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4"/>
  </p:notesMasterIdLst>
  <p:sldIdLst>
    <p:sldId id="257" r:id="rId2"/>
    <p:sldId id="259" r:id="rId3"/>
    <p:sldId id="262" r:id="rId4"/>
    <p:sldId id="263" r:id="rId5"/>
    <p:sldId id="264" r:id="rId6"/>
    <p:sldId id="269" r:id="rId7"/>
    <p:sldId id="261" r:id="rId8"/>
    <p:sldId id="270" r:id="rId9"/>
    <p:sldId id="277" r:id="rId10"/>
    <p:sldId id="280" r:id="rId11"/>
    <p:sldId id="281" r:id="rId12"/>
    <p:sldId id="279" r:id="rId13"/>
    <p:sldId id="282" r:id="rId14"/>
    <p:sldId id="283" r:id="rId15"/>
    <p:sldId id="284" r:id="rId16"/>
    <p:sldId id="285" r:id="rId17"/>
    <p:sldId id="286" r:id="rId18"/>
    <p:sldId id="271" r:id="rId19"/>
    <p:sldId id="266" r:id="rId20"/>
    <p:sldId id="267" r:id="rId21"/>
    <p:sldId id="288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CCFF"/>
    <a:srgbClr val="99CCFF"/>
    <a:srgbClr val="FFFF9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6" autoAdjust="0"/>
    <p:restoredTop sz="92518" autoAdjust="0"/>
  </p:normalViewPr>
  <p:slideViewPr>
    <p:cSldViewPr snapToGrid="0" showGuides="1">
      <p:cViewPr varScale="1">
        <p:scale>
          <a:sx n="68" d="100"/>
          <a:sy n="68" d="100"/>
        </p:scale>
        <p:origin x="816" y="60"/>
      </p:cViewPr>
      <p:guideLst>
        <p:guide orient="horz" pos="2069"/>
        <p:guide pos="3840"/>
      </p:guideLst>
    </p:cSldViewPr>
  </p:slideViewPr>
  <p:outlineViewPr>
    <p:cViewPr>
      <p:scale>
        <a:sx n="33" d="100"/>
        <a:sy n="33" d="100"/>
      </p:scale>
      <p:origin x="0" y="-87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75D86-371E-4C93-A2BF-2DB4E22DE2FB}" type="datetimeFigureOut">
              <a:rPr lang="fr-FR" smtClean="0"/>
              <a:t>06/05/2019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97B5D-0D66-4940-A810-5D8F2907615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00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46195" y="1196753"/>
            <a:ext cx="9499612" cy="1470025"/>
          </a:xfrm>
          <a:noFill/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2708920"/>
            <a:ext cx="8534400" cy="1752600"/>
          </a:xfrm>
        </p:spPr>
        <p:txBody>
          <a:bodyPr>
            <a:norm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fr-FR" sz="25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charset="-128"/>
                <a:cs typeface="ＭＳ Ｐゴシック" charset="-128"/>
                <a:sym typeface="Symbol" charset="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0" y="6133611"/>
            <a:ext cx="12192000" cy="737601"/>
            <a:chOff x="0" y="6133611"/>
            <a:chExt cx="12192000" cy="73760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178516"/>
              <a:ext cx="12192000" cy="692696"/>
            </a:xfrm>
            <a:prstGeom prst="rect">
              <a:avLst/>
            </a:prstGeom>
            <a:solidFill>
              <a:srgbClr val="6F9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13" dirty="0"/>
            </a:p>
          </p:txBody>
        </p:sp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6313007"/>
              <a:ext cx="1080000" cy="44722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 userDrawn="1"/>
          </p:nvSpPr>
          <p:spPr>
            <a:xfrm>
              <a:off x="0" y="6133611"/>
              <a:ext cx="1403648" cy="45719"/>
            </a:xfrm>
            <a:prstGeom prst="rect">
              <a:avLst/>
            </a:prstGeom>
            <a:solidFill>
              <a:srgbClr val="C5D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13" dirty="0"/>
            </a:p>
          </p:txBody>
        </p:sp>
        <p:pic>
          <p:nvPicPr>
            <p:cNvPr id="14" name="Image 13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6389873"/>
              <a:ext cx="648072" cy="312534"/>
            </a:xfrm>
            <a:prstGeom prst="rect">
              <a:avLst/>
            </a:prstGeom>
            <a:solidFill>
              <a:srgbClr val="6F9D20"/>
            </a:solidFill>
          </p:spPr>
        </p:pic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304" y="6247060"/>
            <a:ext cx="798685" cy="5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3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445" y="1916833"/>
            <a:ext cx="10363200" cy="648072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7436" y="3429000"/>
            <a:ext cx="10561173" cy="259228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12F14-8B3C-4EAB-983F-40311AB14254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39"/>
          <a:stretch/>
        </p:blipFill>
        <p:spPr>
          <a:xfrm>
            <a:off x="2133600" y="2433083"/>
            <a:ext cx="10058400" cy="22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43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57213" indent="-214313">
              <a:buFont typeface="Arial" panose="020B0604020202020204" pitchFamily="34" charset="0"/>
              <a:buChar char="•"/>
              <a:defRPr lang="fr-FR" sz="2000" b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857250" indent="-171450">
              <a:buFont typeface="Wingdings 3" panose="05040102010807070707" pitchFamily="18" charset="2"/>
              <a:buChar char=""/>
              <a:defRPr lang="fr-FR" sz="1600" b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>
              <a:defRPr lang="fr-FR" sz="14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>
              <a:defRPr lang="fr-FR" sz="14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12F14-8B3C-4EAB-983F-40311AB142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6703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12F14-8B3C-4EAB-983F-40311AB142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0488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12F14-8B3C-4EAB-983F-40311AB142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0195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12F14-8B3C-4EAB-983F-40311AB142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09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12F14-8B3C-4EAB-983F-40311AB142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851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12F14-8B3C-4EAB-983F-40311AB142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025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12F14-8B3C-4EAB-983F-40311AB142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451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255575" y="0"/>
            <a:ext cx="7968885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5361" y="1124747"/>
            <a:ext cx="11617291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marL="557213" lvl="1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8AB3D"/>
              </a:buClr>
              <a:buSzPct val="45000"/>
              <a:buFont typeface="Wingdings" pitchFamily="2" charset="2"/>
              <a:buChar char="u"/>
            </a:pPr>
            <a:r>
              <a:rPr lang="fr-FR" dirty="0" smtClean="0"/>
              <a:t>Deuxième niveau</a:t>
            </a:r>
          </a:p>
          <a:p>
            <a:pPr marL="857250" lvl="2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8AB3D"/>
              </a:buClr>
              <a:buSzPct val="50000"/>
              <a:buFont typeface="Wingdings" pitchFamily="2" charset="2"/>
              <a:buChar char="n"/>
            </a:pPr>
            <a:r>
              <a:rPr lang="fr-FR" dirty="0" smtClean="0"/>
              <a:t>Troisième niveau</a:t>
            </a:r>
          </a:p>
          <a:p>
            <a:pPr marL="1171575" lvl="3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8AB3D"/>
              </a:buClr>
              <a:buSzPct val="80000"/>
              <a:buFont typeface="Wingdings" pitchFamily="2" charset="2"/>
              <a:buChar char="«"/>
            </a:pPr>
            <a:r>
              <a:rPr lang="fr-FR" dirty="0" smtClean="0"/>
              <a:t>Quatrième niveau</a:t>
            </a:r>
          </a:p>
          <a:p>
            <a:pPr marL="1485900" lvl="4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8AB3D"/>
              </a:buClr>
              <a:buChar char="•"/>
            </a:pPr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0" y="6133611"/>
            <a:ext cx="12192000" cy="737601"/>
            <a:chOff x="0" y="6133611"/>
            <a:chExt cx="12192000" cy="737601"/>
          </a:xfrm>
        </p:grpSpPr>
        <p:sp>
          <p:nvSpPr>
            <p:cNvPr id="19" name="Rectangle 18"/>
            <p:cNvSpPr/>
            <p:nvPr userDrawn="1"/>
          </p:nvSpPr>
          <p:spPr>
            <a:xfrm>
              <a:off x="0" y="6178516"/>
              <a:ext cx="12192000" cy="692696"/>
            </a:xfrm>
            <a:prstGeom prst="rect">
              <a:avLst/>
            </a:prstGeom>
            <a:solidFill>
              <a:srgbClr val="6F9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13" dirty="0"/>
            </a:p>
          </p:txBody>
        </p:sp>
        <p:sp>
          <p:nvSpPr>
            <p:cNvPr id="20" name="ZoneTexte 19"/>
            <p:cNvSpPr txBox="1"/>
            <p:nvPr userDrawn="1"/>
          </p:nvSpPr>
          <p:spPr>
            <a:xfrm>
              <a:off x="1422031" y="6392268"/>
              <a:ext cx="413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baseline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Anne-Françoise Adam-Blondon &amp; Célia Michotey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kern="1200" dirty="0" smtClean="0">
                  <a:solidFill>
                    <a:srgbClr val="FFC000"/>
                  </a:solidFill>
                  <a:latin typeface="Arial" pitchFamily="34" charset="0"/>
                  <a:ea typeface="+mn-ea"/>
                  <a:cs typeface="Arial" pitchFamily="34" charset="0"/>
                </a:rPr>
                <a:t>Workshop on phenotyping standards - 29/04/2019</a:t>
              </a:r>
              <a:endParaRPr lang="fr-FR" sz="8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" name="Image 20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6313007"/>
              <a:ext cx="1080000" cy="447225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 userDrawn="1"/>
          </p:nvSpPr>
          <p:spPr>
            <a:xfrm>
              <a:off x="0" y="6133611"/>
              <a:ext cx="1403648" cy="45719"/>
            </a:xfrm>
            <a:prstGeom prst="rect">
              <a:avLst/>
            </a:prstGeom>
            <a:solidFill>
              <a:srgbClr val="C5D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13" dirty="0"/>
            </a:p>
          </p:txBody>
        </p:sp>
      </p:grpSp>
      <p:sp>
        <p:nvSpPr>
          <p:cNvPr id="2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053857" y="649287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12F14-8B3C-4EAB-983F-40311AB14254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409"/>
            <a:ext cx="1146635" cy="8083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07" y="89922"/>
            <a:ext cx="1123950" cy="8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8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spcBef>
          <a:spcPct val="0"/>
        </a:spcBef>
        <a:buNone/>
        <a:defRPr lang="fr-FR" sz="3200" b="1" kern="1200" dirty="0" smtClean="0">
          <a:solidFill>
            <a:srgbClr val="3366FF"/>
          </a:solidFill>
          <a:latin typeface="+mj-lt"/>
          <a:ea typeface="ＭＳ Ｐゴシック" charset="-128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lang="fr-FR" sz="2400" kern="1200" dirty="0" smtClean="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lang="fr-FR" sz="2000" b="0" kern="1200" dirty="0" smtClean="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fr-FR" sz="1600" b="0" kern="1200" dirty="0" smtClean="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lang="fr-FR" sz="1400" b="1" kern="1200" dirty="0" smtClean="0">
          <a:solidFill>
            <a:schemeClr val="bg1">
              <a:lumMod val="50000"/>
            </a:schemeClr>
          </a:solidFill>
          <a:latin typeface="+mn-lt"/>
          <a:ea typeface="ＭＳ Ｐゴシック" charset="-128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lang="fr-FR" sz="1400" b="1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ＭＳ Ｐゴシック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rapi.org/" TargetMode="External"/><Relationship Id="rId2" Type="http://schemas.openxmlformats.org/officeDocument/2006/relationships/hyperlink" Target="https://urgi.versailles.inra.fr/data-discovery-be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rgi.versailles.inra.fr/gpd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app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opontology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5454/JB2W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opontology.org/" TargetMode="External"/><Relationship Id="rId2" Type="http://schemas.openxmlformats.org/officeDocument/2006/relationships/hyperlink" Target="https://github.com/MIAPPE/MIAPPE/tree/master/MIAPPE_Checklist-Data-Model-v1.1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ites.google.com/a/cgxchange.org/cropontologycommunity/home/guidelines-for-the-trait-dictionary-template-v-5/11_05_2018_CropOntology_Curation_Guidelines.pdf?attredirects=0&amp;attachauth=ANoY7crDs9tY270gacGDSv47zK1mNLDuTF2Xq9Zvcuj8vLFp9Zwqqz6jVuzFpyA7u8LQTdbBp56XzXAgS_hP0nqgigOk4GvLCx3noiAP3BpeY7H7M5TAm4xz6hUpsjPy_4cfxiXUQbFJLPru8_D1F-6z8KoeyWwWOqYjFkLovZQ94BWuYD-iias9LH0BYyE0jsdZzlHzAB1OeKq-cUJwlkBFxQLeWJLNxpg2W9qYCH2Iuqp0LEWWv3pYNqe5N2O6maH442tnHe-Sy2ldu16oeS5EZ_PomkXmnNm0bJdUxJ9UQo6ZZ2cIa5mRHSopXe84tupoxh7YBSOBTZN2ytm0Qn6AQeKSLT9EUw%3D%3D" TargetMode="External"/><Relationship Id="rId4" Type="http://schemas.openxmlformats.org/officeDocument/2006/relationships/hyperlink" Target="http://www.cropontology.org/TD_template_v5.xl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extLst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Workshop on phenotyping standards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Anne-Françoise Adam-Blondon</a:t>
            </a:r>
          </a:p>
          <a:p>
            <a:r>
              <a:rPr lang="en-US" noProof="0" dirty="0" smtClean="0"/>
              <a:t> &amp; Célia Michotey</a:t>
            </a:r>
          </a:p>
          <a:p>
            <a:endParaRPr lang="en-US" noProof="0" dirty="0" smtClean="0"/>
          </a:p>
          <a:p>
            <a:r>
              <a:rPr lang="en-US" noProof="0" dirty="0" smtClean="0"/>
              <a:t>29-30 April - Lund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46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MIAPPE Example</a:t>
            </a:r>
            <a:br>
              <a:rPr lang="en-US" noProof="0" dirty="0" smtClean="0"/>
            </a:br>
            <a:r>
              <a:rPr lang="en-US" noProof="0" dirty="0" smtClean="0"/>
              <a:t>Trial / Study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10</a:t>
            </a:fld>
            <a:endParaRPr lang="fr-FR" dirty="0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88028"/>
              </p:ext>
            </p:extLst>
          </p:nvPr>
        </p:nvGraphicFramePr>
        <p:xfrm>
          <a:off x="851887" y="986398"/>
          <a:ext cx="3434989" cy="7762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2073">
                  <a:extLst>
                    <a:ext uri="{9D8B030D-6E8A-4147-A177-3AD203B41FA5}">
                      <a16:colId xmlns:a16="http://schemas.microsoft.com/office/drawing/2014/main" val="3447091574"/>
                    </a:ext>
                  </a:extLst>
                </a:gridCol>
                <a:gridCol w="774339">
                  <a:extLst>
                    <a:ext uri="{9D8B030D-6E8A-4147-A177-3AD203B41FA5}">
                      <a16:colId xmlns:a16="http://schemas.microsoft.com/office/drawing/2014/main" val="2392444843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3581879921"/>
                    </a:ext>
                  </a:extLst>
                </a:gridCol>
                <a:gridCol w="736727">
                  <a:extLst>
                    <a:ext uri="{9D8B030D-6E8A-4147-A177-3AD203B41FA5}">
                      <a16:colId xmlns:a16="http://schemas.microsoft.com/office/drawing/2014/main" val="2925383255"/>
                    </a:ext>
                  </a:extLst>
                </a:gridCol>
              </a:tblGrid>
              <a:tr h="1930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Identification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47238"/>
                  </a:ext>
                </a:extLst>
              </a:tr>
              <a:tr h="19833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smtClean="0">
                          <a:effectLst/>
                        </a:rPr>
                        <a:t>InstitutionName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smtClean="0">
                          <a:effectLst/>
                        </a:rPr>
                        <a:t>Project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Trial Code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Trial Name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63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INRA-URFM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PlantaComp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0148000204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 smtClean="0">
                          <a:effectLst/>
                        </a:rPr>
                        <a:t>Valcros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568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INRA-URFM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PlantaComp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0148000205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La Nerthe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655777"/>
                  </a:ext>
                </a:extLst>
              </a:tr>
            </a:tbl>
          </a:graphicData>
        </a:graphic>
      </p:graphicFrame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403051"/>
              </p:ext>
            </p:extLst>
          </p:nvPr>
        </p:nvGraphicFramePr>
        <p:xfrm>
          <a:off x="2914336" y="1820264"/>
          <a:ext cx="6372290" cy="77734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56691">
                  <a:extLst>
                    <a:ext uri="{9D8B030D-6E8A-4147-A177-3AD203B41FA5}">
                      <a16:colId xmlns:a16="http://schemas.microsoft.com/office/drawing/2014/main" val="2168388584"/>
                    </a:ext>
                  </a:extLst>
                </a:gridCol>
                <a:gridCol w="1435354">
                  <a:extLst>
                    <a:ext uri="{9D8B030D-6E8A-4147-A177-3AD203B41FA5}">
                      <a16:colId xmlns:a16="http://schemas.microsoft.com/office/drawing/2014/main" val="3427409188"/>
                    </a:ext>
                  </a:extLst>
                </a:gridCol>
                <a:gridCol w="749999">
                  <a:extLst>
                    <a:ext uri="{9D8B030D-6E8A-4147-A177-3AD203B41FA5}">
                      <a16:colId xmlns:a16="http://schemas.microsoft.com/office/drawing/2014/main" val="1021925309"/>
                    </a:ext>
                  </a:extLst>
                </a:gridCol>
                <a:gridCol w="1230948">
                  <a:extLst>
                    <a:ext uri="{9D8B030D-6E8A-4147-A177-3AD203B41FA5}">
                      <a16:colId xmlns:a16="http://schemas.microsoft.com/office/drawing/2014/main" val="1648323281"/>
                    </a:ext>
                  </a:extLst>
                </a:gridCol>
                <a:gridCol w="1283272">
                  <a:extLst>
                    <a:ext uri="{9D8B030D-6E8A-4147-A177-3AD203B41FA5}">
                      <a16:colId xmlns:a16="http://schemas.microsoft.com/office/drawing/2014/main" val="3848942605"/>
                    </a:ext>
                  </a:extLst>
                </a:gridCol>
                <a:gridCol w="716026">
                  <a:extLst>
                    <a:ext uri="{9D8B030D-6E8A-4147-A177-3AD203B41FA5}">
                      <a16:colId xmlns:a16="http://schemas.microsoft.com/office/drawing/2014/main" val="3318412289"/>
                    </a:ext>
                  </a:extLst>
                </a:gridCol>
              </a:tblGrid>
              <a:tr h="19188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Management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45413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Manager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Manager Email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Scientific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Scientific Email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Landowner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Site </a:t>
                      </a:r>
                      <a:r>
                        <a:rPr lang="fr-FR" sz="1200" b="1" u="none" strike="noStrike" dirty="0" smtClean="0">
                          <a:effectLst/>
                        </a:rPr>
                        <a:t>Status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881610"/>
                  </a:ext>
                </a:extLst>
              </a:tr>
              <a:tr h="188478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Denis Vauthier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denis.vauthier@inra.fr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Bruno Fady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bruno.fady@inra.fr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SA Domaine Valcros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private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06407"/>
                  </a:ext>
                </a:extLst>
              </a:tr>
              <a:tr h="191889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Denis Vauthier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denis.vauthier@inra.fr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Bruno Fady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bruno.fady@inra.fr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Ciments Lafarge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private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388384"/>
                  </a:ext>
                </a:extLst>
              </a:tr>
            </a:tbl>
          </a:graphicData>
        </a:graphic>
      </p:graphicFrame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01294"/>
              </p:ext>
            </p:extLst>
          </p:nvPr>
        </p:nvGraphicFramePr>
        <p:xfrm>
          <a:off x="4286876" y="994814"/>
          <a:ext cx="6803158" cy="7684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561">
                  <a:extLst>
                    <a:ext uri="{9D8B030D-6E8A-4147-A177-3AD203B41FA5}">
                      <a16:colId xmlns:a16="http://schemas.microsoft.com/office/drawing/2014/main" val="2597554399"/>
                    </a:ext>
                  </a:extLst>
                </a:gridCol>
                <a:gridCol w="779590">
                  <a:extLst>
                    <a:ext uri="{9D8B030D-6E8A-4147-A177-3AD203B41FA5}">
                      <a16:colId xmlns:a16="http://schemas.microsoft.com/office/drawing/2014/main" val="2751747646"/>
                    </a:ext>
                  </a:extLst>
                </a:gridCol>
                <a:gridCol w="1037899">
                  <a:extLst>
                    <a:ext uri="{9D8B030D-6E8A-4147-A177-3AD203B41FA5}">
                      <a16:colId xmlns:a16="http://schemas.microsoft.com/office/drawing/2014/main" val="4026531564"/>
                    </a:ext>
                  </a:extLst>
                </a:gridCol>
                <a:gridCol w="816729">
                  <a:extLst>
                    <a:ext uri="{9D8B030D-6E8A-4147-A177-3AD203B41FA5}">
                      <a16:colId xmlns:a16="http://schemas.microsoft.com/office/drawing/2014/main" val="1416856087"/>
                    </a:ext>
                  </a:extLst>
                </a:gridCol>
                <a:gridCol w="732845">
                  <a:extLst>
                    <a:ext uri="{9D8B030D-6E8A-4147-A177-3AD203B41FA5}">
                      <a16:colId xmlns:a16="http://schemas.microsoft.com/office/drawing/2014/main" val="3345407195"/>
                    </a:ext>
                  </a:extLst>
                </a:gridCol>
                <a:gridCol w="825619">
                  <a:extLst>
                    <a:ext uri="{9D8B030D-6E8A-4147-A177-3AD203B41FA5}">
                      <a16:colId xmlns:a16="http://schemas.microsoft.com/office/drawing/2014/main" val="234377203"/>
                    </a:ext>
                  </a:extLst>
                </a:gridCol>
                <a:gridCol w="1859915">
                  <a:extLst>
                    <a:ext uri="{9D8B030D-6E8A-4147-A177-3AD203B41FA5}">
                      <a16:colId xmlns:a16="http://schemas.microsoft.com/office/drawing/2014/main" val="3542153556"/>
                    </a:ext>
                  </a:extLst>
                </a:gridCol>
              </a:tblGrid>
              <a:tr h="13510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General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94055"/>
                  </a:ext>
                </a:extLst>
              </a:tr>
              <a:tr h="1424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Trial </a:t>
                      </a:r>
                      <a:r>
                        <a:rPr lang="fr-FR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Status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Trial </a:t>
                      </a:r>
                      <a:r>
                        <a:rPr lang="fr-FR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Plantation Date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Ending Date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Comments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Publications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Trial </a:t>
                      </a:r>
                      <a:r>
                        <a:rPr lang="fr-FR" sz="1200" b="1" u="none" strike="noStrike" dirty="0" smtClean="0">
                          <a:effectLst/>
                        </a:rPr>
                        <a:t>Design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22521"/>
                  </a:ext>
                </a:extLst>
              </a:tr>
              <a:tr h="135942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05/04/1995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Randomized complete blocks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906086"/>
                  </a:ext>
                </a:extLst>
              </a:tr>
              <a:tr h="135942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21/04/1995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Randomized complete blocks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32828"/>
                  </a:ext>
                </a:extLst>
              </a:tr>
            </a:tbl>
          </a:graphicData>
        </a:graphic>
      </p:graphicFrame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77014"/>
              </p:ext>
            </p:extLst>
          </p:nvPr>
        </p:nvGraphicFramePr>
        <p:xfrm>
          <a:off x="2656296" y="2676848"/>
          <a:ext cx="6879408" cy="806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4246">
                  <a:extLst>
                    <a:ext uri="{9D8B030D-6E8A-4147-A177-3AD203B41FA5}">
                      <a16:colId xmlns:a16="http://schemas.microsoft.com/office/drawing/2014/main" val="1243328691"/>
                    </a:ext>
                  </a:extLst>
                </a:gridCol>
                <a:gridCol w="509573">
                  <a:extLst>
                    <a:ext uri="{9D8B030D-6E8A-4147-A177-3AD203B41FA5}">
                      <a16:colId xmlns:a16="http://schemas.microsoft.com/office/drawing/2014/main" val="4002150321"/>
                    </a:ext>
                  </a:extLst>
                </a:gridCol>
                <a:gridCol w="1337818">
                  <a:extLst>
                    <a:ext uri="{9D8B030D-6E8A-4147-A177-3AD203B41FA5}">
                      <a16:colId xmlns:a16="http://schemas.microsoft.com/office/drawing/2014/main" val="3853629587"/>
                    </a:ext>
                  </a:extLst>
                </a:gridCol>
                <a:gridCol w="704391">
                  <a:extLst>
                    <a:ext uri="{9D8B030D-6E8A-4147-A177-3AD203B41FA5}">
                      <a16:colId xmlns:a16="http://schemas.microsoft.com/office/drawing/2014/main" val="2985964539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3912123812"/>
                    </a:ext>
                  </a:extLst>
                </a:gridCol>
                <a:gridCol w="693532">
                  <a:extLst>
                    <a:ext uri="{9D8B030D-6E8A-4147-A177-3AD203B41FA5}">
                      <a16:colId xmlns:a16="http://schemas.microsoft.com/office/drawing/2014/main" val="1389293495"/>
                    </a:ext>
                  </a:extLst>
                </a:gridCol>
                <a:gridCol w="644701">
                  <a:extLst>
                    <a:ext uri="{9D8B030D-6E8A-4147-A177-3AD203B41FA5}">
                      <a16:colId xmlns:a16="http://schemas.microsoft.com/office/drawing/2014/main" val="1523010070"/>
                    </a:ext>
                  </a:extLst>
                </a:gridCol>
                <a:gridCol w="639430">
                  <a:extLst>
                    <a:ext uri="{9D8B030D-6E8A-4147-A177-3AD203B41FA5}">
                      <a16:colId xmlns:a16="http://schemas.microsoft.com/office/drawing/2014/main" val="488765541"/>
                    </a:ext>
                  </a:extLst>
                </a:gridCol>
                <a:gridCol w="409370">
                  <a:extLst>
                    <a:ext uri="{9D8B030D-6E8A-4147-A177-3AD203B41FA5}">
                      <a16:colId xmlns:a16="http://schemas.microsoft.com/office/drawing/2014/main" val="3569961809"/>
                    </a:ext>
                  </a:extLst>
                </a:gridCol>
                <a:gridCol w="739760">
                  <a:extLst>
                    <a:ext uri="{9D8B030D-6E8A-4147-A177-3AD203B41FA5}">
                      <a16:colId xmlns:a16="http://schemas.microsoft.com/office/drawing/2014/main" val="4009126118"/>
                    </a:ext>
                  </a:extLst>
                </a:gridCol>
              </a:tblGrid>
              <a:tr h="142885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Location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294655"/>
                  </a:ext>
                </a:extLst>
              </a:tr>
              <a:tr h="23075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smtClean="0">
                          <a:effectLst/>
                        </a:rPr>
                        <a:t>Country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County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Municipality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Site Name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Latitude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Longitude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Elevation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Exposure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Slope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Comments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45883"/>
                  </a:ext>
                </a:extLst>
              </a:tr>
              <a:tr h="144151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PACA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Marseille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Nerthe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43,37675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5,286256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Flat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84470"/>
                  </a:ext>
                </a:extLst>
              </a:tr>
              <a:tr h="144151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PACA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Londe-les-Maures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Valcros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43,17583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6,280556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31594"/>
                  </a:ext>
                </a:extLst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56124"/>
              </p:ext>
            </p:extLst>
          </p:nvPr>
        </p:nvGraphicFramePr>
        <p:xfrm>
          <a:off x="65421" y="3900654"/>
          <a:ext cx="11233950" cy="565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9310">
                  <a:extLst>
                    <a:ext uri="{9D8B030D-6E8A-4147-A177-3AD203B41FA5}">
                      <a16:colId xmlns:a16="http://schemas.microsoft.com/office/drawing/2014/main" val="2991594215"/>
                    </a:ext>
                  </a:extLst>
                </a:gridCol>
                <a:gridCol w="1027347">
                  <a:extLst>
                    <a:ext uri="{9D8B030D-6E8A-4147-A177-3AD203B41FA5}">
                      <a16:colId xmlns:a16="http://schemas.microsoft.com/office/drawing/2014/main" val="147086867"/>
                    </a:ext>
                  </a:extLst>
                </a:gridCol>
                <a:gridCol w="1281240">
                  <a:extLst>
                    <a:ext uri="{9D8B030D-6E8A-4147-A177-3AD203B41FA5}">
                      <a16:colId xmlns:a16="http://schemas.microsoft.com/office/drawing/2014/main" val="245027639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1644637885"/>
                    </a:ext>
                  </a:extLst>
                </a:gridCol>
                <a:gridCol w="800071">
                  <a:extLst>
                    <a:ext uri="{9D8B030D-6E8A-4147-A177-3AD203B41FA5}">
                      <a16:colId xmlns:a16="http://schemas.microsoft.com/office/drawing/2014/main" val="208380326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3451059814"/>
                    </a:ext>
                  </a:extLst>
                </a:gridCol>
                <a:gridCol w="765116">
                  <a:extLst>
                    <a:ext uri="{9D8B030D-6E8A-4147-A177-3AD203B41FA5}">
                      <a16:colId xmlns:a16="http://schemas.microsoft.com/office/drawing/2014/main" val="3335710062"/>
                    </a:ext>
                  </a:extLst>
                </a:gridCol>
                <a:gridCol w="1192394">
                  <a:extLst>
                    <a:ext uri="{9D8B030D-6E8A-4147-A177-3AD203B41FA5}">
                      <a16:colId xmlns:a16="http://schemas.microsoft.com/office/drawing/2014/main" val="628040256"/>
                    </a:ext>
                  </a:extLst>
                </a:gridCol>
                <a:gridCol w="841972">
                  <a:extLst>
                    <a:ext uri="{9D8B030D-6E8A-4147-A177-3AD203B41FA5}">
                      <a16:colId xmlns:a16="http://schemas.microsoft.com/office/drawing/2014/main" val="3210497652"/>
                    </a:ext>
                  </a:extLst>
                </a:gridCol>
                <a:gridCol w="1138042">
                  <a:extLst>
                    <a:ext uri="{9D8B030D-6E8A-4147-A177-3AD203B41FA5}">
                      <a16:colId xmlns:a16="http://schemas.microsoft.com/office/drawing/2014/main" val="856931464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267401069"/>
                    </a:ext>
                  </a:extLst>
                </a:gridCol>
                <a:gridCol w="1166326">
                  <a:extLst>
                    <a:ext uri="{9D8B030D-6E8A-4147-A177-3AD203B41FA5}">
                      <a16:colId xmlns:a16="http://schemas.microsoft.com/office/drawing/2014/main" val="2734393255"/>
                    </a:ext>
                  </a:extLst>
                </a:gridCol>
              </a:tblGrid>
              <a:tr h="3596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+mn-lt"/>
                        </a:rPr>
                        <a:t>Study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Study unique ID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Study title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Study description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Start date of study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End date of study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Contact institution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Geographic location (country)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Experimental site name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Geographic location (latitude)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Geographic location (longitude)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Geographic location (altitude)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7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0148000204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Domaine de Valcros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05/04/1995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INRA-URFM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503013"/>
                  </a:ext>
                </a:extLst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876470"/>
              </p:ext>
            </p:extLst>
          </p:nvPr>
        </p:nvGraphicFramePr>
        <p:xfrm>
          <a:off x="976047" y="4557849"/>
          <a:ext cx="10323324" cy="5631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8287">
                  <a:extLst>
                    <a:ext uri="{9D8B030D-6E8A-4147-A177-3AD203B41FA5}">
                      <a16:colId xmlns:a16="http://schemas.microsoft.com/office/drawing/2014/main" val="1287054442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1223835462"/>
                    </a:ext>
                  </a:extLst>
                </a:gridCol>
                <a:gridCol w="1194318">
                  <a:extLst>
                    <a:ext uri="{9D8B030D-6E8A-4147-A177-3AD203B41FA5}">
                      <a16:colId xmlns:a16="http://schemas.microsoft.com/office/drawing/2014/main" val="1501598199"/>
                    </a:ext>
                  </a:extLst>
                </a:gridCol>
                <a:gridCol w="1073021">
                  <a:extLst>
                    <a:ext uri="{9D8B030D-6E8A-4147-A177-3AD203B41FA5}">
                      <a16:colId xmlns:a16="http://schemas.microsoft.com/office/drawing/2014/main" val="1150160707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3508846318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3268793889"/>
                    </a:ext>
                  </a:extLst>
                </a:gridCol>
                <a:gridCol w="1121137">
                  <a:extLst>
                    <a:ext uri="{9D8B030D-6E8A-4147-A177-3AD203B41FA5}">
                      <a16:colId xmlns:a16="http://schemas.microsoft.com/office/drawing/2014/main" val="1878621356"/>
                    </a:ext>
                  </a:extLst>
                </a:gridCol>
                <a:gridCol w="1295491">
                  <a:extLst>
                    <a:ext uri="{9D8B030D-6E8A-4147-A177-3AD203B41FA5}">
                      <a16:colId xmlns:a16="http://schemas.microsoft.com/office/drawing/2014/main" val="3631858621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Description of the experimental design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Type of experimental design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Observation unit level hierarchy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Observation unit description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Description of growth facility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Type of growth facility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Cultural practices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Map of experimental design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71426"/>
                  </a:ext>
                </a:extLst>
              </a:tr>
              <a:tr h="71541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Randomized complete blocks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Block&gt;Prov&gt;SeqID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503013"/>
                  </a:ext>
                </a:extLst>
              </a:tr>
            </a:tbl>
          </a:graphicData>
        </a:graphic>
      </p:graphicFrame>
      <p:cxnSp>
        <p:nvCxnSpPr>
          <p:cNvPr id="29" name="Connecteur droit avec flèche 28"/>
          <p:cNvCxnSpPr>
            <a:endCxn id="28" idx="1"/>
          </p:cNvCxnSpPr>
          <p:nvPr/>
        </p:nvCxnSpPr>
        <p:spPr>
          <a:xfrm>
            <a:off x="2469122" y="1156996"/>
            <a:ext cx="650486" cy="264020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ccolade fermante 27"/>
          <p:cNvSpPr/>
          <p:nvPr/>
        </p:nvSpPr>
        <p:spPr>
          <a:xfrm rot="16200000">
            <a:off x="2999789" y="1326293"/>
            <a:ext cx="239637" cy="5181454"/>
          </a:xfrm>
          <a:prstGeom prst="rightBrace">
            <a:avLst>
              <a:gd name="adj1" fmla="val 40833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7255"/>
              </p:ext>
            </p:extLst>
          </p:nvPr>
        </p:nvGraphicFramePr>
        <p:xfrm>
          <a:off x="7505403" y="5212780"/>
          <a:ext cx="4607477" cy="716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220">
                  <a:extLst>
                    <a:ext uri="{9D8B030D-6E8A-4147-A177-3AD203B41FA5}">
                      <a16:colId xmlns:a16="http://schemas.microsoft.com/office/drawing/2014/main" val="557509199"/>
                    </a:ext>
                  </a:extLst>
                </a:gridCol>
                <a:gridCol w="956691">
                  <a:extLst>
                    <a:ext uri="{9D8B030D-6E8A-4147-A177-3AD203B41FA5}">
                      <a16:colId xmlns:a16="http://schemas.microsoft.com/office/drawing/2014/main" val="791763026"/>
                    </a:ext>
                  </a:extLst>
                </a:gridCol>
                <a:gridCol w="1435354">
                  <a:extLst>
                    <a:ext uri="{9D8B030D-6E8A-4147-A177-3AD203B41FA5}">
                      <a16:colId xmlns:a16="http://schemas.microsoft.com/office/drawing/2014/main" val="2610626512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1288271608"/>
                    </a:ext>
                  </a:extLst>
                </a:gridCol>
                <a:gridCol w="651850">
                  <a:extLst>
                    <a:ext uri="{9D8B030D-6E8A-4147-A177-3AD203B41FA5}">
                      <a16:colId xmlns:a16="http://schemas.microsoft.com/office/drawing/2014/main" val="3850702223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353339658"/>
                    </a:ext>
                  </a:extLst>
                </a:gridCol>
              </a:tblGrid>
              <a:tr h="52439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+mn-lt"/>
                        </a:rPr>
                        <a:t>Person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Person name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Person email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Person ID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Person role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Person affiliation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377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07451"/>
                  </a:ext>
                </a:extLst>
              </a:tr>
            </a:tbl>
          </a:graphicData>
        </a:graphic>
      </p:graphicFrame>
      <p:cxnSp>
        <p:nvCxnSpPr>
          <p:cNvPr id="22" name="Connecteur droit avec flèche 21"/>
          <p:cNvCxnSpPr/>
          <p:nvPr/>
        </p:nvCxnSpPr>
        <p:spPr>
          <a:xfrm flipH="1">
            <a:off x="3259560" y="1374498"/>
            <a:ext cx="6798840" cy="332171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28" idx="1"/>
          </p:cNvCxnSpPr>
          <p:nvPr/>
        </p:nvCxnSpPr>
        <p:spPr>
          <a:xfrm flipH="1">
            <a:off x="3119608" y="1156995"/>
            <a:ext cx="4568848" cy="264020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MIAPPE Example</a:t>
            </a:r>
            <a:br>
              <a:rPr lang="en-US" noProof="0" dirty="0" smtClean="0"/>
            </a:br>
            <a:r>
              <a:rPr lang="en-US" noProof="0" dirty="0" smtClean="0"/>
              <a:t>Trial / Study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11</a:t>
            </a:fld>
            <a:endParaRPr lang="fr-FR" dirty="0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99405"/>
              </p:ext>
            </p:extLst>
          </p:nvPr>
        </p:nvGraphicFramePr>
        <p:xfrm>
          <a:off x="851887" y="986398"/>
          <a:ext cx="3434989" cy="7762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2073">
                  <a:extLst>
                    <a:ext uri="{9D8B030D-6E8A-4147-A177-3AD203B41FA5}">
                      <a16:colId xmlns:a16="http://schemas.microsoft.com/office/drawing/2014/main" val="3447091574"/>
                    </a:ext>
                  </a:extLst>
                </a:gridCol>
                <a:gridCol w="774339">
                  <a:extLst>
                    <a:ext uri="{9D8B030D-6E8A-4147-A177-3AD203B41FA5}">
                      <a16:colId xmlns:a16="http://schemas.microsoft.com/office/drawing/2014/main" val="2392444843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3581879921"/>
                    </a:ext>
                  </a:extLst>
                </a:gridCol>
                <a:gridCol w="736727">
                  <a:extLst>
                    <a:ext uri="{9D8B030D-6E8A-4147-A177-3AD203B41FA5}">
                      <a16:colId xmlns:a16="http://schemas.microsoft.com/office/drawing/2014/main" val="2925383255"/>
                    </a:ext>
                  </a:extLst>
                </a:gridCol>
              </a:tblGrid>
              <a:tr h="1930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Identification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47238"/>
                  </a:ext>
                </a:extLst>
              </a:tr>
              <a:tr h="19833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smtClean="0">
                          <a:effectLst/>
                        </a:rPr>
                        <a:t>InstitutionName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smtClean="0">
                          <a:effectLst/>
                        </a:rPr>
                        <a:t>Project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Trial Code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Trial Name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63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INRA-URFM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PlantaComp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0148000204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 smtClean="0">
                          <a:effectLst/>
                        </a:rPr>
                        <a:t>Valcros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568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INRA-URFM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PlantaComp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0148000205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La Nerthe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655777"/>
                  </a:ext>
                </a:extLst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71970"/>
              </p:ext>
            </p:extLst>
          </p:nvPr>
        </p:nvGraphicFramePr>
        <p:xfrm>
          <a:off x="2914336" y="1820264"/>
          <a:ext cx="6372290" cy="77734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56691">
                  <a:extLst>
                    <a:ext uri="{9D8B030D-6E8A-4147-A177-3AD203B41FA5}">
                      <a16:colId xmlns:a16="http://schemas.microsoft.com/office/drawing/2014/main" val="2168388584"/>
                    </a:ext>
                  </a:extLst>
                </a:gridCol>
                <a:gridCol w="1435354">
                  <a:extLst>
                    <a:ext uri="{9D8B030D-6E8A-4147-A177-3AD203B41FA5}">
                      <a16:colId xmlns:a16="http://schemas.microsoft.com/office/drawing/2014/main" val="3427409188"/>
                    </a:ext>
                  </a:extLst>
                </a:gridCol>
                <a:gridCol w="749999">
                  <a:extLst>
                    <a:ext uri="{9D8B030D-6E8A-4147-A177-3AD203B41FA5}">
                      <a16:colId xmlns:a16="http://schemas.microsoft.com/office/drawing/2014/main" val="1021925309"/>
                    </a:ext>
                  </a:extLst>
                </a:gridCol>
                <a:gridCol w="1230948">
                  <a:extLst>
                    <a:ext uri="{9D8B030D-6E8A-4147-A177-3AD203B41FA5}">
                      <a16:colId xmlns:a16="http://schemas.microsoft.com/office/drawing/2014/main" val="1648323281"/>
                    </a:ext>
                  </a:extLst>
                </a:gridCol>
                <a:gridCol w="1283272">
                  <a:extLst>
                    <a:ext uri="{9D8B030D-6E8A-4147-A177-3AD203B41FA5}">
                      <a16:colId xmlns:a16="http://schemas.microsoft.com/office/drawing/2014/main" val="3848942605"/>
                    </a:ext>
                  </a:extLst>
                </a:gridCol>
                <a:gridCol w="716026">
                  <a:extLst>
                    <a:ext uri="{9D8B030D-6E8A-4147-A177-3AD203B41FA5}">
                      <a16:colId xmlns:a16="http://schemas.microsoft.com/office/drawing/2014/main" val="3318412289"/>
                    </a:ext>
                  </a:extLst>
                </a:gridCol>
              </a:tblGrid>
              <a:tr h="19188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Management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45413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Manager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Manager Email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Scientific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Scientific Email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Landowner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Site </a:t>
                      </a:r>
                      <a:r>
                        <a:rPr lang="fr-FR" sz="1200" b="1" u="none" strike="noStrike" dirty="0" smtClean="0">
                          <a:effectLst/>
                        </a:rPr>
                        <a:t>Status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881610"/>
                  </a:ext>
                </a:extLst>
              </a:tr>
              <a:tr h="188478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Denis Vauthier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denis.vauthier@inra.fr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Bruno Fady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bruno.fady@inra.fr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SA Domaine Valcros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private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06407"/>
                  </a:ext>
                </a:extLst>
              </a:tr>
              <a:tr h="191889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Denis Vauthier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denis.vauthier@inra.fr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Bruno Fady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bruno.fady@inra.fr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Ciments Lafarge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private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388384"/>
                  </a:ext>
                </a:extLst>
              </a:tr>
            </a:tbl>
          </a:graphicData>
        </a:graphic>
      </p:graphicFrame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32790"/>
              </p:ext>
            </p:extLst>
          </p:nvPr>
        </p:nvGraphicFramePr>
        <p:xfrm>
          <a:off x="4286876" y="994814"/>
          <a:ext cx="6803158" cy="7684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561">
                  <a:extLst>
                    <a:ext uri="{9D8B030D-6E8A-4147-A177-3AD203B41FA5}">
                      <a16:colId xmlns:a16="http://schemas.microsoft.com/office/drawing/2014/main" val="2597554399"/>
                    </a:ext>
                  </a:extLst>
                </a:gridCol>
                <a:gridCol w="779590">
                  <a:extLst>
                    <a:ext uri="{9D8B030D-6E8A-4147-A177-3AD203B41FA5}">
                      <a16:colId xmlns:a16="http://schemas.microsoft.com/office/drawing/2014/main" val="2751747646"/>
                    </a:ext>
                  </a:extLst>
                </a:gridCol>
                <a:gridCol w="1037899">
                  <a:extLst>
                    <a:ext uri="{9D8B030D-6E8A-4147-A177-3AD203B41FA5}">
                      <a16:colId xmlns:a16="http://schemas.microsoft.com/office/drawing/2014/main" val="4026531564"/>
                    </a:ext>
                  </a:extLst>
                </a:gridCol>
                <a:gridCol w="816729">
                  <a:extLst>
                    <a:ext uri="{9D8B030D-6E8A-4147-A177-3AD203B41FA5}">
                      <a16:colId xmlns:a16="http://schemas.microsoft.com/office/drawing/2014/main" val="1416856087"/>
                    </a:ext>
                  </a:extLst>
                </a:gridCol>
                <a:gridCol w="732845">
                  <a:extLst>
                    <a:ext uri="{9D8B030D-6E8A-4147-A177-3AD203B41FA5}">
                      <a16:colId xmlns:a16="http://schemas.microsoft.com/office/drawing/2014/main" val="3345407195"/>
                    </a:ext>
                  </a:extLst>
                </a:gridCol>
                <a:gridCol w="825619">
                  <a:extLst>
                    <a:ext uri="{9D8B030D-6E8A-4147-A177-3AD203B41FA5}">
                      <a16:colId xmlns:a16="http://schemas.microsoft.com/office/drawing/2014/main" val="234377203"/>
                    </a:ext>
                  </a:extLst>
                </a:gridCol>
                <a:gridCol w="1859915">
                  <a:extLst>
                    <a:ext uri="{9D8B030D-6E8A-4147-A177-3AD203B41FA5}">
                      <a16:colId xmlns:a16="http://schemas.microsoft.com/office/drawing/2014/main" val="3542153556"/>
                    </a:ext>
                  </a:extLst>
                </a:gridCol>
              </a:tblGrid>
              <a:tr h="13510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General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94055"/>
                  </a:ext>
                </a:extLst>
              </a:tr>
              <a:tr h="1424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Trial </a:t>
                      </a:r>
                      <a:r>
                        <a:rPr lang="fr-FR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Status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Trial </a:t>
                      </a:r>
                      <a:r>
                        <a:rPr lang="fr-FR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Plantation Date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Ending Date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Comments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Publications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Trial </a:t>
                      </a:r>
                      <a:r>
                        <a:rPr lang="fr-FR" sz="1200" b="1" u="none" strike="noStrike" dirty="0" smtClean="0">
                          <a:effectLst/>
                        </a:rPr>
                        <a:t>Design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22521"/>
                  </a:ext>
                </a:extLst>
              </a:tr>
              <a:tr h="135942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05/04/1995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Randomized complete blocks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906086"/>
                  </a:ext>
                </a:extLst>
              </a:tr>
              <a:tr h="135942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21/04/1995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Randomized complete blocks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32828"/>
                  </a:ext>
                </a:extLst>
              </a:tr>
            </a:tbl>
          </a:graphicData>
        </a:graphic>
      </p:graphicFrame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54740"/>
              </p:ext>
            </p:extLst>
          </p:nvPr>
        </p:nvGraphicFramePr>
        <p:xfrm>
          <a:off x="2656296" y="2676848"/>
          <a:ext cx="6879408" cy="806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4246">
                  <a:extLst>
                    <a:ext uri="{9D8B030D-6E8A-4147-A177-3AD203B41FA5}">
                      <a16:colId xmlns:a16="http://schemas.microsoft.com/office/drawing/2014/main" val="1243328691"/>
                    </a:ext>
                  </a:extLst>
                </a:gridCol>
                <a:gridCol w="509573">
                  <a:extLst>
                    <a:ext uri="{9D8B030D-6E8A-4147-A177-3AD203B41FA5}">
                      <a16:colId xmlns:a16="http://schemas.microsoft.com/office/drawing/2014/main" val="4002150321"/>
                    </a:ext>
                  </a:extLst>
                </a:gridCol>
                <a:gridCol w="1337818">
                  <a:extLst>
                    <a:ext uri="{9D8B030D-6E8A-4147-A177-3AD203B41FA5}">
                      <a16:colId xmlns:a16="http://schemas.microsoft.com/office/drawing/2014/main" val="3853629587"/>
                    </a:ext>
                  </a:extLst>
                </a:gridCol>
                <a:gridCol w="704391">
                  <a:extLst>
                    <a:ext uri="{9D8B030D-6E8A-4147-A177-3AD203B41FA5}">
                      <a16:colId xmlns:a16="http://schemas.microsoft.com/office/drawing/2014/main" val="2985964539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3912123812"/>
                    </a:ext>
                  </a:extLst>
                </a:gridCol>
                <a:gridCol w="693532">
                  <a:extLst>
                    <a:ext uri="{9D8B030D-6E8A-4147-A177-3AD203B41FA5}">
                      <a16:colId xmlns:a16="http://schemas.microsoft.com/office/drawing/2014/main" val="1389293495"/>
                    </a:ext>
                  </a:extLst>
                </a:gridCol>
                <a:gridCol w="644701">
                  <a:extLst>
                    <a:ext uri="{9D8B030D-6E8A-4147-A177-3AD203B41FA5}">
                      <a16:colId xmlns:a16="http://schemas.microsoft.com/office/drawing/2014/main" val="1523010070"/>
                    </a:ext>
                  </a:extLst>
                </a:gridCol>
                <a:gridCol w="639430">
                  <a:extLst>
                    <a:ext uri="{9D8B030D-6E8A-4147-A177-3AD203B41FA5}">
                      <a16:colId xmlns:a16="http://schemas.microsoft.com/office/drawing/2014/main" val="488765541"/>
                    </a:ext>
                  </a:extLst>
                </a:gridCol>
                <a:gridCol w="409370">
                  <a:extLst>
                    <a:ext uri="{9D8B030D-6E8A-4147-A177-3AD203B41FA5}">
                      <a16:colId xmlns:a16="http://schemas.microsoft.com/office/drawing/2014/main" val="3569961809"/>
                    </a:ext>
                  </a:extLst>
                </a:gridCol>
                <a:gridCol w="739760">
                  <a:extLst>
                    <a:ext uri="{9D8B030D-6E8A-4147-A177-3AD203B41FA5}">
                      <a16:colId xmlns:a16="http://schemas.microsoft.com/office/drawing/2014/main" val="4009126118"/>
                    </a:ext>
                  </a:extLst>
                </a:gridCol>
              </a:tblGrid>
              <a:tr h="142885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Location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294655"/>
                  </a:ext>
                </a:extLst>
              </a:tr>
              <a:tr h="23075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smtClean="0">
                          <a:effectLst/>
                        </a:rPr>
                        <a:t>Country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County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Municipality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Site Name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Latitude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Longitude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Elevation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Exposure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Slope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Comments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45883"/>
                  </a:ext>
                </a:extLst>
              </a:tr>
              <a:tr h="144151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PACA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Marseille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Nerthe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43,37675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5,286256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Flat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84470"/>
                  </a:ext>
                </a:extLst>
              </a:tr>
              <a:tr h="144151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PACA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Londe-les-Maures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Valcros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43,17583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6,280556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31594"/>
                  </a:ext>
                </a:extLst>
              </a:tr>
            </a:tbl>
          </a:graphicData>
        </a:graphic>
      </p:graphicFrame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100690"/>
              </p:ext>
            </p:extLst>
          </p:nvPr>
        </p:nvGraphicFramePr>
        <p:xfrm>
          <a:off x="65421" y="3900654"/>
          <a:ext cx="11233950" cy="565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9310">
                  <a:extLst>
                    <a:ext uri="{9D8B030D-6E8A-4147-A177-3AD203B41FA5}">
                      <a16:colId xmlns:a16="http://schemas.microsoft.com/office/drawing/2014/main" val="2991594215"/>
                    </a:ext>
                  </a:extLst>
                </a:gridCol>
                <a:gridCol w="1027347">
                  <a:extLst>
                    <a:ext uri="{9D8B030D-6E8A-4147-A177-3AD203B41FA5}">
                      <a16:colId xmlns:a16="http://schemas.microsoft.com/office/drawing/2014/main" val="147086867"/>
                    </a:ext>
                  </a:extLst>
                </a:gridCol>
                <a:gridCol w="1281240">
                  <a:extLst>
                    <a:ext uri="{9D8B030D-6E8A-4147-A177-3AD203B41FA5}">
                      <a16:colId xmlns:a16="http://schemas.microsoft.com/office/drawing/2014/main" val="245027639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1644637885"/>
                    </a:ext>
                  </a:extLst>
                </a:gridCol>
                <a:gridCol w="800071">
                  <a:extLst>
                    <a:ext uri="{9D8B030D-6E8A-4147-A177-3AD203B41FA5}">
                      <a16:colId xmlns:a16="http://schemas.microsoft.com/office/drawing/2014/main" val="208380326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3451059814"/>
                    </a:ext>
                  </a:extLst>
                </a:gridCol>
                <a:gridCol w="765116">
                  <a:extLst>
                    <a:ext uri="{9D8B030D-6E8A-4147-A177-3AD203B41FA5}">
                      <a16:colId xmlns:a16="http://schemas.microsoft.com/office/drawing/2014/main" val="3335710062"/>
                    </a:ext>
                  </a:extLst>
                </a:gridCol>
                <a:gridCol w="1192394">
                  <a:extLst>
                    <a:ext uri="{9D8B030D-6E8A-4147-A177-3AD203B41FA5}">
                      <a16:colId xmlns:a16="http://schemas.microsoft.com/office/drawing/2014/main" val="628040256"/>
                    </a:ext>
                  </a:extLst>
                </a:gridCol>
                <a:gridCol w="841972">
                  <a:extLst>
                    <a:ext uri="{9D8B030D-6E8A-4147-A177-3AD203B41FA5}">
                      <a16:colId xmlns:a16="http://schemas.microsoft.com/office/drawing/2014/main" val="3210497652"/>
                    </a:ext>
                  </a:extLst>
                </a:gridCol>
                <a:gridCol w="1138042">
                  <a:extLst>
                    <a:ext uri="{9D8B030D-6E8A-4147-A177-3AD203B41FA5}">
                      <a16:colId xmlns:a16="http://schemas.microsoft.com/office/drawing/2014/main" val="856931464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267401069"/>
                    </a:ext>
                  </a:extLst>
                </a:gridCol>
                <a:gridCol w="1166326">
                  <a:extLst>
                    <a:ext uri="{9D8B030D-6E8A-4147-A177-3AD203B41FA5}">
                      <a16:colId xmlns:a16="http://schemas.microsoft.com/office/drawing/2014/main" val="2734393255"/>
                    </a:ext>
                  </a:extLst>
                </a:gridCol>
              </a:tblGrid>
              <a:tr h="3596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+mn-lt"/>
                        </a:rPr>
                        <a:t>Study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Study unique ID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Study title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Study description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Start date of study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End date of study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Contact institution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Geographic location (country)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Experimental site name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Geographic location (latitude)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Geographic location (longitude)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Geographic location (altitude)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7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0148000204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Domaine de Valcros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05/04/1995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INRA-URFM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 Nerthe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+43,37675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+5,286256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204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503013"/>
                  </a:ext>
                </a:extLst>
              </a:tr>
            </a:tbl>
          </a:graphicData>
        </a:graphic>
      </p:graphicFrame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00155"/>
              </p:ext>
            </p:extLst>
          </p:nvPr>
        </p:nvGraphicFramePr>
        <p:xfrm>
          <a:off x="976047" y="4557849"/>
          <a:ext cx="10323324" cy="5631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8287">
                  <a:extLst>
                    <a:ext uri="{9D8B030D-6E8A-4147-A177-3AD203B41FA5}">
                      <a16:colId xmlns:a16="http://schemas.microsoft.com/office/drawing/2014/main" val="1287054442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1223835462"/>
                    </a:ext>
                  </a:extLst>
                </a:gridCol>
                <a:gridCol w="1194318">
                  <a:extLst>
                    <a:ext uri="{9D8B030D-6E8A-4147-A177-3AD203B41FA5}">
                      <a16:colId xmlns:a16="http://schemas.microsoft.com/office/drawing/2014/main" val="1501598199"/>
                    </a:ext>
                  </a:extLst>
                </a:gridCol>
                <a:gridCol w="1073021">
                  <a:extLst>
                    <a:ext uri="{9D8B030D-6E8A-4147-A177-3AD203B41FA5}">
                      <a16:colId xmlns:a16="http://schemas.microsoft.com/office/drawing/2014/main" val="1150160707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3508846318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3268793889"/>
                    </a:ext>
                  </a:extLst>
                </a:gridCol>
                <a:gridCol w="1121137">
                  <a:extLst>
                    <a:ext uri="{9D8B030D-6E8A-4147-A177-3AD203B41FA5}">
                      <a16:colId xmlns:a16="http://schemas.microsoft.com/office/drawing/2014/main" val="1878621356"/>
                    </a:ext>
                  </a:extLst>
                </a:gridCol>
                <a:gridCol w="1295491">
                  <a:extLst>
                    <a:ext uri="{9D8B030D-6E8A-4147-A177-3AD203B41FA5}">
                      <a16:colId xmlns:a16="http://schemas.microsoft.com/office/drawing/2014/main" val="3631858621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Description of the experimental design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Type of experimental design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Observation unit level hierarchy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Observation unit description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Description of growth facility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Type of growth facility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Cultural practices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Map of experimental design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71426"/>
                  </a:ext>
                </a:extLst>
              </a:tr>
              <a:tr h="71541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Randomized complete blocks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Block&gt;Prov&gt;SeqId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503013"/>
                  </a:ext>
                </a:extLst>
              </a:tr>
            </a:tbl>
          </a:graphicData>
        </a:graphic>
      </p:graphicFrame>
      <p:sp>
        <p:nvSpPr>
          <p:cNvPr id="32" name="Accolade fermante 31"/>
          <p:cNvSpPr/>
          <p:nvPr/>
        </p:nvSpPr>
        <p:spPr>
          <a:xfrm rot="16200000">
            <a:off x="8378884" y="1097690"/>
            <a:ext cx="239637" cy="5582674"/>
          </a:xfrm>
          <a:prstGeom prst="rightBrace">
            <a:avLst>
              <a:gd name="adj1" fmla="val 40833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graphicFrame>
        <p:nvGraphicFramePr>
          <p:cNvPr id="33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57806"/>
              </p:ext>
            </p:extLst>
          </p:nvPr>
        </p:nvGraphicFramePr>
        <p:xfrm>
          <a:off x="7505403" y="5212780"/>
          <a:ext cx="4607477" cy="716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220">
                  <a:extLst>
                    <a:ext uri="{9D8B030D-6E8A-4147-A177-3AD203B41FA5}">
                      <a16:colId xmlns:a16="http://schemas.microsoft.com/office/drawing/2014/main" val="557509199"/>
                    </a:ext>
                  </a:extLst>
                </a:gridCol>
                <a:gridCol w="956691">
                  <a:extLst>
                    <a:ext uri="{9D8B030D-6E8A-4147-A177-3AD203B41FA5}">
                      <a16:colId xmlns:a16="http://schemas.microsoft.com/office/drawing/2014/main" val="791763026"/>
                    </a:ext>
                  </a:extLst>
                </a:gridCol>
                <a:gridCol w="1435354">
                  <a:extLst>
                    <a:ext uri="{9D8B030D-6E8A-4147-A177-3AD203B41FA5}">
                      <a16:colId xmlns:a16="http://schemas.microsoft.com/office/drawing/2014/main" val="2610626512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1288271608"/>
                    </a:ext>
                  </a:extLst>
                </a:gridCol>
                <a:gridCol w="651850">
                  <a:extLst>
                    <a:ext uri="{9D8B030D-6E8A-4147-A177-3AD203B41FA5}">
                      <a16:colId xmlns:a16="http://schemas.microsoft.com/office/drawing/2014/main" val="3850702223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353339658"/>
                    </a:ext>
                  </a:extLst>
                </a:gridCol>
              </a:tblGrid>
              <a:tr h="52439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+mn-lt"/>
                        </a:rPr>
                        <a:t>Person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Person name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Person email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Person ID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Person role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Person affiliation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377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07451"/>
                  </a:ext>
                </a:extLst>
              </a:tr>
            </a:tbl>
          </a:graphicData>
        </a:graphic>
      </p:graphicFrame>
      <p:cxnSp>
        <p:nvCxnSpPr>
          <p:cNvPr id="35" name="Connecteur droit avec flèche 34"/>
          <p:cNvCxnSpPr>
            <a:endCxn id="32" idx="1"/>
          </p:cNvCxnSpPr>
          <p:nvPr/>
        </p:nvCxnSpPr>
        <p:spPr>
          <a:xfrm>
            <a:off x="6096000" y="2864396"/>
            <a:ext cx="2402703" cy="90481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1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MIAPPE Example</a:t>
            </a:r>
            <a:br>
              <a:rPr lang="en-US" noProof="0" dirty="0" smtClean="0"/>
            </a:br>
            <a:r>
              <a:rPr lang="en-US" noProof="0" dirty="0" smtClean="0"/>
              <a:t>Trial / Study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12</a:t>
            </a:fld>
            <a:endParaRPr lang="fr-FR" dirty="0"/>
          </a:p>
        </p:txBody>
      </p:sp>
      <p:graphicFrame>
        <p:nvGraphicFramePr>
          <p:cNvPr id="35" name="Tableau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99405"/>
              </p:ext>
            </p:extLst>
          </p:nvPr>
        </p:nvGraphicFramePr>
        <p:xfrm>
          <a:off x="851887" y="986398"/>
          <a:ext cx="3434989" cy="7762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2073">
                  <a:extLst>
                    <a:ext uri="{9D8B030D-6E8A-4147-A177-3AD203B41FA5}">
                      <a16:colId xmlns:a16="http://schemas.microsoft.com/office/drawing/2014/main" val="3447091574"/>
                    </a:ext>
                  </a:extLst>
                </a:gridCol>
                <a:gridCol w="774339">
                  <a:extLst>
                    <a:ext uri="{9D8B030D-6E8A-4147-A177-3AD203B41FA5}">
                      <a16:colId xmlns:a16="http://schemas.microsoft.com/office/drawing/2014/main" val="2392444843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3581879921"/>
                    </a:ext>
                  </a:extLst>
                </a:gridCol>
                <a:gridCol w="736727">
                  <a:extLst>
                    <a:ext uri="{9D8B030D-6E8A-4147-A177-3AD203B41FA5}">
                      <a16:colId xmlns:a16="http://schemas.microsoft.com/office/drawing/2014/main" val="2925383255"/>
                    </a:ext>
                  </a:extLst>
                </a:gridCol>
              </a:tblGrid>
              <a:tr h="1930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Identification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47238"/>
                  </a:ext>
                </a:extLst>
              </a:tr>
              <a:tr h="19833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smtClean="0">
                          <a:effectLst/>
                        </a:rPr>
                        <a:t>InstitutionName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smtClean="0">
                          <a:effectLst/>
                        </a:rPr>
                        <a:t>Project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Trial Code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Trial Name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63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INRA-URFM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PlantaComp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0148000204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 smtClean="0">
                          <a:effectLst/>
                        </a:rPr>
                        <a:t>Valcros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568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INRA-URFM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PlantaComp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0148000205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La Nerthe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655777"/>
                  </a:ext>
                </a:extLst>
              </a:tr>
            </a:tbl>
          </a:graphicData>
        </a:graphic>
      </p:graphicFrame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71970"/>
              </p:ext>
            </p:extLst>
          </p:nvPr>
        </p:nvGraphicFramePr>
        <p:xfrm>
          <a:off x="2914336" y="1820264"/>
          <a:ext cx="6372290" cy="77734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56691">
                  <a:extLst>
                    <a:ext uri="{9D8B030D-6E8A-4147-A177-3AD203B41FA5}">
                      <a16:colId xmlns:a16="http://schemas.microsoft.com/office/drawing/2014/main" val="2168388584"/>
                    </a:ext>
                  </a:extLst>
                </a:gridCol>
                <a:gridCol w="1435354">
                  <a:extLst>
                    <a:ext uri="{9D8B030D-6E8A-4147-A177-3AD203B41FA5}">
                      <a16:colId xmlns:a16="http://schemas.microsoft.com/office/drawing/2014/main" val="3427409188"/>
                    </a:ext>
                  </a:extLst>
                </a:gridCol>
                <a:gridCol w="749999">
                  <a:extLst>
                    <a:ext uri="{9D8B030D-6E8A-4147-A177-3AD203B41FA5}">
                      <a16:colId xmlns:a16="http://schemas.microsoft.com/office/drawing/2014/main" val="1021925309"/>
                    </a:ext>
                  </a:extLst>
                </a:gridCol>
                <a:gridCol w="1230948">
                  <a:extLst>
                    <a:ext uri="{9D8B030D-6E8A-4147-A177-3AD203B41FA5}">
                      <a16:colId xmlns:a16="http://schemas.microsoft.com/office/drawing/2014/main" val="1648323281"/>
                    </a:ext>
                  </a:extLst>
                </a:gridCol>
                <a:gridCol w="1283272">
                  <a:extLst>
                    <a:ext uri="{9D8B030D-6E8A-4147-A177-3AD203B41FA5}">
                      <a16:colId xmlns:a16="http://schemas.microsoft.com/office/drawing/2014/main" val="3848942605"/>
                    </a:ext>
                  </a:extLst>
                </a:gridCol>
                <a:gridCol w="716026">
                  <a:extLst>
                    <a:ext uri="{9D8B030D-6E8A-4147-A177-3AD203B41FA5}">
                      <a16:colId xmlns:a16="http://schemas.microsoft.com/office/drawing/2014/main" val="3318412289"/>
                    </a:ext>
                  </a:extLst>
                </a:gridCol>
              </a:tblGrid>
              <a:tr h="19188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Management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45413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Manager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Manager Email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Scientific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Scientific Email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Landowner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Site </a:t>
                      </a:r>
                      <a:r>
                        <a:rPr lang="fr-FR" sz="1200" b="1" u="none" strike="noStrike" dirty="0" smtClean="0">
                          <a:effectLst/>
                        </a:rPr>
                        <a:t>Status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881610"/>
                  </a:ext>
                </a:extLst>
              </a:tr>
              <a:tr h="188478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Denis Vauthier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denis.vauthier@inra.fr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Bruno Fady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bruno.fady@inra.fr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SA Domaine Valcros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private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06407"/>
                  </a:ext>
                </a:extLst>
              </a:tr>
              <a:tr h="191889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Denis Vauthier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denis.vauthier@inra.fr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Bruno Fady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bruno.fady@inra.fr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Ciments Lafarge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private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388384"/>
                  </a:ext>
                </a:extLst>
              </a:tr>
            </a:tbl>
          </a:graphicData>
        </a:graphic>
      </p:graphicFrame>
      <p:graphicFrame>
        <p:nvGraphicFramePr>
          <p:cNvPr id="37" name="Tableau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32790"/>
              </p:ext>
            </p:extLst>
          </p:nvPr>
        </p:nvGraphicFramePr>
        <p:xfrm>
          <a:off x="4286876" y="994814"/>
          <a:ext cx="6803158" cy="7684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561">
                  <a:extLst>
                    <a:ext uri="{9D8B030D-6E8A-4147-A177-3AD203B41FA5}">
                      <a16:colId xmlns:a16="http://schemas.microsoft.com/office/drawing/2014/main" val="2597554399"/>
                    </a:ext>
                  </a:extLst>
                </a:gridCol>
                <a:gridCol w="779590">
                  <a:extLst>
                    <a:ext uri="{9D8B030D-6E8A-4147-A177-3AD203B41FA5}">
                      <a16:colId xmlns:a16="http://schemas.microsoft.com/office/drawing/2014/main" val="2751747646"/>
                    </a:ext>
                  </a:extLst>
                </a:gridCol>
                <a:gridCol w="1037899">
                  <a:extLst>
                    <a:ext uri="{9D8B030D-6E8A-4147-A177-3AD203B41FA5}">
                      <a16:colId xmlns:a16="http://schemas.microsoft.com/office/drawing/2014/main" val="4026531564"/>
                    </a:ext>
                  </a:extLst>
                </a:gridCol>
                <a:gridCol w="816729">
                  <a:extLst>
                    <a:ext uri="{9D8B030D-6E8A-4147-A177-3AD203B41FA5}">
                      <a16:colId xmlns:a16="http://schemas.microsoft.com/office/drawing/2014/main" val="1416856087"/>
                    </a:ext>
                  </a:extLst>
                </a:gridCol>
                <a:gridCol w="732845">
                  <a:extLst>
                    <a:ext uri="{9D8B030D-6E8A-4147-A177-3AD203B41FA5}">
                      <a16:colId xmlns:a16="http://schemas.microsoft.com/office/drawing/2014/main" val="3345407195"/>
                    </a:ext>
                  </a:extLst>
                </a:gridCol>
                <a:gridCol w="825619">
                  <a:extLst>
                    <a:ext uri="{9D8B030D-6E8A-4147-A177-3AD203B41FA5}">
                      <a16:colId xmlns:a16="http://schemas.microsoft.com/office/drawing/2014/main" val="234377203"/>
                    </a:ext>
                  </a:extLst>
                </a:gridCol>
                <a:gridCol w="1859915">
                  <a:extLst>
                    <a:ext uri="{9D8B030D-6E8A-4147-A177-3AD203B41FA5}">
                      <a16:colId xmlns:a16="http://schemas.microsoft.com/office/drawing/2014/main" val="3542153556"/>
                    </a:ext>
                  </a:extLst>
                </a:gridCol>
              </a:tblGrid>
              <a:tr h="13510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General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94055"/>
                  </a:ext>
                </a:extLst>
              </a:tr>
              <a:tr h="1424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Trial </a:t>
                      </a:r>
                      <a:r>
                        <a:rPr lang="fr-FR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Status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Trial </a:t>
                      </a:r>
                      <a:r>
                        <a:rPr lang="fr-FR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Plantation Date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Ending Date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Comments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Publications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Trial </a:t>
                      </a:r>
                      <a:r>
                        <a:rPr lang="fr-FR" sz="1200" b="1" u="none" strike="noStrike" dirty="0" smtClean="0">
                          <a:effectLst/>
                        </a:rPr>
                        <a:t>Design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22521"/>
                  </a:ext>
                </a:extLst>
              </a:tr>
              <a:tr h="135942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05/04/1995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Randomized complete blocks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906086"/>
                  </a:ext>
                </a:extLst>
              </a:tr>
              <a:tr h="135942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21/04/1995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Randomized complete blocks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32828"/>
                  </a:ext>
                </a:extLst>
              </a:tr>
            </a:tbl>
          </a:graphicData>
        </a:graphic>
      </p:graphicFrame>
      <p:graphicFrame>
        <p:nvGraphicFramePr>
          <p:cNvPr id="38" name="Tableau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54740"/>
              </p:ext>
            </p:extLst>
          </p:nvPr>
        </p:nvGraphicFramePr>
        <p:xfrm>
          <a:off x="2656296" y="2676848"/>
          <a:ext cx="6879408" cy="806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4246">
                  <a:extLst>
                    <a:ext uri="{9D8B030D-6E8A-4147-A177-3AD203B41FA5}">
                      <a16:colId xmlns:a16="http://schemas.microsoft.com/office/drawing/2014/main" val="1243328691"/>
                    </a:ext>
                  </a:extLst>
                </a:gridCol>
                <a:gridCol w="509573">
                  <a:extLst>
                    <a:ext uri="{9D8B030D-6E8A-4147-A177-3AD203B41FA5}">
                      <a16:colId xmlns:a16="http://schemas.microsoft.com/office/drawing/2014/main" val="4002150321"/>
                    </a:ext>
                  </a:extLst>
                </a:gridCol>
                <a:gridCol w="1337818">
                  <a:extLst>
                    <a:ext uri="{9D8B030D-6E8A-4147-A177-3AD203B41FA5}">
                      <a16:colId xmlns:a16="http://schemas.microsoft.com/office/drawing/2014/main" val="3853629587"/>
                    </a:ext>
                  </a:extLst>
                </a:gridCol>
                <a:gridCol w="704391">
                  <a:extLst>
                    <a:ext uri="{9D8B030D-6E8A-4147-A177-3AD203B41FA5}">
                      <a16:colId xmlns:a16="http://schemas.microsoft.com/office/drawing/2014/main" val="2985964539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3912123812"/>
                    </a:ext>
                  </a:extLst>
                </a:gridCol>
                <a:gridCol w="693532">
                  <a:extLst>
                    <a:ext uri="{9D8B030D-6E8A-4147-A177-3AD203B41FA5}">
                      <a16:colId xmlns:a16="http://schemas.microsoft.com/office/drawing/2014/main" val="1389293495"/>
                    </a:ext>
                  </a:extLst>
                </a:gridCol>
                <a:gridCol w="644701">
                  <a:extLst>
                    <a:ext uri="{9D8B030D-6E8A-4147-A177-3AD203B41FA5}">
                      <a16:colId xmlns:a16="http://schemas.microsoft.com/office/drawing/2014/main" val="1523010070"/>
                    </a:ext>
                  </a:extLst>
                </a:gridCol>
                <a:gridCol w="639430">
                  <a:extLst>
                    <a:ext uri="{9D8B030D-6E8A-4147-A177-3AD203B41FA5}">
                      <a16:colId xmlns:a16="http://schemas.microsoft.com/office/drawing/2014/main" val="488765541"/>
                    </a:ext>
                  </a:extLst>
                </a:gridCol>
                <a:gridCol w="409370">
                  <a:extLst>
                    <a:ext uri="{9D8B030D-6E8A-4147-A177-3AD203B41FA5}">
                      <a16:colId xmlns:a16="http://schemas.microsoft.com/office/drawing/2014/main" val="3569961809"/>
                    </a:ext>
                  </a:extLst>
                </a:gridCol>
                <a:gridCol w="739760">
                  <a:extLst>
                    <a:ext uri="{9D8B030D-6E8A-4147-A177-3AD203B41FA5}">
                      <a16:colId xmlns:a16="http://schemas.microsoft.com/office/drawing/2014/main" val="4009126118"/>
                    </a:ext>
                  </a:extLst>
                </a:gridCol>
              </a:tblGrid>
              <a:tr h="142885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Location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294655"/>
                  </a:ext>
                </a:extLst>
              </a:tr>
              <a:tr h="23075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smtClean="0">
                          <a:effectLst/>
                        </a:rPr>
                        <a:t>Country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County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Municipality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Site Name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Latitude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Longitude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Elevation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Exposure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Slope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Comments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45883"/>
                  </a:ext>
                </a:extLst>
              </a:tr>
              <a:tr h="144151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PACA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Marseille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Nerthe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43,37675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5,286256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Flat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84470"/>
                  </a:ext>
                </a:extLst>
              </a:tr>
              <a:tr h="144151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PACA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Londe-les-Maures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Valcros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43,17583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6,280556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31594"/>
                  </a:ext>
                </a:extLst>
              </a:tr>
            </a:tbl>
          </a:graphicData>
        </a:graphic>
      </p:graphicFrame>
      <p:graphicFrame>
        <p:nvGraphicFramePr>
          <p:cNvPr id="40" name="Tableau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00155"/>
              </p:ext>
            </p:extLst>
          </p:nvPr>
        </p:nvGraphicFramePr>
        <p:xfrm>
          <a:off x="976047" y="4557849"/>
          <a:ext cx="10323324" cy="5631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8287">
                  <a:extLst>
                    <a:ext uri="{9D8B030D-6E8A-4147-A177-3AD203B41FA5}">
                      <a16:colId xmlns:a16="http://schemas.microsoft.com/office/drawing/2014/main" val="1287054442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1223835462"/>
                    </a:ext>
                  </a:extLst>
                </a:gridCol>
                <a:gridCol w="1194318">
                  <a:extLst>
                    <a:ext uri="{9D8B030D-6E8A-4147-A177-3AD203B41FA5}">
                      <a16:colId xmlns:a16="http://schemas.microsoft.com/office/drawing/2014/main" val="1501598199"/>
                    </a:ext>
                  </a:extLst>
                </a:gridCol>
                <a:gridCol w="1073021">
                  <a:extLst>
                    <a:ext uri="{9D8B030D-6E8A-4147-A177-3AD203B41FA5}">
                      <a16:colId xmlns:a16="http://schemas.microsoft.com/office/drawing/2014/main" val="1150160707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3508846318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3268793889"/>
                    </a:ext>
                  </a:extLst>
                </a:gridCol>
                <a:gridCol w="1121137">
                  <a:extLst>
                    <a:ext uri="{9D8B030D-6E8A-4147-A177-3AD203B41FA5}">
                      <a16:colId xmlns:a16="http://schemas.microsoft.com/office/drawing/2014/main" val="1878621356"/>
                    </a:ext>
                  </a:extLst>
                </a:gridCol>
                <a:gridCol w="1295491">
                  <a:extLst>
                    <a:ext uri="{9D8B030D-6E8A-4147-A177-3AD203B41FA5}">
                      <a16:colId xmlns:a16="http://schemas.microsoft.com/office/drawing/2014/main" val="3631858621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Description of the experimental design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Type of experimental design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Observation unit level hierarchy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Observation unit description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Description of growth facility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Type of growth facility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Cultural practices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Map of experimental design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71426"/>
                  </a:ext>
                </a:extLst>
              </a:tr>
              <a:tr h="71541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Randomized complete blocks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Block&gt;Prov&gt;SeqId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503013"/>
                  </a:ext>
                </a:extLst>
              </a:tr>
            </a:tbl>
          </a:graphicData>
        </a:graphic>
      </p:graphicFrame>
      <p:graphicFrame>
        <p:nvGraphicFramePr>
          <p:cNvPr id="43" name="Tableau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37524"/>
              </p:ext>
            </p:extLst>
          </p:nvPr>
        </p:nvGraphicFramePr>
        <p:xfrm>
          <a:off x="7505403" y="5212780"/>
          <a:ext cx="4607477" cy="716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220">
                  <a:extLst>
                    <a:ext uri="{9D8B030D-6E8A-4147-A177-3AD203B41FA5}">
                      <a16:colId xmlns:a16="http://schemas.microsoft.com/office/drawing/2014/main" val="557509199"/>
                    </a:ext>
                  </a:extLst>
                </a:gridCol>
                <a:gridCol w="956691">
                  <a:extLst>
                    <a:ext uri="{9D8B030D-6E8A-4147-A177-3AD203B41FA5}">
                      <a16:colId xmlns:a16="http://schemas.microsoft.com/office/drawing/2014/main" val="791763026"/>
                    </a:ext>
                  </a:extLst>
                </a:gridCol>
                <a:gridCol w="1435354">
                  <a:extLst>
                    <a:ext uri="{9D8B030D-6E8A-4147-A177-3AD203B41FA5}">
                      <a16:colId xmlns:a16="http://schemas.microsoft.com/office/drawing/2014/main" val="2610626512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1288271608"/>
                    </a:ext>
                  </a:extLst>
                </a:gridCol>
                <a:gridCol w="651850">
                  <a:extLst>
                    <a:ext uri="{9D8B030D-6E8A-4147-A177-3AD203B41FA5}">
                      <a16:colId xmlns:a16="http://schemas.microsoft.com/office/drawing/2014/main" val="3850702223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353339658"/>
                    </a:ext>
                  </a:extLst>
                </a:gridCol>
              </a:tblGrid>
              <a:tr h="52439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+mn-lt"/>
                        </a:rPr>
                        <a:t>Person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Person name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Person email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Person ID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Person role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Person affiliation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377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Denis Vauthier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denis.vauthier@inra.fr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INRA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07451"/>
                  </a:ext>
                </a:extLst>
              </a:tr>
            </a:tbl>
          </a:graphicData>
        </a:graphic>
      </p:graphicFrame>
      <p:graphicFrame>
        <p:nvGraphicFramePr>
          <p:cNvPr id="48" name="Tableau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534401"/>
              </p:ext>
            </p:extLst>
          </p:nvPr>
        </p:nvGraphicFramePr>
        <p:xfrm>
          <a:off x="65421" y="3900654"/>
          <a:ext cx="11233950" cy="565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9310">
                  <a:extLst>
                    <a:ext uri="{9D8B030D-6E8A-4147-A177-3AD203B41FA5}">
                      <a16:colId xmlns:a16="http://schemas.microsoft.com/office/drawing/2014/main" val="2991594215"/>
                    </a:ext>
                  </a:extLst>
                </a:gridCol>
                <a:gridCol w="1027347">
                  <a:extLst>
                    <a:ext uri="{9D8B030D-6E8A-4147-A177-3AD203B41FA5}">
                      <a16:colId xmlns:a16="http://schemas.microsoft.com/office/drawing/2014/main" val="147086867"/>
                    </a:ext>
                  </a:extLst>
                </a:gridCol>
                <a:gridCol w="1281240">
                  <a:extLst>
                    <a:ext uri="{9D8B030D-6E8A-4147-A177-3AD203B41FA5}">
                      <a16:colId xmlns:a16="http://schemas.microsoft.com/office/drawing/2014/main" val="245027639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1644637885"/>
                    </a:ext>
                  </a:extLst>
                </a:gridCol>
                <a:gridCol w="800071">
                  <a:extLst>
                    <a:ext uri="{9D8B030D-6E8A-4147-A177-3AD203B41FA5}">
                      <a16:colId xmlns:a16="http://schemas.microsoft.com/office/drawing/2014/main" val="208380326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3451059814"/>
                    </a:ext>
                  </a:extLst>
                </a:gridCol>
                <a:gridCol w="765116">
                  <a:extLst>
                    <a:ext uri="{9D8B030D-6E8A-4147-A177-3AD203B41FA5}">
                      <a16:colId xmlns:a16="http://schemas.microsoft.com/office/drawing/2014/main" val="3335710062"/>
                    </a:ext>
                  </a:extLst>
                </a:gridCol>
                <a:gridCol w="1192394">
                  <a:extLst>
                    <a:ext uri="{9D8B030D-6E8A-4147-A177-3AD203B41FA5}">
                      <a16:colId xmlns:a16="http://schemas.microsoft.com/office/drawing/2014/main" val="628040256"/>
                    </a:ext>
                  </a:extLst>
                </a:gridCol>
                <a:gridCol w="841972">
                  <a:extLst>
                    <a:ext uri="{9D8B030D-6E8A-4147-A177-3AD203B41FA5}">
                      <a16:colId xmlns:a16="http://schemas.microsoft.com/office/drawing/2014/main" val="3210497652"/>
                    </a:ext>
                  </a:extLst>
                </a:gridCol>
                <a:gridCol w="1138042">
                  <a:extLst>
                    <a:ext uri="{9D8B030D-6E8A-4147-A177-3AD203B41FA5}">
                      <a16:colId xmlns:a16="http://schemas.microsoft.com/office/drawing/2014/main" val="856931464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267401069"/>
                    </a:ext>
                  </a:extLst>
                </a:gridCol>
                <a:gridCol w="1166326">
                  <a:extLst>
                    <a:ext uri="{9D8B030D-6E8A-4147-A177-3AD203B41FA5}">
                      <a16:colId xmlns:a16="http://schemas.microsoft.com/office/drawing/2014/main" val="2734393255"/>
                    </a:ext>
                  </a:extLst>
                </a:gridCol>
              </a:tblGrid>
              <a:tr h="3596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+mn-lt"/>
                        </a:rPr>
                        <a:t>Study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Study unique ID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Study title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Study description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Start date of study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End date of study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Contact institution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Geographic location (country)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Experimental site name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Geographic location (latitude)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Geographic location (longitude)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Geographic location (altitude)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7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0148000204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Domaine de Valcros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05/04/1995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INRA-URFM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 Nerthe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+43,37675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+5,286256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204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61" marR="7261" marT="7261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503013"/>
                  </a:ext>
                </a:extLst>
              </a:tr>
            </a:tbl>
          </a:graphicData>
        </a:graphic>
      </p:graphicFrame>
      <p:cxnSp>
        <p:nvCxnSpPr>
          <p:cNvPr id="45" name="Connecteur droit avec flèche 44"/>
          <p:cNvCxnSpPr/>
          <p:nvPr/>
        </p:nvCxnSpPr>
        <p:spPr>
          <a:xfrm>
            <a:off x="6096001" y="2015412"/>
            <a:ext cx="1685730" cy="335902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MIAPPE Example</a:t>
            </a:r>
            <a:br>
              <a:rPr lang="en-US" noProof="0" dirty="0" smtClean="0"/>
            </a:br>
            <a:r>
              <a:rPr lang="en-US" noProof="0" dirty="0" smtClean="0"/>
              <a:t>Genetic Unit / Material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13</a:t>
            </a:fld>
            <a:endParaRPr lang="fr-FR" dirty="0"/>
          </a:p>
        </p:txBody>
      </p:sp>
      <p:graphicFrame>
        <p:nvGraphicFramePr>
          <p:cNvPr id="35" name="Tableau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264655"/>
              </p:ext>
            </p:extLst>
          </p:nvPr>
        </p:nvGraphicFramePr>
        <p:xfrm>
          <a:off x="2951791" y="1637535"/>
          <a:ext cx="6277864" cy="152019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6963">
                  <a:extLst>
                    <a:ext uri="{9D8B030D-6E8A-4147-A177-3AD203B41FA5}">
                      <a16:colId xmlns:a16="http://schemas.microsoft.com/office/drawing/2014/main" val="3447091574"/>
                    </a:ext>
                  </a:extLst>
                </a:gridCol>
                <a:gridCol w="1630362">
                  <a:extLst>
                    <a:ext uri="{9D8B030D-6E8A-4147-A177-3AD203B41FA5}">
                      <a16:colId xmlns:a16="http://schemas.microsoft.com/office/drawing/2014/main" val="2392444843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3581879921"/>
                    </a:ext>
                  </a:extLst>
                </a:gridCol>
                <a:gridCol w="1642364">
                  <a:extLst>
                    <a:ext uri="{9D8B030D-6E8A-4147-A177-3AD203B41FA5}">
                      <a16:colId xmlns:a16="http://schemas.microsoft.com/office/drawing/2014/main" val="2925383255"/>
                    </a:ext>
                  </a:extLst>
                </a:gridCol>
              </a:tblGrid>
              <a:tr h="19305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Trial</a:t>
                      </a: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Identification</a:t>
                      </a: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47238"/>
                  </a:ext>
                </a:extLst>
              </a:tr>
              <a:tr h="19833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Trial Code</a:t>
                      </a: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Accession </a:t>
                      </a:r>
                      <a:r>
                        <a:rPr lang="fr-F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Taxon Scientific </a:t>
                      </a:r>
                      <a:r>
                        <a:rPr lang="fr-F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Holding </a:t>
                      </a:r>
                      <a:r>
                        <a:rPr lang="fr-F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Institution</a:t>
                      </a:r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63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0148000204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6581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Pinus pinea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INRA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568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0148000204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6584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Pinus pinea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INRA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655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0148000205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6581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Pinus pinea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INRA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683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0148000205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6584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Pinus pinea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INRA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15761"/>
                  </a:ext>
                </a:extLst>
              </a:tr>
            </a:tbl>
          </a:graphicData>
        </a:graphic>
      </p:graphicFrame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85743"/>
              </p:ext>
            </p:extLst>
          </p:nvPr>
        </p:nvGraphicFramePr>
        <p:xfrm>
          <a:off x="1686807" y="4039271"/>
          <a:ext cx="8826492" cy="747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5871">
                  <a:extLst>
                    <a:ext uri="{9D8B030D-6E8A-4147-A177-3AD203B41FA5}">
                      <a16:colId xmlns:a16="http://schemas.microsoft.com/office/drawing/2014/main" val="4144545110"/>
                    </a:ext>
                  </a:extLst>
                </a:gridCol>
                <a:gridCol w="1815218">
                  <a:extLst>
                    <a:ext uri="{9D8B030D-6E8A-4147-A177-3AD203B41FA5}">
                      <a16:colId xmlns:a16="http://schemas.microsoft.com/office/drawing/2014/main" val="920892725"/>
                    </a:ext>
                  </a:extLst>
                </a:gridCol>
                <a:gridCol w="1707268">
                  <a:extLst>
                    <a:ext uri="{9D8B030D-6E8A-4147-A177-3AD203B41FA5}">
                      <a16:colId xmlns:a16="http://schemas.microsoft.com/office/drawing/2014/main" val="450207529"/>
                    </a:ext>
                  </a:extLst>
                </a:gridCol>
                <a:gridCol w="1993270">
                  <a:extLst>
                    <a:ext uri="{9D8B030D-6E8A-4147-A177-3AD203B41FA5}">
                      <a16:colId xmlns:a16="http://schemas.microsoft.com/office/drawing/2014/main" val="2495068344"/>
                    </a:ext>
                  </a:extLst>
                </a:gridCol>
                <a:gridCol w="1604865">
                  <a:extLst>
                    <a:ext uri="{9D8B030D-6E8A-4147-A177-3AD203B41FA5}">
                      <a16:colId xmlns:a16="http://schemas.microsoft.com/office/drawing/2014/main" val="3983063234"/>
                    </a:ext>
                  </a:extLst>
                </a:gridCol>
              </a:tblGrid>
              <a:tr h="27187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Biological material latitude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Biological material longitude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Biological material altitude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Biological material coordinates uncertainty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Biological material preprocessing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477486"/>
                  </a:ext>
                </a:extLst>
              </a:tr>
              <a:tr h="63087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12184"/>
                  </a:ext>
                </a:extLst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65025"/>
              </p:ext>
            </p:extLst>
          </p:nvPr>
        </p:nvGraphicFramePr>
        <p:xfrm>
          <a:off x="494522" y="4854479"/>
          <a:ext cx="11250203" cy="991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6787">
                  <a:extLst>
                    <a:ext uri="{9D8B030D-6E8A-4147-A177-3AD203B41FA5}">
                      <a16:colId xmlns:a16="http://schemas.microsoft.com/office/drawing/2014/main" val="81976589"/>
                    </a:ext>
                  </a:extLst>
                </a:gridCol>
                <a:gridCol w="2904355">
                  <a:extLst>
                    <a:ext uri="{9D8B030D-6E8A-4147-A177-3AD203B41FA5}">
                      <a16:colId xmlns:a16="http://schemas.microsoft.com/office/drawing/2014/main" val="4225887344"/>
                    </a:ext>
                  </a:extLst>
                </a:gridCol>
                <a:gridCol w="1059901">
                  <a:extLst>
                    <a:ext uri="{9D8B030D-6E8A-4147-A177-3AD203B41FA5}">
                      <a16:colId xmlns:a16="http://schemas.microsoft.com/office/drawing/2014/main" val="2960665411"/>
                    </a:ext>
                  </a:extLst>
                </a:gridCol>
                <a:gridCol w="1061154">
                  <a:extLst>
                    <a:ext uri="{9D8B030D-6E8A-4147-A177-3AD203B41FA5}">
                      <a16:colId xmlns:a16="http://schemas.microsoft.com/office/drawing/2014/main" val="1400638470"/>
                    </a:ext>
                  </a:extLst>
                </a:gridCol>
                <a:gridCol w="1090906">
                  <a:extLst>
                    <a:ext uri="{9D8B030D-6E8A-4147-A177-3AD203B41FA5}">
                      <a16:colId xmlns:a16="http://schemas.microsoft.com/office/drawing/2014/main" val="2694821950"/>
                    </a:ext>
                  </a:extLst>
                </a:gridCol>
                <a:gridCol w="1646277">
                  <a:extLst>
                    <a:ext uri="{9D8B030D-6E8A-4147-A177-3AD203B41FA5}">
                      <a16:colId xmlns:a16="http://schemas.microsoft.com/office/drawing/2014/main" val="3121684133"/>
                    </a:ext>
                  </a:extLst>
                </a:gridCol>
                <a:gridCol w="1100823">
                  <a:extLst>
                    <a:ext uri="{9D8B030D-6E8A-4147-A177-3AD203B41FA5}">
                      <a16:colId xmlns:a16="http://schemas.microsoft.com/office/drawing/2014/main" val="2336725136"/>
                    </a:ext>
                  </a:extLst>
                </a:gridCol>
              </a:tblGrid>
              <a:tr h="838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Material source ID (Holding 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institute, 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accession)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Material source DOI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Material source latitude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Material source longitude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Material source altitude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Material source coordinates uncertainty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Material source description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477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INRA:pinus_pinea: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6581</a:t>
                      </a:r>
                    </a:p>
                  </a:txBody>
                  <a:tcPr marL="8068" marR="8068" marT="8068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dirty="0" smtClean="0"/>
                        <a:t>https://doi.org/10.15454/RVGGF8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12184"/>
                  </a:ext>
                </a:extLst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80340"/>
              </p:ext>
            </p:extLst>
          </p:nvPr>
        </p:nvGraphicFramePr>
        <p:xfrm>
          <a:off x="2500058" y="3467904"/>
          <a:ext cx="7199990" cy="503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6148">
                  <a:extLst>
                    <a:ext uri="{9D8B030D-6E8A-4147-A177-3AD203B41FA5}">
                      <a16:colId xmlns:a16="http://schemas.microsoft.com/office/drawing/2014/main" val="707936948"/>
                    </a:ext>
                  </a:extLst>
                </a:gridCol>
                <a:gridCol w="1802645">
                  <a:extLst>
                    <a:ext uri="{9D8B030D-6E8A-4147-A177-3AD203B41FA5}">
                      <a16:colId xmlns:a16="http://schemas.microsoft.com/office/drawing/2014/main" val="680566312"/>
                    </a:ext>
                  </a:extLst>
                </a:gridCol>
                <a:gridCol w="930536">
                  <a:extLst>
                    <a:ext uri="{9D8B030D-6E8A-4147-A177-3AD203B41FA5}">
                      <a16:colId xmlns:a16="http://schemas.microsoft.com/office/drawing/2014/main" val="1152491318"/>
                    </a:ext>
                  </a:extLst>
                </a:gridCol>
                <a:gridCol w="584461">
                  <a:extLst>
                    <a:ext uri="{9D8B030D-6E8A-4147-A177-3AD203B41FA5}">
                      <a16:colId xmlns:a16="http://schemas.microsoft.com/office/drawing/2014/main" val="1676054684"/>
                    </a:ext>
                  </a:extLst>
                </a:gridCol>
                <a:gridCol w="676536">
                  <a:extLst>
                    <a:ext uri="{9D8B030D-6E8A-4147-A177-3AD203B41FA5}">
                      <a16:colId xmlns:a16="http://schemas.microsoft.com/office/drawing/2014/main" val="2115084919"/>
                    </a:ext>
                  </a:extLst>
                </a:gridCol>
                <a:gridCol w="1569664">
                  <a:extLst>
                    <a:ext uri="{9D8B030D-6E8A-4147-A177-3AD203B41FA5}">
                      <a16:colId xmlns:a16="http://schemas.microsoft.com/office/drawing/2014/main" val="3547796375"/>
                    </a:ext>
                  </a:extLst>
                </a:gridCol>
              </a:tblGrid>
              <a:tr h="376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1" u="none" strike="noStrike" dirty="0">
                          <a:effectLst/>
                          <a:latin typeface="+mn-lt"/>
                        </a:rPr>
                        <a:t>Biological Material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Biological material ID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Organism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Genus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Species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Infraspecific name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477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6581</a:t>
                      </a:r>
                    </a:p>
                  </a:txBody>
                  <a:tcPr marL="8068" marR="8068" marT="8068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NCBI:</a:t>
                      </a:r>
                      <a:r>
                        <a:rPr lang="fr-FR" sz="1600" dirty="0" smtClean="0"/>
                        <a:t>3346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Pinus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pinea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68" marR="8068" marT="8068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12184"/>
                  </a:ext>
                </a:extLst>
              </a:tr>
            </a:tbl>
          </a:graphicData>
        </a:graphic>
      </p:graphicFrame>
      <p:cxnSp>
        <p:nvCxnSpPr>
          <p:cNvPr id="45" name="Connecteur droit avec flèche 44"/>
          <p:cNvCxnSpPr/>
          <p:nvPr/>
        </p:nvCxnSpPr>
        <p:spPr>
          <a:xfrm flipH="1">
            <a:off x="3368351" y="1800808"/>
            <a:ext cx="2631234" cy="170547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MIAPPE Example</a:t>
            </a:r>
            <a:br>
              <a:rPr lang="en-US" noProof="0" dirty="0" smtClean="0"/>
            </a:br>
            <a:r>
              <a:rPr lang="en-US" noProof="0" dirty="0" smtClean="0"/>
              <a:t>Environment, Factor, Event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14</a:t>
            </a:fld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67866"/>
              </p:ext>
            </p:extLst>
          </p:nvPr>
        </p:nvGraphicFramePr>
        <p:xfrm>
          <a:off x="484790" y="3710780"/>
          <a:ext cx="11222420" cy="506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66236878"/>
                    </a:ext>
                  </a:extLst>
                </a:gridCol>
                <a:gridCol w="939102">
                  <a:extLst>
                    <a:ext uri="{9D8B030D-6E8A-4147-A177-3AD203B41FA5}">
                      <a16:colId xmlns:a16="http://schemas.microsoft.com/office/drawing/2014/main" val="1031833117"/>
                    </a:ext>
                  </a:extLst>
                </a:gridCol>
                <a:gridCol w="2059877">
                  <a:extLst>
                    <a:ext uri="{9D8B030D-6E8A-4147-A177-3AD203B41FA5}">
                      <a16:colId xmlns:a16="http://schemas.microsoft.com/office/drawing/2014/main" val="1643713928"/>
                    </a:ext>
                  </a:extLst>
                </a:gridCol>
                <a:gridCol w="4348353">
                  <a:extLst>
                    <a:ext uri="{9D8B030D-6E8A-4147-A177-3AD203B41FA5}">
                      <a16:colId xmlns:a16="http://schemas.microsoft.com/office/drawing/2014/main" val="695144278"/>
                    </a:ext>
                  </a:extLst>
                </a:gridCol>
                <a:gridCol w="3113088">
                  <a:extLst>
                    <a:ext uri="{9D8B030D-6E8A-4147-A177-3AD203B41FA5}">
                      <a16:colId xmlns:a16="http://schemas.microsoft.com/office/drawing/2014/main" val="3815052002"/>
                    </a:ext>
                  </a:extLst>
                </a:gridCol>
              </a:tblGrid>
              <a:tr h="1186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1" u="none" strike="noStrike" dirty="0">
                          <a:effectLst/>
                          <a:latin typeface="+mn-lt"/>
                        </a:rPr>
                        <a:t>Event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Event type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Event accession number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Event description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Event date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58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Fertilizing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CO_715:0000011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Fertilizer application: Ammonium nitrate at 3 kg/m2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2006-10-27; 2006-11-13; 2016-11-21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728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95813"/>
              </p:ext>
            </p:extLst>
          </p:nvPr>
        </p:nvGraphicFramePr>
        <p:xfrm>
          <a:off x="1663131" y="2989556"/>
          <a:ext cx="8853552" cy="5526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283">
                  <a:extLst>
                    <a:ext uri="{9D8B030D-6E8A-4147-A177-3AD203B41FA5}">
                      <a16:colId xmlns:a16="http://schemas.microsoft.com/office/drawing/2014/main" val="3456304051"/>
                    </a:ext>
                  </a:extLst>
                </a:gridCol>
                <a:gridCol w="2131314">
                  <a:extLst>
                    <a:ext uri="{9D8B030D-6E8A-4147-A177-3AD203B41FA5}">
                      <a16:colId xmlns:a16="http://schemas.microsoft.com/office/drawing/2014/main" val="2228210915"/>
                    </a:ext>
                  </a:extLst>
                </a:gridCol>
                <a:gridCol w="2687638">
                  <a:extLst>
                    <a:ext uri="{9D8B030D-6E8A-4147-A177-3AD203B41FA5}">
                      <a16:colId xmlns:a16="http://schemas.microsoft.com/office/drawing/2014/main" val="1701660246"/>
                    </a:ext>
                  </a:extLst>
                </a:gridCol>
                <a:gridCol w="2282317">
                  <a:extLst>
                    <a:ext uri="{9D8B030D-6E8A-4147-A177-3AD203B41FA5}">
                      <a16:colId xmlns:a16="http://schemas.microsoft.com/office/drawing/2014/main" val="51834538"/>
                    </a:ext>
                  </a:extLst>
                </a:gridCol>
              </a:tblGrid>
              <a:tr h="29927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1" u="none" strike="noStrike" dirty="0">
                          <a:effectLst/>
                          <a:latin typeface="+mn-lt"/>
                        </a:rPr>
                        <a:t>Experimental Factor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Experimental Factor type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Experimental Factor description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Experimental Factor values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584013"/>
                  </a:ext>
                </a:extLst>
              </a:tr>
              <a:tr h="152504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Watering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Daily watering 1L per plant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Watered; Unwatered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728"/>
                  </a:ext>
                </a:extLst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10382"/>
              </p:ext>
            </p:extLst>
          </p:nvPr>
        </p:nvGraphicFramePr>
        <p:xfrm>
          <a:off x="3238182" y="2310771"/>
          <a:ext cx="5715636" cy="506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0049">
                  <a:extLst>
                    <a:ext uri="{9D8B030D-6E8A-4147-A177-3AD203B41FA5}">
                      <a16:colId xmlns:a16="http://schemas.microsoft.com/office/drawing/2014/main" val="3590772697"/>
                    </a:ext>
                  </a:extLst>
                </a:gridCol>
                <a:gridCol w="2039811">
                  <a:extLst>
                    <a:ext uri="{9D8B030D-6E8A-4147-A177-3AD203B41FA5}">
                      <a16:colId xmlns:a16="http://schemas.microsoft.com/office/drawing/2014/main" val="931367826"/>
                    </a:ext>
                  </a:extLst>
                </a:gridCol>
                <a:gridCol w="2525776">
                  <a:extLst>
                    <a:ext uri="{9D8B030D-6E8A-4147-A177-3AD203B41FA5}">
                      <a16:colId xmlns:a16="http://schemas.microsoft.com/office/drawing/2014/main" val="1934099106"/>
                    </a:ext>
                  </a:extLst>
                </a:gridCol>
              </a:tblGrid>
              <a:tr h="3816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1" u="none" strike="noStrike" dirty="0">
                          <a:effectLst/>
                          <a:latin typeface="+mn-lt"/>
                        </a:rPr>
                        <a:t>Environment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Environment parameter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Environment parameter value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58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Initial spacing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3x2m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1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MIAPPE Example</a:t>
            </a:r>
            <a:br>
              <a:rPr lang="en-US" noProof="0" dirty="0" smtClean="0"/>
            </a:br>
            <a:r>
              <a:rPr lang="en-US" noProof="0" dirty="0" smtClean="0"/>
              <a:t>Observation Unit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15</a:t>
            </a:fld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65890"/>
              </p:ext>
            </p:extLst>
          </p:nvPr>
        </p:nvGraphicFramePr>
        <p:xfrm>
          <a:off x="1043335" y="3559259"/>
          <a:ext cx="10105329" cy="506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7173">
                  <a:extLst>
                    <a:ext uri="{9D8B030D-6E8A-4147-A177-3AD203B41FA5}">
                      <a16:colId xmlns:a16="http://schemas.microsoft.com/office/drawing/2014/main" val="1566236878"/>
                    </a:ext>
                  </a:extLst>
                </a:gridCol>
                <a:gridCol w="1667637">
                  <a:extLst>
                    <a:ext uri="{9D8B030D-6E8A-4147-A177-3AD203B41FA5}">
                      <a16:colId xmlns:a16="http://schemas.microsoft.com/office/drawing/2014/main" val="149644334"/>
                    </a:ext>
                  </a:extLst>
                </a:gridCol>
                <a:gridCol w="1859725">
                  <a:extLst>
                    <a:ext uri="{9D8B030D-6E8A-4147-A177-3AD203B41FA5}">
                      <a16:colId xmlns:a16="http://schemas.microsoft.com/office/drawing/2014/main" val="1031833117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1643713928"/>
                    </a:ext>
                  </a:extLst>
                </a:gridCol>
                <a:gridCol w="1619822">
                  <a:extLst>
                    <a:ext uri="{9D8B030D-6E8A-4147-A177-3AD203B41FA5}">
                      <a16:colId xmlns:a16="http://schemas.microsoft.com/office/drawing/2014/main" val="695144278"/>
                    </a:ext>
                  </a:extLst>
                </a:gridCol>
                <a:gridCol w="2487359">
                  <a:extLst>
                    <a:ext uri="{9D8B030D-6E8A-4147-A177-3AD203B41FA5}">
                      <a16:colId xmlns:a16="http://schemas.microsoft.com/office/drawing/2014/main" val="3815052002"/>
                    </a:ext>
                  </a:extLst>
                </a:gridCol>
              </a:tblGrid>
              <a:tr h="1186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Observation Unit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Observation unit ID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Observation unit type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External ID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Spatial distribution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Observation Unit factor value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58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SeqID:11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SeqID (Sequential ID)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X:1 ; Y:11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728"/>
                  </a:ext>
                </a:extLst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67608"/>
              </p:ext>
            </p:extLst>
          </p:nvPr>
        </p:nvGraphicFramePr>
        <p:xfrm>
          <a:off x="1539731" y="4419488"/>
          <a:ext cx="9112538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7388">
                  <a:extLst>
                    <a:ext uri="{9D8B030D-6E8A-4147-A177-3AD203B41FA5}">
                      <a16:colId xmlns:a16="http://schemas.microsoft.com/office/drawing/2014/main" val="3590772697"/>
                    </a:ext>
                  </a:extLst>
                </a:gridCol>
                <a:gridCol w="893763">
                  <a:extLst>
                    <a:ext uri="{9D8B030D-6E8A-4147-A177-3AD203B41FA5}">
                      <a16:colId xmlns:a16="http://schemas.microsoft.com/office/drawing/2014/main" val="2322376109"/>
                    </a:ext>
                  </a:extLst>
                </a:gridCol>
                <a:gridCol w="1656112">
                  <a:extLst>
                    <a:ext uri="{9D8B030D-6E8A-4147-A177-3AD203B41FA5}">
                      <a16:colId xmlns:a16="http://schemas.microsoft.com/office/drawing/2014/main" val="2595602585"/>
                    </a:ext>
                  </a:extLst>
                </a:gridCol>
                <a:gridCol w="1965452">
                  <a:extLst>
                    <a:ext uri="{9D8B030D-6E8A-4147-A177-3AD203B41FA5}">
                      <a16:colId xmlns:a16="http://schemas.microsoft.com/office/drawing/2014/main" val="1409783137"/>
                    </a:ext>
                  </a:extLst>
                </a:gridCol>
                <a:gridCol w="1642174">
                  <a:extLst>
                    <a:ext uri="{9D8B030D-6E8A-4147-A177-3AD203B41FA5}">
                      <a16:colId xmlns:a16="http://schemas.microsoft.com/office/drawing/2014/main" val="2943139149"/>
                    </a:ext>
                  </a:extLst>
                </a:gridCol>
                <a:gridCol w="1304036">
                  <a:extLst>
                    <a:ext uri="{9D8B030D-6E8A-4147-A177-3AD203B41FA5}">
                      <a16:colId xmlns:a16="http://schemas.microsoft.com/office/drawing/2014/main" val="931367826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1934099106"/>
                    </a:ext>
                  </a:extLst>
                </a:gridCol>
              </a:tblGrid>
              <a:tr h="3816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Sample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Sample ID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Plant structure development stage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Plant anatomical entity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Sample description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Collection date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External ID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58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728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17233"/>
              </p:ext>
            </p:extLst>
          </p:nvPr>
        </p:nvGraphicFramePr>
        <p:xfrm>
          <a:off x="4201288" y="1637687"/>
          <a:ext cx="3789424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424409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935285"/>
                    </a:ext>
                  </a:extLst>
                </a:gridCol>
                <a:gridCol w="437134">
                  <a:extLst>
                    <a:ext uri="{9D8B030D-6E8A-4147-A177-3AD203B41FA5}">
                      <a16:colId xmlns:a16="http://schemas.microsoft.com/office/drawing/2014/main" val="282961211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719431815"/>
                    </a:ext>
                  </a:extLst>
                </a:gridCol>
                <a:gridCol w="215389">
                  <a:extLst>
                    <a:ext uri="{9D8B030D-6E8A-4147-A177-3AD203B41FA5}">
                      <a16:colId xmlns:a16="http://schemas.microsoft.com/office/drawing/2014/main" val="2475319343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143371468"/>
                    </a:ext>
                  </a:extLst>
                </a:gridCol>
                <a:gridCol w="1287463">
                  <a:extLst>
                    <a:ext uri="{9D8B030D-6E8A-4147-A177-3AD203B41FA5}">
                      <a16:colId xmlns:a16="http://schemas.microsoft.com/office/drawing/2014/main" val="25789672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Id UG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 smtClean="0">
                          <a:effectLst/>
                          <a:latin typeface="+mn-lt"/>
                        </a:rPr>
                        <a:t>Block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 smtClean="0">
                          <a:effectLst/>
                          <a:latin typeface="+mn-lt"/>
                        </a:rPr>
                        <a:t>Prov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 smtClean="0">
                          <a:effectLst/>
                          <a:latin typeface="+mn-lt"/>
                        </a:rPr>
                        <a:t>SeqID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X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Y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SUR-28031996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776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6581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-9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13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17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17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0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1001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6584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43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29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0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0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6584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63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9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-9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01621"/>
                  </a:ext>
                </a:extLst>
              </a:tr>
            </a:tbl>
          </a:graphicData>
        </a:graphic>
      </p:graphicFrame>
      <p:sp>
        <p:nvSpPr>
          <p:cNvPr id="10" name="Accolade fermante 9"/>
          <p:cNvSpPr/>
          <p:nvPr/>
        </p:nvSpPr>
        <p:spPr>
          <a:xfrm rot="5400000">
            <a:off x="5595181" y="955115"/>
            <a:ext cx="239637" cy="1968760"/>
          </a:xfrm>
          <a:prstGeom prst="rightBrace">
            <a:avLst>
              <a:gd name="adj1" fmla="val 40833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cxnSp>
        <p:nvCxnSpPr>
          <p:cNvPr id="11" name="Connecteur droit avec flèche 10"/>
          <p:cNvCxnSpPr>
            <a:stCxn id="10" idx="1"/>
          </p:cNvCxnSpPr>
          <p:nvPr/>
        </p:nvCxnSpPr>
        <p:spPr>
          <a:xfrm flipH="1">
            <a:off x="2015412" y="2059314"/>
            <a:ext cx="3699588" cy="15741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9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MIAPPE Example</a:t>
            </a:r>
            <a:br>
              <a:rPr lang="en-US" noProof="0" dirty="0" smtClean="0"/>
            </a:br>
            <a:r>
              <a:rPr lang="en-US" noProof="0" dirty="0" smtClean="0"/>
              <a:t>Observed variable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16</a:t>
            </a:fld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81300"/>
              </p:ext>
            </p:extLst>
          </p:nvPr>
        </p:nvGraphicFramePr>
        <p:xfrm>
          <a:off x="1550377" y="3522327"/>
          <a:ext cx="9091170" cy="51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3218">
                  <a:extLst>
                    <a:ext uri="{9D8B030D-6E8A-4147-A177-3AD203B41FA5}">
                      <a16:colId xmlns:a16="http://schemas.microsoft.com/office/drawing/2014/main" val="3590772697"/>
                    </a:ext>
                  </a:extLst>
                </a:gridCol>
                <a:gridCol w="1287463">
                  <a:extLst>
                    <a:ext uri="{9D8B030D-6E8A-4147-A177-3AD203B41FA5}">
                      <a16:colId xmlns:a16="http://schemas.microsoft.com/office/drawing/2014/main" val="2740909500"/>
                    </a:ext>
                  </a:extLst>
                </a:gridCol>
                <a:gridCol w="1247585">
                  <a:extLst>
                    <a:ext uri="{9D8B030D-6E8A-4147-A177-3AD203B41FA5}">
                      <a16:colId xmlns:a16="http://schemas.microsoft.com/office/drawing/2014/main" val="2556467657"/>
                    </a:ext>
                  </a:extLst>
                </a:gridCol>
                <a:gridCol w="2269935">
                  <a:extLst>
                    <a:ext uri="{9D8B030D-6E8A-4147-A177-3AD203B41FA5}">
                      <a16:colId xmlns:a16="http://schemas.microsoft.com/office/drawing/2014/main" val="3458345690"/>
                    </a:ext>
                  </a:extLst>
                </a:gridCol>
                <a:gridCol w="708533">
                  <a:extLst>
                    <a:ext uri="{9D8B030D-6E8A-4147-A177-3AD203B41FA5}">
                      <a16:colId xmlns:a16="http://schemas.microsoft.com/office/drawing/2014/main" val="4210753280"/>
                    </a:ext>
                  </a:extLst>
                </a:gridCol>
                <a:gridCol w="1964436">
                  <a:extLst>
                    <a:ext uri="{9D8B030D-6E8A-4147-A177-3AD203B41FA5}">
                      <a16:colId xmlns:a16="http://schemas.microsoft.com/office/drawing/2014/main" val="2580103880"/>
                    </a:ext>
                  </a:extLst>
                </a:gridCol>
              </a:tblGrid>
              <a:tr h="2606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Observed Variable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 ID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 name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 accession number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Trait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Trait accession number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584013"/>
                  </a:ext>
                </a:extLst>
              </a:tr>
              <a:tr h="132814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u="none" strike="noStrike" dirty="0" smtClean="0">
                          <a:effectLst/>
                          <a:latin typeface="+mn-lt"/>
                        </a:rPr>
                        <a:t>SUR-28031996</a:t>
                      </a:r>
                      <a:endParaRPr lang="fr-FR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CO_357:0000082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Survival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CO_357:1000070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728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4201288" y="1637687"/>
          <a:ext cx="3789424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424409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935285"/>
                    </a:ext>
                  </a:extLst>
                </a:gridCol>
                <a:gridCol w="437134">
                  <a:extLst>
                    <a:ext uri="{9D8B030D-6E8A-4147-A177-3AD203B41FA5}">
                      <a16:colId xmlns:a16="http://schemas.microsoft.com/office/drawing/2014/main" val="282961211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719431815"/>
                    </a:ext>
                  </a:extLst>
                </a:gridCol>
                <a:gridCol w="215389">
                  <a:extLst>
                    <a:ext uri="{9D8B030D-6E8A-4147-A177-3AD203B41FA5}">
                      <a16:colId xmlns:a16="http://schemas.microsoft.com/office/drawing/2014/main" val="2475319343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143371468"/>
                    </a:ext>
                  </a:extLst>
                </a:gridCol>
                <a:gridCol w="1287463">
                  <a:extLst>
                    <a:ext uri="{9D8B030D-6E8A-4147-A177-3AD203B41FA5}">
                      <a16:colId xmlns:a16="http://schemas.microsoft.com/office/drawing/2014/main" val="25789672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Id UG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 smtClean="0">
                          <a:effectLst/>
                          <a:latin typeface="+mn-lt"/>
                        </a:rPr>
                        <a:t>Block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 smtClean="0">
                          <a:effectLst/>
                          <a:latin typeface="+mn-lt"/>
                        </a:rPr>
                        <a:t>Prov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 smtClean="0">
                          <a:effectLst/>
                          <a:latin typeface="+mn-lt"/>
                        </a:rPr>
                        <a:t>SeqID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X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Y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SUR-28031996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776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6581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-9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13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17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17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0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1001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6584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43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29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0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0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6584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63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9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  <a:latin typeface="+mn-lt"/>
                        </a:rPr>
                        <a:t>-9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01621"/>
                  </a:ext>
                </a:extLst>
              </a:tr>
            </a:tbl>
          </a:graphicData>
        </a:graphic>
      </p:graphicFrame>
      <p:cxnSp>
        <p:nvCxnSpPr>
          <p:cNvPr id="11" name="Connecteur droit avec flèche 10"/>
          <p:cNvCxnSpPr/>
          <p:nvPr/>
        </p:nvCxnSpPr>
        <p:spPr>
          <a:xfrm flipH="1">
            <a:off x="2360645" y="1847461"/>
            <a:ext cx="4711959" cy="17021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20372"/>
              </p:ext>
            </p:extLst>
          </p:nvPr>
        </p:nvGraphicFramePr>
        <p:xfrm>
          <a:off x="1283636" y="4366653"/>
          <a:ext cx="9620799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2086">
                  <a:extLst>
                    <a:ext uri="{9D8B030D-6E8A-4147-A177-3AD203B41FA5}">
                      <a16:colId xmlns:a16="http://schemas.microsoft.com/office/drawing/2014/main" val="2478352437"/>
                    </a:ext>
                  </a:extLst>
                </a:gridCol>
                <a:gridCol w="1564430">
                  <a:extLst>
                    <a:ext uri="{9D8B030D-6E8A-4147-A177-3AD203B41FA5}">
                      <a16:colId xmlns:a16="http://schemas.microsoft.com/office/drawing/2014/main" val="2322376109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2595602585"/>
                    </a:ext>
                  </a:extLst>
                </a:gridCol>
                <a:gridCol w="1782147">
                  <a:extLst>
                    <a:ext uri="{9D8B030D-6E8A-4147-A177-3AD203B41FA5}">
                      <a16:colId xmlns:a16="http://schemas.microsoft.com/office/drawing/2014/main" val="1409783137"/>
                    </a:ext>
                  </a:extLst>
                </a:gridCol>
                <a:gridCol w="1162431">
                  <a:extLst>
                    <a:ext uri="{9D8B030D-6E8A-4147-A177-3AD203B41FA5}">
                      <a16:colId xmlns:a16="http://schemas.microsoft.com/office/drawing/2014/main" val="2943139149"/>
                    </a:ext>
                  </a:extLst>
                </a:gridCol>
                <a:gridCol w="2022348">
                  <a:extLst>
                    <a:ext uri="{9D8B030D-6E8A-4147-A177-3AD203B41FA5}">
                      <a16:colId xmlns:a16="http://schemas.microsoft.com/office/drawing/2014/main" val="931367826"/>
                    </a:ext>
                  </a:extLst>
                </a:gridCol>
                <a:gridCol w="926973">
                  <a:extLst>
                    <a:ext uri="{9D8B030D-6E8A-4147-A177-3AD203B41FA5}">
                      <a16:colId xmlns:a16="http://schemas.microsoft.com/office/drawing/2014/main" val="1934099106"/>
                    </a:ext>
                  </a:extLst>
                </a:gridCol>
              </a:tblGrid>
              <a:tr h="3816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Method accession number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Method description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Reference associated to the method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Scale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Scale accession number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Time scale</a:t>
                      </a: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58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 scoring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CO_357:2000003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Survival scale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CO_357:3000036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6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CropOntology TD v5 Example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17</a:t>
            </a:fld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855662"/>
              </p:ext>
            </p:extLst>
          </p:nvPr>
        </p:nvGraphicFramePr>
        <p:xfrm>
          <a:off x="113446" y="2621383"/>
          <a:ext cx="6496268" cy="994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647">
                  <a:extLst>
                    <a:ext uri="{9D8B030D-6E8A-4147-A177-3AD203B41FA5}">
                      <a16:colId xmlns:a16="http://schemas.microsoft.com/office/drawing/2014/main" val="2759890451"/>
                    </a:ext>
                  </a:extLst>
                </a:gridCol>
                <a:gridCol w="942086">
                  <a:extLst>
                    <a:ext uri="{9D8B030D-6E8A-4147-A177-3AD203B41FA5}">
                      <a16:colId xmlns:a16="http://schemas.microsoft.com/office/drawing/2014/main" val="2056770947"/>
                    </a:ext>
                  </a:extLst>
                </a:gridCol>
                <a:gridCol w="862711">
                  <a:extLst>
                    <a:ext uri="{9D8B030D-6E8A-4147-A177-3AD203B41FA5}">
                      <a16:colId xmlns:a16="http://schemas.microsoft.com/office/drawing/2014/main" val="262705198"/>
                    </a:ext>
                  </a:extLst>
                </a:gridCol>
                <a:gridCol w="2059448">
                  <a:extLst>
                    <a:ext uri="{9D8B030D-6E8A-4147-A177-3AD203B41FA5}">
                      <a16:colId xmlns:a16="http://schemas.microsoft.com/office/drawing/2014/main" val="1936392827"/>
                    </a:ext>
                  </a:extLst>
                </a:gridCol>
                <a:gridCol w="1138376">
                  <a:extLst>
                    <a:ext uri="{9D8B030D-6E8A-4147-A177-3AD203B41FA5}">
                      <a16:colId xmlns:a16="http://schemas.microsoft.com/office/drawing/2014/main" val="29960833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Trait ID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Trait name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Trait class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Trait description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Trait synonyms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1319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CO_357:1000070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Survival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Stress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 of the survival state of the tree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status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3781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26298"/>
              </p:ext>
            </p:extLst>
          </p:nvPr>
        </p:nvGraphicFramePr>
        <p:xfrm>
          <a:off x="6609714" y="2622078"/>
          <a:ext cx="5456309" cy="9878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985">
                  <a:extLst>
                    <a:ext uri="{9D8B030D-6E8A-4147-A177-3AD203B41FA5}">
                      <a16:colId xmlns:a16="http://schemas.microsoft.com/office/drawing/2014/main" val="327902248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82881363"/>
                    </a:ext>
                  </a:extLst>
                </a:gridCol>
                <a:gridCol w="544195">
                  <a:extLst>
                    <a:ext uri="{9D8B030D-6E8A-4147-A177-3AD203B41FA5}">
                      <a16:colId xmlns:a16="http://schemas.microsoft.com/office/drawing/2014/main" val="3765524270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4105765495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682760246"/>
                    </a:ext>
                  </a:extLst>
                </a:gridCol>
              </a:tblGrid>
              <a:tr h="50671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Main trait abbreviation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Alternative trait abbreviations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Entity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Attribute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Trait status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13193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S, SR,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survival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for INRA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3781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034773"/>
              </p:ext>
            </p:extLst>
          </p:nvPr>
        </p:nvGraphicFramePr>
        <p:xfrm>
          <a:off x="2274237" y="3817119"/>
          <a:ext cx="7643013" cy="878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647">
                  <a:extLst>
                    <a:ext uri="{9D8B030D-6E8A-4147-A177-3AD203B41FA5}">
                      <a16:colId xmlns:a16="http://schemas.microsoft.com/office/drawing/2014/main" val="2676792787"/>
                    </a:ext>
                  </a:extLst>
                </a:gridCol>
                <a:gridCol w="1240346">
                  <a:extLst>
                    <a:ext uri="{9D8B030D-6E8A-4147-A177-3AD203B41FA5}">
                      <a16:colId xmlns:a16="http://schemas.microsoft.com/office/drawing/2014/main" val="3090104845"/>
                    </a:ext>
                  </a:extLst>
                </a:gridCol>
                <a:gridCol w="1228916">
                  <a:extLst>
                    <a:ext uri="{9D8B030D-6E8A-4147-A177-3AD203B41FA5}">
                      <a16:colId xmlns:a16="http://schemas.microsoft.com/office/drawing/2014/main" val="933085928"/>
                    </a:ext>
                  </a:extLst>
                </a:gridCol>
                <a:gridCol w="2115400">
                  <a:extLst>
                    <a:ext uri="{9D8B030D-6E8A-4147-A177-3AD203B41FA5}">
                      <a16:colId xmlns:a16="http://schemas.microsoft.com/office/drawing/2014/main" val="1775560326"/>
                    </a:ext>
                  </a:extLst>
                </a:gridCol>
                <a:gridCol w="1564704">
                  <a:extLst>
                    <a:ext uri="{9D8B030D-6E8A-4147-A177-3AD203B41FA5}">
                      <a16:colId xmlns:a16="http://schemas.microsoft.com/office/drawing/2014/main" val="9258604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Method ID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Method name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Method class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Method description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Method reference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40293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CO_357:2000003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 scoring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Estimation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 assessment with a reference scoring scale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826145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652146"/>
              </p:ext>
            </p:extLst>
          </p:nvPr>
        </p:nvGraphicFramePr>
        <p:xfrm>
          <a:off x="425315" y="4916525"/>
          <a:ext cx="11349484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647">
                  <a:extLst>
                    <a:ext uri="{9D8B030D-6E8A-4147-A177-3AD203B41FA5}">
                      <a16:colId xmlns:a16="http://schemas.microsoft.com/office/drawing/2014/main" val="1653770168"/>
                    </a:ext>
                  </a:extLst>
                </a:gridCol>
                <a:gridCol w="1798892">
                  <a:extLst>
                    <a:ext uri="{9D8B030D-6E8A-4147-A177-3AD203B41FA5}">
                      <a16:colId xmlns:a16="http://schemas.microsoft.com/office/drawing/2014/main" val="1172314526"/>
                    </a:ext>
                  </a:extLst>
                </a:gridCol>
                <a:gridCol w="920623">
                  <a:extLst>
                    <a:ext uri="{9D8B030D-6E8A-4147-A177-3AD203B41FA5}">
                      <a16:colId xmlns:a16="http://schemas.microsoft.com/office/drawing/2014/main" val="3063628355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1193144907"/>
                    </a:ext>
                  </a:extLst>
                </a:gridCol>
                <a:gridCol w="989584">
                  <a:extLst>
                    <a:ext uri="{9D8B030D-6E8A-4147-A177-3AD203B41FA5}">
                      <a16:colId xmlns:a16="http://schemas.microsoft.com/office/drawing/2014/main" val="2647612911"/>
                    </a:ext>
                  </a:extLst>
                </a:gridCol>
                <a:gridCol w="995363">
                  <a:extLst>
                    <a:ext uri="{9D8B030D-6E8A-4147-A177-3AD203B41FA5}">
                      <a16:colId xmlns:a16="http://schemas.microsoft.com/office/drawing/2014/main" val="1399381454"/>
                    </a:ext>
                  </a:extLst>
                </a:gridCol>
                <a:gridCol w="868553">
                  <a:extLst>
                    <a:ext uri="{9D8B030D-6E8A-4147-A177-3AD203B41FA5}">
                      <a16:colId xmlns:a16="http://schemas.microsoft.com/office/drawing/2014/main" val="3948578181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1769164941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186602969"/>
                    </a:ext>
                  </a:extLst>
                </a:gridCol>
                <a:gridCol w="1089724">
                  <a:extLst>
                    <a:ext uri="{9D8B030D-6E8A-4147-A177-3AD203B41FA5}">
                      <a16:colId xmlns:a16="http://schemas.microsoft.com/office/drawing/2014/main" val="20114191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Scale ID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Scale name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Scale class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Decimal places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Lower limit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Upper limit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Scale Xref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Category 1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Category 2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Category 3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85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CO_357:3000036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Survival scoring scale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Nominal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= Alive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= Dead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= Doubtful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879592"/>
                  </a:ext>
                </a:extLst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58399"/>
              </p:ext>
            </p:extLst>
          </p:nvPr>
        </p:nvGraphicFramePr>
        <p:xfrm>
          <a:off x="853560" y="1613649"/>
          <a:ext cx="10481781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647">
                  <a:extLst>
                    <a:ext uri="{9D8B030D-6E8A-4147-A177-3AD203B41FA5}">
                      <a16:colId xmlns:a16="http://schemas.microsoft.com/office/drawing/2014/main" val="2057432548"/>
                    </a:ext>
                  </a:extLst>
                </a:gridCol>
                <a:gridCol w="1247584">
                  <a:extLst>
                    <a:ext uri="{9D8B030D-6E8A-4147-A177-3AD203B41FA5}">
                      <a16:colId xmlns:a16="http://schemas.microsoft.com/office/drawing/2014/main" val="4042786964"/>
                    </a:ext>
                  </a:extLst>
                </a:gridCol>
                <a:gridCol w="2037806">
                  <a:extLst>
                    <a:ext uri="{9D8B030D-6E8A-4147-A177-3AD203B41FA5}">
                      <a16:colId xmlns:a16="http://schemas.microsoft.com/office/drawing/2014/main" val="1086905015"/>
                    </a:ext>
                  </a:extLst>
                </a:gridCol>
                <a:gridCol w="1319784">
                  <a:extLst>
                    <a:ext uri="{9D8B030D-6E8A-4147-A177-3AD203B41FA5}">
                      <a16:colId xmlns:a16="http://schemas.microsoft.com/office/drawing/2014/main" val="3918685796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63993891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677871970"/>
                    </a:ext>
                  </a:extLst>
                </a:gridCol>
                <a:gridCol w="847598">
                  <a:extLst>
                    <a:ext uri="{9D8B030D-6E8A-4147-A177-3AD203B41FA5}">
                      <a16:colId xmlns:a16="http://schemas.microsoft.com/office/drawing/2014/main" val="1455481498"/>
                    </a:ext>
                  </a:extLst>
                </a:gridCol>
                <a:gridCol w="1072261">
                  <a:extLst>
                    <a:ext uri="{9D8B030D-6E8A-4147-A177-3AD203B41FA5}">
                      <a16:colId xmlns:a16="http://schemas.microsoft.com/office/drawing/2014/main" val="3843424488"/>
                    </a:ext>
                  </a:extLst>
                </a:gridCol>
              </a:tblGrid>
              <a:tr h="20311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Variable ID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Variable name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Variable synonyms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Context of use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Variable status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Institution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Language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Crop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604506"/>
                  </a:ext>
                </a:extLst>
              </a:tr>
              <a:tr h="26506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CO_357:0000082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Survival, Health status, ES, S,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Trial evaluation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for INRA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INRA/IBET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WoodyPlant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78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672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Wrap-up</a:t>
            </a:r>
            <a:endParaRPr lang="en-US" noProof="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445" y="1790091"/>
            <a:ext cx="10363200" cy="648072"/>
          </a:xfrm>
        </p:spPr>
        <p:txBody>
          <a:bodyPr/>
          <a:lstStyle/>
          <a:p>
            <a:r>
              <a:rPr lang="en-US" noProof="0" dirty="0" smtClean="0"/>
              <a:t>Examples of data management</a:t>
            </a:r>
            <a:br>
              <a:rPr lang="en-US" noProof="0" dirty="0" smtClean="0"/>
            </a:br>
            <a:r>
              <a:rPr lang="en-US" noProof="0" dirty="0" smtClean="0"/>
              <a:t>advantages of using standards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/>
              <a:t>discovery (beta</a:t>
            </a:r>
            <a:r>
              <a:rPr lang="fr-FR" dirty="0" smtClean="0"/>
              <a:t>):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://urgi.versailles.inra.fr/data-discovery-beta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BrAPI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https://brapi.org/</a:t>
            </a:r>
            <a:endParaRPr lang="fr-FR" dirty="0"/>
          </a:p>
          <a:p>
            <a:r>
              <a:rPr lang="fr-FR" dirty="0" smtClean="0"/>
              <a:t>FAIDARE </a:t>
            </a:r>
            <a:r>
              <a:rPr lang="fr-FR" dirty="0"/>
              <a:t>(beta): </a:t>
            </a:r>
            <a:r>
              <a:rPr lang="fr-FR" dirty="0">
                <a:hlinkClick r:id="rId4"/>
              </a:rPr>
              <a:t>https://urgi.versailles.inra.fr/gpds</a:t>
            </a:r>
            <a:r>
              <a:rPr lang="fr-FR" dirty="0" smtClean="0">
                <a:hlinkClick r:id="rId4"/>
              </a:rPr>
              <a:t>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39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noProof="0" dirty="0" smtClean="0"/>
              <a:t>Day 1</a:t>
            </a:r>
          </a:p>
          <a:p>
            <a:r>
              <a:rPr lang="en-US" noProof="0" dirty="0" smtClean="0"/>
              <a:t>Presentation of the standards for phenotyping studies (9:30 - 12:00)</a:t>
            </a:r>
          </a:p>
          <a:p>
            <a:pPr lvl="1"/>
            <a:r>
              <a:rPr lang="en-US" noProof="0" dirty="0" smtClean="0"/>
              <a:t>General overview</a:t>
            </a:r>
          </a:p>
          <a:p>
            <a:pPr lvl="1"/>
            <a:r>
              <a:rPr lang="en-US" noProof="0" dirty="0" smtClean="0"/>
              <a:t>MIAPPE: description of trial studies </a:t>
            </a:r>
          </a:p>
          <a:p>
            <a:pPr lvl="1"/>
            <a:r>
              <a:rPr lang="en-US" noProof="0" dirty="0" smtClean="0"/>
              <a:t>CropOntology: ontologies to define observations made in trials </a:t>
            </a:r>
          </a:p>
          <a:p>
            <a:pPr lvl="1"/>
            <a:r>
              <a:rPr lang="en-US" noProof="0" dirty="0" smtClean="0"/>
              <a:t>An ontology for forest trees: the “Woody Plant Ontology”</a:t>
            </a:r>
          </a:p>
          <a:p>
            <a:r>
              <a:rPr lang="en-US" noProof="0" dirty="0" smtClean="0"/>
              <a:t>Lunch (12:00 – 13h00)</a:t>
            </a:r>
          </a:p>
          <a:p>
            <a:r>
              <a:rPr lang="en-US" noProof="0" dirty="0" smtClean="0"/>
              <a:t>Hands-on session (13:00 – 16h00)</a:t>
            </a:r>
          </a:p>
          <a:p>
            <a:pPr lvl="1"/>
            <a:r>
              <a:rPr lang="en-US" noProof="0" dirty="0" smtClean="0"/>
              <a:t>Each participant try to use the presented standards to describe its dataset</a:t>
            </a:r>
          </a:p>
          <a:p>
            <a:pPr lvl="1"/>
            <a:r>
              <a:rPr lang="en-US" noProof="0" dirty="0" smtClean="0"/>
              <a:t>Wrap-up</a:t>
            </a:r>
          </a:p>
          <a:p>
            <a:r>
              <a:rPr lang="en-US" noProof="0" dirty="0" smtClean="0"/>
              <a:t>Workshop dinner (18:30)</a:t>
            </a:r>
          </a:p>
          <a:p>
            <a:pPr marL="0" indent="0">
              <a:buNone/>
            </a:pPr>
            <a:endParaRPr lang="en-US" u="sng" noProof="0" dirty="0" smtClean="0"/>
          </a:p>
          <a:p>
            <a:pPr marL="0" indent="0">
              <a:buNone/>
            </a:pPr>
            <a:r>
              <a:rPr lang="en-US" u="sng" noProof="0" dirty="0" smtClean="0"/>
              <a:t>Day 2 (9:00 - 12:00)</a:t>
            </a:r>
            <a:endParaRPr lang="en-US" noProof="0" dirty="0" smtClean="0"/>
          </a:p>
          <a:p>
            <a:r>
              <a:rPr lang="en-US" noProof="0" dirty="0" smtClean="0"/>
              <a:t>Examples of data management, advantages of using standards</a:t>
            </a:r>
          </a:p>
          <a:p>
            <a:r>
              <a:rPr lang="en-US" noProof="0" dirty="0" smtClean="0"/>
              <a:t>Conclusions of the workshop</a:t>
            </a:r>
          </a:p>
          <a:p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29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Conclusions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62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about NordPlant ?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Data management</a:t>
            </a:r>
          </a:p>
          <a:p>
            <a:pPr lvl="1"/>
            <a:r>
              <a:rPr lang="en-US" noProof="0" dirty="0" smtClean="0"/>
              <a:t>Usage of the presented standards ?</a:t>
            </a:r>
          </a:p>
          <a:p>
            <a:pPr lvl="1"/>
            <a:r>
              <a:rPr lang="en-US" noProof="0" dirty="0" smtClean="0"/>
              <a:t>Data storage ecosystem: files, databases or other ?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Joining of other federations</a:t>
            </a:r>
          </a:p>
          <a:p>
            <a:pPr lvl="1"/>
            <a:r>
              <a:rPr lang="en-US" noProof="0" dirty="0" smtClean="0"/>
              <a:t>Interested by BrAPI ?</a:t>
            </a:r>
          </a:p>
          <a:p>
            <a:pPr lvl="1"/>
            <a:r>
              <a:rPr lang="en-US" noProof="0" dirty="0" smtClean="0"/>
              <a:t>Need help to join federations ?</a:t>
            </a:r>
          </a:p>
          <a:p>
            <a:endParaRPr lang="en-US" noProof="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611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3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General overview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74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MIAPPE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>
                <a:hlinkClick r:id="rId2"/>
              </a:rPr>
              <a:t>https://www.miappe.org/</a:t>
            </a:r>
            <a:endParaRPr lang="en-US" noProof="0" dirty="0" smtClean="0"/>
          </a:p>
          <a:p>
            <a:r>
              <a:rPr lang="en-US" noProof="0" dirty="0" smtClean="0">
                <a:sym typeface="Corbel"/>
              </a:rPr>
              <a:t>E. Papoutsoglou, D. Faria, C. Pommier, C. Miguel, P. Kersey, A-F. Adam-Blondon et al.</a:t>
            </a:r>
            <a:endParaRPr lang="en-US" noProof="0" dirty="0">
              <a:sym typeface="Corbe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14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CropOntology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>
                <a:hlinkClick r:id="rId2"/>
              </a:rPr>
              <a:t>www.cropontology.org</a:t>
            </a:r>
            <a:endParaRPr lang="en-US" noProof="0" dirty="0" smtClean="0"/>
          </a:p>
          <a:p>
            <a:r>
              <a:rPr lang="en-US" noProof="0" dirty="0" smtClean="0"/>
              <a:t>Elizabeth Arnaud et al.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22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Woody Plant Ontology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>
                <a:hlinkClick r:id="rId2"/>
              </a:rPr>
              <a:t>https://doi.org/10.15454/JB2WCE</a:t>
            </a:r>
            <a:endParaRPr lang="en-US" noProof="0" dirty="0" smtClean="0"/>
          </a:p>
          <a:p>
            <a:r>
              <a:rPr lang="en-US" noProof="0" dirty="0" smtClean="0"/>
              <a:t>Célia Michotey, Inês Chaves et al.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6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Hands-on session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3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Instructions</a:t>
            </a:r>
            <a:endParaRPr lang="en-US" noProof="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noProof="0" dirty="0" smtClean="0"/>
              <a:t>FILES</a:t>
            </a:r>
          </a:p>
          <a:p>
            <a:r>
              <a:rPr lang="en-US" noProof="0" dirty="0" smtClean="0"/>
              <a:t>Phenotyping data</a:t>
            </a:r>
          </a:p>
          <a:p>
            <a:pPr lvl="1"/>
            <a:r>
              <a:rPr lang="en-US" noProof="0" dirty="0" smtClean="0"/>
              <a:t>Your dataset</a:t>
            </a:r>
          </a:p>
          <a:p>
            <a:pPr lvl="1"/>
            <a:r>
              <a:rPr lang="en-US" noProof="0" dirty="0" smtClean="0"/>
              <a:t>Test dataset: POP2_dataset.xlsx</a:t>
            </a:r>
          </a:p>
          <a:p>
            <a:r>
              <a:rPr lang="en-US" noProof="0" dirty="0" smtClean="0"/>
              <a:t>MIAPPE template</a:t>
            </a:r>
          </a:p>
          <a:p>
            <a:pPr lvl="1"/>
            <a:r>
              <a:rPr lang="en-US" noProof="0" dirty="0" smtClean="0">
                <a:hlinkClick r:id="rId2"/>
              </a:rPr>
              <a:t>https://github.com/MIAPPE/MIAPPE/tree/master/MIAPPE_Checklist-Data-Model-v1.1</a:t>
            </a:r>
            <a:endParaRPr lang="en-US" noProof="0" dirty="0" smtClean="0"/>
          </a:p>
          <a:p>
            <a:pPr lvl="1"/>
            <a:r>
              <a:rPr lang="en-US" noProof="0" dirty="0" smtClean="0"/>
              <a:t>MIAPPE_Checklist-Data-Model-v1.1.xlsx</a:t>
            </a:r>
          </a:p>
          <a:p>
            <a:r>
              <a:rPr lang="en-US" noProof="0" dirty="0" smtClean="0"/>
              <a:t>CropOntology template</a:t>
            </a:r>
          </a:p>
          <a:p>
            <a:pPr lvl="1"/>
            <a:r>
              <a:rPr lang="en-US" noProof="0" dirty="0" smtClean="0">
                <a:hlinkClick r:id="rId3"/>
              </a:rPr>
              <a:t>http://www.cropontology.org/</a:t>
            </a:r>
            <a:r>
              <a:rPr lang="en-US" noProof="0" dirty="0" smtClean="0"/>
              <a:t> (</a:t>
            </a:r>
            <a:r>
              <a:rPr lang="en-US" noProof="0" dirty="0" smtClean="0">
                <a:hlinkClick r:id="rId4"/>
              </a:rPr>
              <a:t>Trait Dictionary template v5</a:t>
            </a:r>
            <a:r>
              <a:rPr lang="en-US" noProof="0" dirty="0" smtClean="0"/>
              <a:t>, </a:t>
            </a:r>
            <a:r>
              <a:rPr lang="en-US" noProof="0" dirty="0" smtClean="0">
                <a:hlinkClick r:id="rId5"/>
              </a:rPr>
              <a:t>Guidelines</a:t>
            </a:r>
            <a:r>
              <a:rPr lang="en-US" noProof="0" dirty="0" smtClean="0"/>
              <a:t>)</a:t>
            </a:r>
          </a:p>
          <a:p>
            <a:pPr lvl="1"/>
            <a:r>
              <a:rPr lang="en-US" noProof="0" dirty="0" smtClean="0"/>
              <a:t>WoodyPlantOntology_template.xls</a:t>
            </a:r>
          </a:p>
          <a:p>
            <a:pPr lvl="1"/>
            <a:endParaRPr lang="en-US" noProof="0" dirty="0" smtClean="0"/>
          </a:p>
          <a:p>
            <a:pPr marL="0" indent="0">
              <a:buNone/>
            </a:pPr>
            <a:r>
              <a:rPr lang="en-US" b="1" noProof="0" dirty="0" smtClean="0"/>
              <a:t>TODO</a:t>
            </a:r>
          </a:p>
          <a:p>
            <a:r>
              <a:rPr lang="en-US" noProof="0" dirty="0" smtClean="0"/>
              <a:t>Describe the dataset using MIAPPE v1.1 template</a:t>
            </a:r>
          </a:p>
          <a:p>
            <a:r>
              <a:rPr lang="en-US" noProof="0" dirty="0" smtClean="0"/>
              <a:t>Describe the observed variables using the CropOntology’s TD v5 template </a:t>
            </a:r>
          </a:p>
          <a:p>
            <a:pPr lvl="1"/>
            <a:endParaRPr lang="en-US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3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MIAPPE Example</a:t>
            </a:r>
            <a:br>
              <a:rPr lang="en-US" noProof="0" dirty="0" smtClean="0"/>
            </a:br>
            <a:r>
              <a:rPr lang="en-US" noProof="0" dirty="0" smtClean="0"/>
              <a:t>Project / Investigation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9</a:t>
            </a:fld>
            <a:endParaRPr lang="fr-FR" dirty="0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39667"/>
              </p:ext>
            </p:extLst>
          </p:nvPr>
        </p:nvGraphicFramePr>
        <p:xfrm>
          <a:off x="851887" y="1410242"/>
          <a:ext cx="3469914" cy="7762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26998">
                  <a:extLst>
                    <a:ext uri="{9D8B030D-6E8A-4147-A177-3AD203B41FA5}">
                      <a16:colId xmlns:a16="http://schemas.microsoft.com/office/drawing/2014/main" val="3447091574"/>
                    </a:ext>
                  </a:extLst>
                </a:gridCol>
                <a:gridCol w="774339">
                  <a:extLst>
                    <a:ext uri="{9D8B030D-6E8A-4147-A177-3AD203B41FA5}">
                      <a16:colId xmlns:a16="http://schemas.microsoft.com/office/drawing/2014/main" val="2392444843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3581879921"/>
                    </a:ext>
                  </a:extLst>
                </a:gridCol>
                <a:gridCol w="736727">
                  <a:extLst>
                    <a:ext uri="{9D8B030D-6E8A-4147-A177-3AD203B41FA5}">
                      <a16:colId xmlns:a16="http://schemas.microsoft.com/office/drawing/2014/main" val="2925383255"/>
                    </a:ext>
                  </a:extLst>
                </a:gridCol>
              </a:tblGrid>
              <a:tr h="1930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Identification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47238"/>
                  </a:ext>
                </a:extLst>
              </a:tr>
              <a:tr h="19833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smtClean="0">
                          <a:effectLst/>
                        </a:rPr>
                        <a:t>Institution Name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smtClean="0">
                          <a:effectLst/>
                        </a:rPr>
                        <a:t>Project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Trial Code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Trial Name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63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INRA-URFM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PlantaComp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0148000204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 smtClean="0">
                          <a:effectLst/>
                        </a:rPr>
                        <a:t>Valcros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568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INRA-URFM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PlantaComp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0148000205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La Nerthe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655777"/>
                  </a:ext>
                </a:extLst>
              </a:tr>
            </a:tbl>
          </a:graphicData>
        </a:graphic>
      </p:graphicFrame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19510"/>
              </p:ext>
            </p:extLst>
          </p:nvPr>
        </p:nvGraphicFramePr>
        <p:xfrm>
          <a:off x="2914336" y="2252329"/>
          <a:ext cx="6372290" cy="77734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56691">
                  <a:extLst>
                    <a:ext uri="{9D8B030D-6E8A-4147-A177-3AD203B41FA5}">
                      <a16:colId xmlns:a16="http://schemas.microsoft.com/office/drawing/2014/main" val="2168388584"/>
                    </a:ext>
                  </a:extLst>
                </a:gridCol>
                <a:gridCol w="1435354">
                  <a:extLst>
                    <a:ext uri="{9D8B030D-6E8A-4147-A177-3AD203B41FA5}">
                      <a16:colId xmlns:a16="http://schemas.microsoft.com/office/drawing/2014/main" val="3427409188"/>
                    </a:ext>
                  </a:extLst>
                </a:gridCol>
                <a:gridCol w="749999">
                  <a:extLst>
                    <a:ext uri="{9D8B030D-6E8A-4147-A177-3AD203B41FA5}">
                      <a16:colId xmlns:a16="http://schemas.microsoft.com/office/drawing/2014/main" val="1021925309"/>
                    </a:ext>
                  </a:extLst>
                </a:gridCol>
                <a:gridCol w="1230948">
                  <a:extLst>
                    <a:ext uri="{9D8B030D-6E8A-4147-A177-3AD203B41FA5}">
                      <a16:colId xmlns:a16="http://schemas.microsoft.com/office/drawing/2014/main" val="1648323281"/>
                    </a:ext>
                  </a:extLst>
                </a:gridCol>
                <a:gridCol w="1283272">
                  <a:extLst>
                    <a:ext uri="{9D8B030D-6E8A-4147-A177-3AD203B41FA5}">
                      <a16:colId xmlns:a16="http://schemas.microsoft.com/office/drawing/2014/main" val="3848942605"/>
                    </a:ext>
                  </a:extLst>
                </a:gridCol>
                <a:gridCol w="716026">
                  <a:extLst>
                    <a:ext uri="{9D8B030D-6E8A-4147-A177-3AD203B41FA5}">
                      <a16:colId xmlns:a16="http://schemas.microsoft.com/office/drawing/2014/main" val="3318412289"/>
                    </a:ext>
                  </a:extLst>
                </a:gridCol>
              </a:tblGrid>
              <a:tr h="19188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Management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45413"/>
                  </a:ext>
                </a:extLst>
              </a:tr>
              <a:tr h="2001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Manager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Manager Email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Scientific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Scientific Email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Landowner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Site </a:t>
                      </a:r>
                      <a:r>
                        <a:rPr lang="fr-FR" sz="1200" b="1" u="none" strike="noStrike" dirty="0" smtClean="0">
                          <a:effectLst/>
                        </a:rPr>
                        <a:t>Status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881610"/>
                  </a:ext>
                </a:extLst>
              </a:tr>
              <a:tr h="188478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Denis Vauthier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denis.vauthier@inra.fr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Bruno Fady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bruno.fady@inra.fr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SA Domaine Valcros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private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06407"/>
                  </a:ext>
                </a:extLst>
              </a:tr>
              <a:tr h="191889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Denis Vauthier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denis.vauthier@inra.fr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Bruno Fady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bruno.fady@inra.fr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Ciments Lafarge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private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388384"/>
                  </a:ext>
                </a:extLst>
              </a:tr>
            </a:tbl>
          </a:graphicData>
        </a:graphic>
      </p:graphicFrame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00826"/>
              </p:ext>
            </p:extLst>
          </p:nvPr>
        </p:nvGraphicFramePr>
        <p:xfrm>
          <a:off x="4286876" y="1418658"/>
          <a:ext cx="6803158" cy="7684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561">
                  <a:extLst>
                    <a:ext uri="{9D8B030D-6E8A-4147-A177-3AD203B41FA5}">
                      <a16:colId xmlns:a16="http://schemas.microsoft.com/office/drawing/2014/main" val="2597554399"/>
                    </a:ext>
                  </a:extLst>
                </a:gridCol>
                <a:gridCol w="779590">
                  <a:extLst>
                    <a:ext uri="{9D8B030D-6E8A-4147-A177-3AD203B41FA5}">
                      <a16:colId xmlns:a16="http://schemas.microsoft.com/office/drawing/2014/main" val="2751747646"/>
                    </a:ext>
                  </a:extLst>
                </a:gridCol>
                <a:gridCol w="1037899">
                  <a:extLst>
                    <a:ext uri="{9D8B030D-6E8A-4147-A177-3AD203B41FA5}">
                      <a16:colId xmlns:a16="http://schemas.microsoft.com/office/drawing/2014/main" val="4026531564"/>
                    </a:ext>
                  </a:extLst>
                </a:gridCol>
                <a:gridCol w="816729">
                  <a:extLst>
                    <a:ext uri="{9D8B030D-6E8A-4147-A177-3AD203B41FA5}">
                      <a16:colId xmlns:a16="http://schemas.microsoft.com/office/drawing/2014/main" val="1416856087"/>
                    </a:ext>
                  </a:extLst>
                </a:gridCol>
                <a:gridCol w="732845">
                  <a:extLst>
                    <a:ext uri="{9D8B030D-6E8A-4147-A177-3AD203B41FA5}">
                      <a16:colId xmlns:a16="http://schemas.microsoft.com/office/drawing/2014/main" val="3345407195"/>
                    </a:ext>
                  </a:extLst>
                </a:gridCol>
                <a:gridCol w="825619">
                  <a:extLst>
                    <a:ext uri="{9D8B030D-6E8A-4147-A177-3AD203B41FA5}">
                      <a16:colId xmlns:a16="http://schemas.microsoft.com/office/drawing/2014/main" val="234377203"/>
                    </a:ext>
                  </a:extLst>
                </a:gridCol>
                <a:gridCol w="1859915">
                  <a:extLst>
                    <a:ext uri="{9D8B030D-6E8A-4147-A177-3AD203B41FA5}">
                      <a16:colId xmlns:a16="http://schemas.microsoft.com/office/drawing/2014/main" val="3542153556"/>
                    </a:ext>
                  </a:extLst>
                </a:gridCol>
              </a:tblGrid>
              <a:tr h="13510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General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94055"/>
                  </a:ext>
                </a:extLst>
              </a:tr>
              <a:tr h="1424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Trial </a:t>
                      </a:r>
                      <a:r>
                        <a:rPr lang="fr-FR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Status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Trial </a:t>
                      </a:r>
                      <a:r>
                        <a:rPr lang="fr-FR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Plantation Date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Ending Date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Comments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Publications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6" marR="8346" marT="8346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Trial </a:t>
                      </a:r>
                      <a:r>
                        <a:rPr lang="fr-FR" sz="1200" b="1" u="none" strike="noStrike" dirty="0" smtClean="0">
                          <a:effectLst/>
                        </a:rPr>
                        <a:t>Design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22521"/>
                  </a:ext>
                </a:extLst>
              </a:tr>
              <a:tr h="135942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05/04/1995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Randomized complete blocks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906086"/>
                  </a:ext>
                </a:extLst>
              </a:tr>
              <a:tr h="135942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21/04/1995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Randomized complete blocks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32828"/>
                  </a:ext>
                </a:extLst>
              </a:tr>
            </a:tbl>
          </a:graphicData>
        </a:graphic>
      </p:graphicFrame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57367"/>
              </p:ext>
            </p:extLst>
          </p:nvPr>
        </p:nvGraphicFramePr>
        <p:xfrm>
          <a:off x="1992391" y="4453106"/>
          <a:ext cx="8225440" cy="6179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0204">
                  <a:extLst>
                    <a:ext uri="{9D8B030D-6E8A-4147-A177-3AD203B41FA5}">
                      <a16:colId xmlns:a16="http://schemas.microsoft.com/office/drawing/2014/main" val="826123213"/>
                    </a:ext>
                  </a:extLst>
                </a:gridCol>
                <a:gridCol w="1472756">
                  <a:extLst>
                    <a:ext uri="{9D8B030D-6E8A-4147-A177-3AD203B41FA5}">
                      <a16:colId xmlns:a16="http://schemas.microsoft.com/office/drawing/2014/main" val="2965065925"/>
                    </a:ext>
                  </a:extLst>
                </a:gridCol>
                <a:gridCol w="1520508">
                  <a:extLst>
                    <a:ext uri="{9D8B030D-6E8A-4147-A177-3AD203B41FA5}">
                      <a16:colId xmlns:a16="http://schemas.microsoft.com/office/drawing/2014/main" val="3259857878"/>
                    </a:ext>
                  </a:extLst>
                </a:gridCol>
                <a:gridCol w="851026">
                  <a:extLst>
                    <a:ext uri="{9D8B030D-6E8A-4147-A177-3AD203B41FA5}">
                      <a16:colId xmlns:a16="http://schemas.microsoft.com/office/drawing/2014/main" val="633312720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3575886164"/>
                    </a:ext>
                  </a:extLst>
                </a:gridCol>
                <a:gridCol w="887239">
                  <a:extLst>
                    <a:ext uri="{9D8B030D-6E8A-4147-A177-3AD203B41FA5}">
                      <a16:colId xmlns:a16="http://schemas.microsoft.com/office/drawing/2014/main" val="3039132446"/>
                    </a:ext>
                  </a:extLst>
                </a:gridCol>
                <a:gridCol w="607378">
                  <a:extLst>
                    <a:ext uri="{9D8B030D-6E8A-4147-A177-3AD203B41FA5}">
                      <a16:colId xmlns:a16="http://schemas.microsoft.com/office/drawing/2014/main" val="1700939355"/>
                    </a:ext>
                  </a:extLst>
                </a:gridCol>
                <a:gridCol w="540614">
                  <a:extLst>
                    <a:ext uri="{9D8B030D-6E8A-4147-A177-3AD203B41FA5}">
                      <a16:colId xmlns:a16="http://schemas.microsoft.com/office/drawing/2014/main" val="1548097272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149317700"/>
                    </a:ext>
                  </a:extLst>
                </a:gridCol>
              </a:tblGrid>
              <a:tr h="42551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+mn-lt"/>
                        </a:rPr>
                        <a:t>Investigation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Investigation unique ID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Investigation title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Investigation description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Submission date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Public release date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License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MIAPPE version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  <a:latin typeface="+mn-lt"/>
                        </a:rPr>
                        <a:t>Associated publication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9922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INRA:PlantaComp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French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common garden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 BY-SA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003802"/>
                  </a:ext>
                </a:extLst>
              </a:tr>
            </a:tbl>
          </a:graphicData>
        </a:graphic>
      </p:graphicFrame>
      <p:cxnSp>
        <p:nvCxnSpPr>
          <p:cNvPr id="29" name="Connecteur droit avec flèche 28"/>
          <p:cNvCxnSpPr/>
          <p:nvPr/>
        </p:nvCxnSpPr>
        <p:spPr>
          <a:xfrm>
            <a:off x="2255575" y="1789231"/>
            <a:ext cx="134540" cy="280087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79492"/>
              </p:ext>
            </p:extLst>
          </p:nvPr>
        </p:nvGraphicFramePr>
        <p:xfrm>
          <a:off x="2656296" y="3098470"/>
          <a:ext cx="6879408" cy="806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4246">
                  <a:extLst>
                    <a:ext uri="{9D8B030D-6E8A-4147-A177-3AD203B41FA5}">
                      <a16:colId xmlns:a16="http://schemas.microsoft.com/office/drawing/2014/main" val="1243328691"/>
                    </a:ext>
                  </a:extLst>
                </a:gridCol>
                <a:gridCol w="509573">
                  <a:extLst>
                    <a:ext uri="{9D8B030D-6E8A-4147-A177-3AD203B41FA5}">
                      <a16:colId xmlns:a16="http://schemas.microsoft.com/office/drawing/2014/main" val="4002150321"/>
                    </a:ext>
                  </a:extLst>
                </a:gridCol>
                <a:gridCol w="1337818">
                  <a:extLst>
                    <a:ext uri="{9D8B030D-6E8A-4147-A177-3AD203B41FA5}">
                      <a16:colId xmlns:a16="http://schemas.microsoft.com/office/drawing/2014/main" val="3853629587"/>
                    </a:ext>
                  </a:extLst>
                </a:gridCol>
                <a:gridCol w="704391">
                  <a:extLst>
                    <a:ext uri="{9D8B030D-6E8A-4147-A177-3AD203B41FA5}">
                      <a16:colId xmlns:a16="http://schemas.microsoft.com/office/drawing/2014/main" val="2985964539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3912123812"/>
                    </a:ext>
                  </a:extLst>
                </a:gridCol>
                <a:gridCol w="693532">
                  <a:extLst>
                    <a:ext uri="{9D8B030D-6E8A-4147-A177-3AD203B41FA5}">
                      <a16:colId xmlns:a16="http://schemas.microsoft.com/office/drawing/2014/main" val="1389293495"/>
                    </a:ext>
                  </a:extLst>
                </a:gridCol>
                <a:gridCol w="644701">
                  <a:extLst>
                    <a:ext uri="{9D8B030D-6E8A-4147-A177-3AD203B41FA5}">
                      <a16:colId xmlns:a16="http://schemas.microsoft.com/office/drawing/2014/main" val="1523010070"/>
                    </a:ext>
                  </a:extLst>
                </a:gridCol>
                <a:gridCol w="639430">
                  <a:extLst>
                    <a:ext uri="{9D8B030D-6E8A-4147-A177-3AD203B41FA5}">
                      <a16:colId xmlns:a16="http://schemas.microsoft.com/office/drawing/2014/main" val="488765541"/>
                    </a:ext>
                  </a:extLst>
                </a:gridCol>
                <a:gridCol w="409370">
                  <a:extLst>
                    <a:ext uri="{9D8B030D-6E8A-4147-A177-3AD203B41FA5}">
                      <a16:colId xmlns:a16="http://schemas.microsoft.com/office/drawing/2014/main" val="3569961809"/>
                    </a:ext>
                  </a:extLst>
                </a:gridCol>
                <a:gridCol w="739760">
                  <a:extLst>
                    <a:ext uri="{9D8B030D-6E8A-4147-A177-3AD203B41FA5}">
                      <a16:colId xmlns:a16="http://schemas.microsoft.com/office/drawing/2014/main" val="4009126118"/>
                    </a:ext>
                  </a:extLst>
                </a:gridCol>
              </a:tblGrid>
              <a:tr h="142885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Location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294655"/>
                  </a:ext>
                </a:extLst>
              </a:tr>
              <a:tr h="23075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smtClean="0">
                          <a:effectLst/>
                        </a:rPr>
                        <a:t>Country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County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Municipality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Site Name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Latitude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Longitude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Elevation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Exposure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Slope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Comments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35" marR="7835" marT="783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45883"/>
                  </a:ext>
                </a:extLst>
              </a:tr>
              <a:tr h="144151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PACA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Marseille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Nerthe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43,37675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5,286256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Flat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84470"/>
                  </a:ext>
                </a:extLst>
              </a:tr>
              <a:tr h="144151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PACA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Londe-les-Maures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Valcros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43,17583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6,280556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31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1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_WLC_006_Slideshow_EFP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dPlant_Workshop_Ontology.pptx" id="{3E099C5A-B3DE-40D7-9E65-40DDA0F0B029}" vid="{9F440C99-30EE-44DB-9335-94A38220E5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F92528FC9C8488898B86D54615449" ma:contentTypeVersion="" ma:contentTypeDescription="Create a new document." ma:contentTypeScope="" ma:versionID="c8ac9bee5fceb45a88a8c5ccdac882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6457DA-6EE4-4B81-8B78-37E6FDFA6C10}"/>
</file>

<file path=customXml/itemProps2.xml><?xml version="1.0" encoding="utf-8"?>
<ds:datastoreItem xmlns:ds="http://schemas.openxmlformats.org/officeDocument/2006/customXml" ds:itemID="{3EC60A99-A385-455D-9537-7C81F9BC13AC}"/>
</file>

<file path=customXml/itemProps3.xml><?xml version="1.0" encoding="utf-8"?>
<ds:datastoreItem xmlns:ds="http://schemas.openxmlformats.org/officeDocument/2006/customXml" ds:itemID="{A7196539-AD69-4097-B16A-89706D7C8032}"/>
</file>

<file path=docProps/app.xml><?xml version="1.0" encoding="utf-8"?>
<Properties xmlns="http://schemas.openxmlformats.org/officeDocument/2006/extended-properties" xmlns:vt="http://schemas.openxmlformats.org/officeDocument/2006/docPropsVTypes">
  <Template>TP_Slideshow_EFPA_tree2b</Template>
  <TotalTime>5692</TotalTime>
  <Words>1487</Words>
  <Application>Microsoft Office PowerPoint</Application>
  <PresentationFormat>Grand écran</PresentationFormat>
  <Paragraphs>757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ＭＳ Ｐゴシック</vt:lpstr>
      <vt:lpstr>Arial</vt:lpstr>
      <vt:lpstr>Calibri</vt:lpstr>
      <vt:lpstr>Corbel</vt:lpstr>
      <vt:lpstr>Symbol</vt:lpstr>
      <vt:lpstr>Wingdings</vt:lpstr>
      <vt:lpstr>Wingdings 3</vt:lpstr>
      <vt:lpstr>TP_WLC_006_Slideshow_EFPA</vt:lpstr>
      <vt:lpstr>Workshop on phenotyping standards </vt:lpstr>
      <vt:lpstr>Agenda</vt:lpstr>
      <vt:lpstr>General overview </vt:lpstr>
      <vt:lpstr>MIAPPE</vt:lpstr>
      <vt:lpstr>CropOntology</vt:lpstr>
      <vt:lpstr>Woody Plant Ontology </vt:lpstr>
      <vt:lpstr>Hands-on session</vt:lpstr>
      <vt:lpstr>Instructions</vt:lpstr>
      <vt:lpstr>MIAPPE Example Project / Investigation</vt:lpstr>
      <vt:lpstr>MIAPPE Example Trial / Study</vt:lpstr>
      <vt:lpstr>MIAPPE Example Trial / Study</vt:lpstr>
      <vt:lpstr>MIAPPE Example Trial / Study</vt:lpstr>
      <vt:lpstr>MIAPPE Example Genetic Unit / Material</vt:lpstr>
      <vt:lpstr>MIAPPE Example Environment, Factor, Event</vt:lpstr>
      <vt:lpstr>MIAPPE Example Observation Unit</vt:lpstr>
      <vt:lpstr>MIAPPE Example Observed variable</vt:lpstr>
      <vt:lpstr>CropOntology TD v5 Example</vt:lpstr>
      <vt:lpstr>Wrap-up</vt:lpstr>
      <vt:lpstr>Examples of data management advantages of using standards </vt:lpstr>
      <vt:lpstr>Conclusions</vt:lpstr>
      <vt:lpstr>What about NordPlant ?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cmichotey</dc:creator>
  <cp:lastModifiedBy>cmichotey</cp:lastModifiedBy>
  <cp:revision>102</cp:revision>
  <dcterms:created xsi:type="dcterms:W3CDTF">2019-03-29T19:33:07Z</dcterms:created>
  <dcterms:modified xsi:type="dcterms:W3CDTF">2019-05-06T08:13:14Z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0x010100CE5F92528FC9C8488898B86D54615449</vt:lpwstr>
  </property>
</Properties>
</file>