
<file path=[Content_Types].xml><?xml version="1.0" encoding="utf-8"?>
<Types xmlns="http://schemas.openxmlformats.org/package/2006/content-types">
  <Default Extension="png" ContentType="image/png"/>
  <Default Extension="rels" ContentType="application/vnd.openxmlformats-package.relationships+xml"/>
  <Default Extension="fntdata" ContentType="application/x-fontdata"/>
  <Default Extension="xml" ContentType="application/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showSpecialPlsOnTitleSld="0">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6858000" cx="10287000"/>
  <p:notesSz cx="6858000" cy="9144000"/>
  <p:embeddedFontLst>
    <p:embeddedFont>
      <p:font typeface="Corbel"/>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241">
          <p15:clr>
            <a:srgbClr val="A4A3A4"/>
          </p15:clr>
        </p15:guide>
        <p15:guide id="3" pos="32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32CFC6EF-36E1-4B74-8339-D3EC6D82C44B}">
  <a:tblStyle styleId="{32CFC6EF-36E1-4B74-8339-D3EC6D82C44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3241"/>
        <p:guide pos="32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13" Type="http://schemas.openxmlformats.org/officeDocument/2006/relationships/slide" Target="slides/slide7.xml"/><Relationship Id="rId18" Type="http://schemas.openxmlformats.org/officeDocument/2006/relationships/slide" Target="slides/slide12.xml"/><Relationship Id="rId21" Type="http://schemas.openxmlformats.org/officeDocument/2006/relationships/slide" Target="slides/slide15.xml"/><Relationship Id="rId3" Type="http://schemas.openxmlformats.org/officeDocument/2006/relationships/presProps" Target="presProps.xml"/><Relationship Id="rId34" Type="http://schemas.openxmlformats.org/officeDocument/2006/relationships/customXml" Target="../customXml/item1.xml"/><Relationship Id="rId25" Type="http://schemas.openxmlformats.org/officeDocument/2006/relationships/slide" Target="slides/slide19.xml"/><Relationship Id="rId7" Type="http://schemas.openxmlformats.org/officeDocument/2006/relationships/slide" Target="slides/slide1.xml"/><Relationship Id="rId33" Type="http://schemas.openxmlformats.org/officeDocument/2006/relationships/font" Target="fonts/Corbel-boldItalic.fntdata"/><Relationship Id="rId12" Type="http://schemas.openxmlformats.org/officeDocument/2006/relationships/slide" Target="slides/slide6.xml"/><Relationship Id="rId17" Type="http://schemas.openxmlformats.org/officeDocument/2006/relationships/slide" Target="slides/slide11.xml"/><Relationship Id="rId20" Type="http://schemas.openxmlformats.org/officeDocument/2006/relationships/slide" Target="slides/slide14.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24" Type="http://schemas.openxmlformats.org/officeDocument/2006/relationships/slide" Target="slides/slide18.xml"/><Relationship Id="rId1" Type="http://schemas.openxmlformats.org/officeDocument/2006/relationships/theme" Target="theme/theme2.xml"/><Relationship Id="rId6" Type="http://schemas.openxmlformats.org/officeDocument/2006/relationships/notesMaster" Target="notesMasters/notesMaster1.xml"/><Relationship Id="rId11" Type="http://schemas.openxmlformats.org/officeDocument/2006/relationships/slide" Target="slides/slide5.xml"/><Relationship Id="rId32" Type="http://schemas.openxmlformats.org/officeDocument/2006/relationships/font" Target="fonts/Corbel-italic.fntdata"/><Relationship Id="rId23" Type="http://schemas.openxmlformats.org/officeDocument/2006/relationships/slide" Target="slides/slide17.xml"/><Relationship Id="rId28" Type="http://schemas.openxmlformats.org/officeDocument/2006/relationships/slide" Target="slides/slide22.xml"/><Relationship Id="rId5" Type="http://schemas.openxmlformats.org/officeDocument/2006/relationships/slideMaster" Target="slideMasters/slideMaster1.xml"/><Relationship Id="rId15" Type="http://schemas.openxmlformats.org/officeDocument/2006/relationships/slide" Target="slides/slide9.xml"/><Relationship Id="rId36" Type="http://schemas.openxmlformats.org/officeDocument/2006/relationships/customXml" Target="../customXml/item3.xml"/><Relationship Id="rId31" Type="http://schemas.openxmlformats.org/officeDocument/2006/relationships/font" Target="fonts/Corbel-bold.fntdata"/><Relationship Id="rId10" Type="http://schemas.openxmlformats.org/officeDocument/2006/relationships/slide" Target="slides/slide4.xml"/><Relationship Id="rId19" Type="http://schemas.openxmlformats.org/officeDocument/2006/relationships/slide" Target="slides/slide13.xml"/><Relationship Id="rId22" Type="http://schemas.openxmlformats.org/officeDocument/2006/relationships/slide" Target="slides/slide16.xml"/><Relationship Id="rId4" Type="http://schemas.openxmlformats.org/officeDocument/2006/relationships/tableStyles" Target="tableStyles.xml"/><Relationship Id="rId9" Type="http://schemas.openxmlformats.org/officeDocument/2006/relationships/slide" Target="slides/slide3.xml"/><Relationship Id="rId27" Type="http://schemas.openxmlformats.org/officeDocument/2006/relationships/slide" Target="slides/slide21.xml"/><Relationship Id="rId30" Type="http://schemas.openxmlformats.org/officeDocument/2006/relationships/font" Target="fonts/Corbel-regular.fntdata"/><Relationship Id="rId14" Type="http://schemas.openxmlformats.org/officeDocument/2006/relationships/slide" Target="slides/slide8.xml"/><Relationship Id="rId35" Type="http://schemas.openxmlformats.org/officeDocument/2006/relationships/customXml" Target="../customXml/item2.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14425" y="1143000"/>
            <a:ext cx="46291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doi.org/10.1111/j.1469-8137.2005.01407.x"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02" name="Google Shape;102;p1:notes"/>
          <p:cNvSpPr/>
          <p:nvPr>
            <p:ph idx="2" type="sldImg"/>
          </p:nvPr>
        </p:nvSpPr>
        <p:spPr>
          <a:xfrm>
            <a:off x="1114425" y="1143000"/>
            <a:ext cx="46291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Google Shape;181;p10: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83" name="Google Shape;18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p11: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95" name="Google Shape;195;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p12: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2" name="Google Shape;20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203" name="Google Shape;20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3: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211" name="Google Shape;21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Google Shape;218;p14: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220" name="Google Shape;220;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15: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235" name="Google Shape;235;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p16: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1" name="Google Shape;251;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252" name="Google Shape;252;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p17: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260" name="Google Shape;260;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p18: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5" name="Google Shape;66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GB" sz="1200" u="none" cap="none" strike="noStrike">
                <a:solidFill>
                  <a:schemeClr val="dk1"/>
                </a:solidFill>
                <a:latin typeface="Arial"/>
                <a:ea typeface="Arial"/>
                <a:cs typeface="Arial"/>
                <a:sym typeface="Arial"/>
              </a:rPr>
              <a:t>Leaf traits where measured in 2003: one fully illuminated mature leaf was collected on each tree according to Monclus et al. </a:t>
            </a:r>
            <a:r>
              <a:rPr b="0" i="0" lang="en-GB" sz="1200" u="sng" cap="none" strike="noStrike">
                <a:solidFill>
                  <a:schemeClr val="hlink"/>
                </a:solidFill>
                <a:latin typeface="Arial"/>
                <a:ea typeface="Arial"/>
                <a:cs typeface="Arial"/>
                <a:sym typeface="Arial"/>
                <a:hlinkClick r:id="rId2"/>
              </a:rPr>
              <a:t>http://doi.org/10.1111/j.1469-8137.2005.01407.x</a:t>
            </a:r>
            <a:r>
              <a:rPr b="0" i="0" lang="en-GB" sz="1200" u="none" cap="none" strike="noStrike">
                <a:solidFill>
                  <a:schemeClr val="dk1"/>
                </a:solidFill>
                <a:latin typeface="Arial"/>
                <a:ea typeface="Arial"/>
                <a:cs typeface="Arial"/>
                <a:sym typeface="Arial"/>
              </a:rPr>
              <a:t> ). Six calibrated discs of lamina were cut from this leaf, dried at 50 °C during 48 °C and weighed, and specific leaf area (SLA, cm</a:t>
            </a:r>
            <a:r>
              <a:rPr b="0" baseline="30000" i="0" lang="en-GB" sz="1200" u="none" cap="none" strike="noStrike">
                <a:solidFill>
                  <a:schemeClr val="dk1"/>
                </a:solidFill>
                <a:latin typeface="Arial"/>
                <a:ea typeface="Arial"/>
                <a:cs typeface="Arial"/>
                <a:sym typeface="Arial"/>
              </a:rPr>
              <a:t>2</a:t>
            </a:r>
            <a:r>
              <a:rPr b="0" i="0" lang="en-GB" sz="1200" u="none" cap="none" strike="noStrike">
                <a:solidFill>
                  <a:schemeClr val="dk1"/>
                </a:solidFill>
                <a:latin typeface="Arial"/>
                <a:ea typeface="Arial"/>
                <a:cs typeface="Arial"/>
                <a:sym typeface="Arial"/>
              </a:rPr>
              <a:t> g</a:t>
            </a:r>
            <a:r>
              <a:rPr b="0" baseline="30000" i="0" lang="en-GB" sz="1200" u="none" cap="none" strike="noStrike">
                <a:solidFill>
                  <a:schemeClr val="dk1"/>
                </a:solidFill>
                <a:latin typeface="Arial"/>
                <a:ea typeface="Arial"/>
                <a:cs typeface="Arial"/>
                <a:sym typeface="Arial"/>
              </a:rPr>
              <a:t>−1</a:t>
            </a:r>
            <a:r>
              <a:rPr b="0" i="0" lang="en-GB" sz="1200" u="none" cap="none" strike="noStrike">
                <a:solidFill>
                  <a:schemeClr val="dk1"/>
                </a:solidFill>
                <a:latin typeface="Arial"/>
                <a:ea typeface="Arial"/>
                <a:cs typeface="Arial"/>
                <a:sym typeface="Arial"/>
              </a:rPr>
              <a:t>) was computed. Leaf discs were ground to fine powder for analysis of leaf carbon isotope composition (δ</a:t>
            </a:r>
            <a:r>
              <a:rPr b="0" baseline="30000" i="0" lang="en-GB" sz="1200" u="none" cap="none" strike="noStrike">
                <a:solidFill>
                  <a:schemeClr val="dk1"/>
                </a:solidFill>
                <a:latin typeface="Arial"/>
                <a:ea typeface="Arial"/>
                <a:cs typeface="Arial"/>
                <a:sym typeface="Arial"/>
              </a:rPr>
              <a:t>13</a:t>
            </a:r>
            <a:r>
              <a:rPr b="0" i="0" lang="en-GB" sz="1200" u="none" cap="none" strike="noStrike">
                <a:solidFill>
                  <a:schemeClr val="dk1"/>
                </a:solidFill>
                <a:latin typeface="Arial"/>
                <a:ea typeface="Arial"/>
                <a:cs typeface="Arial"/>
                <a:sym typeface="Arial"/>
              </a:rPr>
              <a:t>C), carbon (C</a:t>
            </a:r>
            <a:r>
              <a:rPr b="0" baseline="-25000" i="0" lang="en-GB" sz="1200" u="none" cap="none" strike="noStrike">
                <a:solidFill>
                  <a:schemeClr val="dk1"/>
                </a:solidFill>
                <a:latin typeface="Arial"/>
                <a:ea typeface="Arial"/>
                <a:cs typeface="Arial"/>
                <a:sym typeface="Arial"/>
              </a:rPr>
              <a:t>M</a:t>
            </a:r>
            <a:r>
              <a:rPr b="0" i="0" lang="en-GB" sz="1200" u="none" cap="none" strike="noStrike">
                <a:solidFill>
                  <a:schemeClr val="dk1"/>
                </a:solidFill>
                <a:latin typeface="Arial"/>
                <a:ea typeface="Arial"/>
                <a:cs typeface="Arial"/>
                <a:sym typeface="Arial"/>
              </a:rPr>
              <a:t>) and nitrogen (N</a:t>
            </a:r>
            <a:r>
              <a:rPr b="0" baseline="-25000" i="0" lang="en-GB" sz="1200" u="none" cap="none" strike="noStrike">
                <a:solidFill>
                  <a:schemeClr val="dk1"/>
                </a:solidFill>
                <a:latin typeface="Arial"/>
                <a:ea typeface="Arial"/>
                <a:cs typeface="Arial"/>
                <a:sym typeface="Arial"/>
              </a:rPr>
              <a:t>M</a:t>
            </a:r>
            <a:r>
              <a:rPr b="0" i="0" lang="en-GB" sz="1200" u="none" cap="none" strike="noStrike">
                <a:solidFill>
                  <a:schemeClr val="dk1"/>
                </a:solidFill>
                <a:latin typeface="Arial"/>
                <a:ea typeface="Arial"/>
                <a:cs typeface="Arial"/>
                <a:sym typeface="Arial"/>
              </a:rPr>
              <a:t>) contents. One-milligram subsamples of ground material were used for measuring the CO</a:t>
            </a:r>
            <a:r>
              <a:rPr b="0" baseline="-25000" i="0" lang="en-GB" sz="1200" u="none" cap="none" strike="noStrike">
                <a:solidFill>
                  <a:schemeClr val="dk1"/>
                </a:solidFill>
                <a:latin typeface="Arial"/>
                <a:ea typeface="Arial"/>
                <a:cs typeface="Arial"/>
                <a:sym typeface="Arial"/>
              </a:rPr>
              <a:t>2</a:t>
            </a:r>
            <a:r>
              <a:rPr b="0" i="0" lang="en-GB" sz="1200" u="none" cap="none" strike="noStrike">
                <a:solidFill>
                  <a:schemeClr val="dk1"/>
                </a:solidFill>
                <a:latin typeface="Arial"/>
                <a:ea typeface="Arial"/>
                <a:cs typeface="Arial"/>
                <a:sym typeface="Arial"/>
              </a:rPr>
              <a:t> produced by combustion and its </a:t>
            </a:r>
            <a:r>
              <a:rPr b="0" baseline="30000" i="0" lang="en-GB" sz="1200" u="none" cap="none" strike="noStrike">
                <a:solidFill>
                  <a:schemeClr val="dk1"/>
                </a:solidFill>
                <a:latin typeface="Arial"/>
                <a:ea typeface="Arial"/>
                <a:cs typeface="Arial"/>
                <a:sym typeface="Arial"/>
              </a:rPr>
              <a:t>13</a:t>
            </a:r>
            <a:r>
              <a:rPr b="0" i="0" lang="en-GB" sz="1200" u="none" cap="none" strike="noStrike">
                <a:solidFill>
                  <a:schemeClr val="dk1"/>
                </a:solidFill>
                <a:latin typeface="Arial"/>
                <a:ea typeface="Arial"/>
                <a:cs typeface="Arial"/>
                <a:sym typeface="Arial"/>
              </a:rPr>
              <a:t>CO</a:t>
            </a:r>
            <a:r>
              <a:rPr b="0" baseline="-25000" i="0" lang="en-GB" sz="1200" u="none" cap="none" strike="noStrike">
                <a:solidFill>
                  <a:schemeClr val="dk1"/>
                </a:solidFill>
                <a:latin typeface="Arial"/>
                <a:ea typeface="Arial"/>
                <a:cs typeface="Arial"/>
                <a:sym typeface="Arial"/>
              </a:rPr>
              <a:t>2</a:t>
            </a:r>
            <a:r>
              <a:rPr b="0" i="0" lang="en-GB" sz="1200" u="none" cap="none" strike="noStrike">
                <a:solidFill>
                  <a:schemeClr val="dk1"/>
                </a:solidFill>
                <a:latin typeface="Arial"/>
                <a:ea typeface="Arial"/>
                <a:cs typeface="Arial"/>
                <a:sym typeface="Arial"/>
              </a:rPr>
              <a:t>/</a:t>
            </a:r>
            <a:r>
              <a:rPr b="0" baseline="30000" i="0" lang="en-GB" sz="1200" u="none" cap="none" strike="noStrike">
                <a:solidFill>
                  <a:schemeClr val="dk1"/>
                </a:solidFill>
                <a:latin typeface="Arial"/>
                <a:ea typeface="Arial"/>
                <a:cs typeface="Arial"/>
                <a:sym typeface="Arial"/>
              </a:rPr>
              <a:t>12</a:t>
            </a:r>
            <a:r>
              <a:rPr b="0" i="0" lang="en-GB" sz="1200" u="none" cap="none" strike="noStrike">
                <a:solidFill>
                  <a:schemeClr val="dk1"/>
                </a:solidFill>
                <a:latin typeface="Arial"/>
                <a:ea typeface="Arial"/>
                <a:cs typeface="Arial"/>
                <a:sym typeface="Arial"/>
              </a:rPr>
              <a:t>CO</a:t>
            </a:r>
            <a:r>
              <a:rPr b="0" baseline="-25000" i="0" lang="en-GB" sz="1200" u="none" cap="none" strike="noStrike">
                <a:solidFill>
                  <a:schemeClr val="dk1"/>
                </a:solidFill>
                <a:latin typeface="Arial"/>
                <a:ea typeface="Arial"/>
                <a:cs typeface="Arial"/>
                <a:sym typeface="Arial"/>
              </a:rPr>
              <a:t>2</a:t>
            </a:r>
            <a:r>
              <a:rPr b="0" i="0" lang="en-GB" sz="1200" u="none" cap="none" strike="noStrike">
                <a:solidFill>
                  <a:schemeClr val="dk1"/>
                </a:solidFill>
                <a:latin typeface="Arial"/>
                <a:ea typeface="Arial"/>
                <a:cs typeface="Arial"/>
                <a:sym typeface="Arial"/>
              </a:rPr>
              <a:t> ratio by a continuous flux isotope ratio mass spectrometer. The discrimination between atmospheric CO</a:t>
            </a:r>
            <a:r>
              <a:rPr b="0" baseline="-25000" i="0" lang="en-GB" sz="1200" u="none" cap="none" strike="noStrike">
                <a:solidFill>
                  <a:schemeClr val="dk1"/>
                </a:solidFill>
                <a:latin typeface="Arial"/>
                <a:ea typeface="Arial"/>
                <a:cs typeface="Arial"/>
                <a:sym typeface="Arial"/>
              </a:rPr>
              <a:t>2</a:t>
            </a:r>
            <a:r>
              <a:rPr b="0" i="0" lang="en-GB" sz="1200" u="none" cap="none" strike="noStrike">
                <a:solidFill>
                  <a:schemeClr val="dk1"/>
                </a:solidFill>
                <a:latin typeface="Arial"/>
                <a:ea typeface="Arial"/>
                <a:cs typeface="Arial"/>
                <a:sym typeface="Arial"/>
              </a:rPr>
              <a:t> and plant material was calculated.</a:t>
            </a:r>
            <a:endParaRPr b="0" i="0" sz="1200" u="none" cap="none" strike="noStrike">
              <a:solidFill>
                <a:schemeClr val="dk1"/>
              </a:solidFill>
              <a:latin typeface="Calibri"/>
              <a:ea typeface="Calibri"/>
              <a:cs typeface="Calibri"/>
              <a:sym typeface="Calibri"/>
            </a:endParaRPr>
          </a:p>
        </p:txBody>
      </p:sp>
      <p:sp>
        <p:nvSpPr>
          <p:cNvPr id="666" name="Google Shape;666;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6" name="Shape 756"/>
        <p:cNvGrpSpPr/>
        <p:nvPr/>
      </p:nvGrpSpPr>
      <p:grpSpPr>
        <a:xfrm>
          <a:off x="0" y="0"/>
          <a:ext cx="0" cy="0"/>
          <a:chOff x="0" y="0"/>
          <a:chExt cx="0" cy="0"/>
        </a:xfrm>
      </p:grpSpPr>
      <p:sp>
        <p:nvSpPr>
          <p:cNvPr id="757" name="Google Shape;757;p19: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8" name="Google Shape;758;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759" name="Google Shape;759;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8" name="Shape 108"/>
        <p:cNvGrpSpPr/>
        <p:nvPr/>
      </p:nvGrpSpPr>
      <p:grpSpPr>
        <a:xfrm>
          <a:off x="0" y="0"/>
          <a:ext cx="0" cy="0"/>
          <a:chOff x="0" y="0"/>
          <a:chExt cx="0" cy="0"/>
        </a:xfrm>
      </p:grpSpPr>
      <p:sp>
        <p:nvSpPr>
          <p:cNvPr id="109" name="Google Shape;109;p2: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11" name="Google Shape;111;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6" name="Shape 776"/>
        <p:cNvGrpSpPr/>
        <p:nvPr/>
      </p:nvGrpSpPr>
      <p:grpSpPr>
        <a:xfrm>
          <a:off x="0" y="0"/>
          <a:ext cx="0" cy="0"/>
          <a:chOff x="0" y="0"/>
          <a:chExt cx="0" cy="0"/>
        </a:xfrm>
      </p:grpSpPr>
      <p:sp>
        <p:nvSpPr>
          <p:cNvPr id="777" name="Google Shape;777;p20: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8" name="Google Shape;778;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779" name="Google Shape;779;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6" name="Shape 786"/>
        <p:cNvGrpSpPr/>
        <p:nvPr/>
      </p:nvGrpSpPr>
      <p:grpSpPr>
        <a:xfrm>
          <a:off x="0" y="0"/>
          <a:ext cx="0" cy="0"/>
          <a:chOff x="0" y="0"/>
          <a:chExt cx="0" cy="0"/>
        </a:xfrm>
      </p:grpSpPr>
      <p:sp>
        <p:nvSpPr>
          <p:cNvPr id="787" name="Google Shape;787;p21: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8" name="Google Shape;788;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789" name="Google Shape;789;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6" name="Shape 796"/>
        <p:cNvGrpSpPr/>
        <p:nvPr/>
      </p:nvGrpSpPr>
      <p:grpSpPr>
        <a:xfrm>
          <a:off x="0" y="0"/>
          <a:ext cx="0" cy="0"/>
          <a:chOff x="0" y="0"/>
          <a:chExt cx="0" cy="0"/>
        </a:xfrm>
      </p:grpSpPr>
      <p:sp>
        <p:nvSpPr>
          <p:cNvPr id="797" name="Google Shape;797;p22: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8" name="Google Shape;798;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799" name="Google Shape;799;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5" name="Shape 805"/>
        <p:cNvGrpSpPr/>
        <p:nvPr/>
      </p:nvGrpSpPr>
      <p:grpSpPr>
        <a:xfrm>
          <a:off x="0" y="0"/>
          <a:ext cx="0" cy="0"/>
          <a:chOff x="0" y="0"/>
          <a:chExt cx="0" cy="0"/>
        </a:xfrm>
      </p:grpSpPr>
      <p:sp>
        <p:nvSpPr>
          <p:cNvPr id="806" name="Google Shape;806;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807" name="Google Shape;807;p23:notes"/>
          <p:cNvSpPr/>
          <p:nvPr>
            <p:ph idx="2" type="sldImg"/>
          </p:nvPr>
        </p:nvSpPr>
        <p:spPr>
          <a:xfrm>
            <a:off x="1114425" y="1143000"/>
            <a:ext cx="46291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Google Shape;129;p3: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31" name="Google Shape;13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p4: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38" name="Google Shape;13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5: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45" name="Google Shape;145;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9" name="Shape 149"/>
        <p:cNvGrpSpPr/>
        <p:nvPr/>
      </p:nvGrpSpPr>
      <p:grpSpPr>
        <a:xfrm>
          <a:off x="0" y="0"/>
          <a:ext cx="0" cy="0"/>
          <a:chOff x="0" y="0"/>
          <a:chExt cx="0" cy="0"/>
        </a:xfrm>
      </p:grpSpPr>
      <p:sp>
        <p:nvSpPr>
          <p:cNvPr id="150" name="Google Shape;150;p6: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52" name="Google Shape;15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Google Shape;157;p7: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59" name="Google Shape;15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Google Shape;165;p8: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67" name="Google Shape;167;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9:notes"/>
          <p:cNvSpPr/>
          <p:nvPr>
            <p:ph idx="2" type="sldImg"/>
          </p:nvPr>
        </p:nvSpPr>
        <p:spPr>
          <a:xfrm>
            <a:off x="857250"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200" u="none" cap="none" strike="noStrike">
              <a:solidFill>
                <a:schemeClr val="dk1"/>
              </a:solidFill>
              <a:latin typeface="Calibri"/>
              <a:ea typeface="Calibri"/>
              <a:cs typeface="Calibri"/>
              <a:sym typeface="Calibri"/>
            </a:endParaRPr>
          </a:p>
        </p:txBody>
      </p:sp>
      <p:sp>
        <p:nvSpPr>
          <p:cNvPr id="175" name="Google Shape;17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ELIXIR">
  <p:cSld name="Title slide ELIXIR">
    <p:spTree>
      <p:nvGrpSpPr>
        <p:cNvPr id="15" name="Shape 15"/>
        <p:cNvGrpSpPr/>
        <p:nvPr/>
      </p:nvGrpSpPr>
      <p:grpSpPr>
        <a:xfrm>
          <a:off x="0" y="0"/>
          <a:ext cx="0" cy="0"/>
          <a:chOff x="0" y="0"/>
          <a:chExt cx="0" cy="0"/>
        </a:xfrm>
      </p:grpSpPr>
      <p:pic>
        <p:nvPicPr>
          <p:cNvPr descr="elixir_helix_200_2.eps" id="16" name="Google Shape;16;p2"/>
          <p:cNvPicPr preferRelativeResize="0"/>
          <p:nvPr/>
        </p:nvPicPr>
        <p:blipFill rotWithShape="1">
          <a:blip r:embed="rId2">
            <a:alphaModFix/>
          </a:blip>
          <a:srcRect b="0" l="0" r="0" t="0"/>
          <a:stretch/>
        </p:blipFill>
        <p:spPr>
          <a:xfrm>
            <a:off x="-41075" y="-26988"/>
            <a:ext cx="10328076" cy="6186488"/>
          </a:xfrm>
          <a:prstGeom prst="rect">
            <a:avLst/>
          </a:prstGeom>
          <a:noFill/>
          <a:ln>
            <a:noFill/>
          </a:ln>
        </p:spPr>
      </p:pic>
      <p:pic>
        <p:nvPicPr>
          <p:cNvPr descr="elixir_1_RZ_mac.eps" id="17" name="Google Shape;17;p2"/>
          <p:cNvPicPr preferRelativeResize="0"/>
          <p:nvPr/>
        </p:nvPicPr>
        <p:blipFill rotWithShape="1">
          <a:blip r:embed="rId3">
            <a:alphaModFix/>
          </a:blip>
          <a:srcRect b="0" l="0" r="0" t="0"/>
          <a:stretch/>
        </p:blipFill>
        <p:spPr>
          <a:xfrm>
            <a:off x="282179" y="4760686"/>
            <a:ext cx="2048472" cy="1851252"/>
          </a:xfrm>
          <a:prstGeom prst="rect">
            <a:avLst/>
          </a:prstGeom>
          <a:noFill/>
          <a:ln>
            <a:noFill/>
          </a:ln>
        </p:spPr>
      </p:pic>
      <p:sp>
        <p:nvSpPr>
          <p:cNvPr id="18" name="Google Shape;18;p2"/>
          <p:cNvSpPr txBox="1"/>
          <p:nvPr/>
        </p:nvSpPr>
        <p:spPr>
          <a:xfrm>
            <a:off x="6277572" y="6237294"/>
            <a:ext cx="3293269" cy="377696"/>
          </a:xfrm>
          <a:prstGeom prst="rect">
            <a:avLst/>
          </a:prstGeom>
          <a:noFill/>
          <a:ln>
            <a:noFill/>
          </a:ln>
        </p:spPr>
        <p:txBody>
          <a:bodyPr anchorCtr="0" anchor="t" bIns="27550" lIns="55100" spcFirstLastPara="1" rIns="55100" wrap="square" tIns="27550">
            <a:noAutofit/>
          </a:bodyPr>
          <a:lstStyle/>
          <a:p>
            <a:pPr indent="0" lvl="0" marL="0" marR="0" rtl="0" algn="r">
              <a:lnSpc>
                <a:spcPct val="100000"/>
              </a:lnSpc>
              <a:spcBef>
                <a:spcPts val="0"/>
              </a:spcBef>
              <a:spcAft>
                <a:spcPts val="0"/>
              </a:spcAft>
              <a:buClr>
                <a:srgbClr val="000000"/>
              </a:buClr>
              <a:buSzPts val="2026"/>
              <a:buFont typeface="Arial"/>
              <a:buNone/>
            </a:pPr>
            <a:r>
              <a:rPr b="0" i="1" lang="en-GB" sz="2026" u="none" cap="none" strike="noStrike">
                <a:solidFill>
                  <a:srgbClr val="003F41"/>
                </a:solidFill>
                <a:latin typeface="Corbel"/>
                <a:ea typeface="Corbel"/>
                <a:cs typeface="Corbel"/>
                <a:sym typeface="Corbel"/>
              </a:rPr>
              <a:t>www.elixir-europe.org</a:t>
            </a:r>
            <a:endParaRPr b="0" i="1" sz="2026" u="none" cap="none" strike="noStrike">
              <a:solidFill>
                <a:srgbClr val="003F41"/>
              </a:solidFill>
              <a:latin typeface="Corbel"/>
              <a:ea typeface="Corbel"/>
              <a:cs typeface="Corbel"/>
              <a:sym typeface="Corbel"/>
            </a:endParaRPr>
          </a:p>
        </p:txBody>
      </p:sp>
      <p:sp>
        <p:nvSpPr>
          <p:cNvPr id="19" name="Google Shape;19;p2"/>
          <p:cNvSpPr txBox="1"/>
          <p:nvPr>
            <p:ph type="ctrTitle"/>
          </p:nvPr>
        </p:nvSpPr>
        <p:spPr>
          <a:xfrm>
            <a:off x="769015" y="3356993"/>
            <a:ext cx="8743950" cy="864096"/>
          </a:xfrm>
          <a:prstGeom prst="rect">
            <a:avLst/>
          </a:prstGeom>
          <a:noFill/>
          <a:ln>
            <a:noFill/>
          </a:ln>
        </p:spPr>
        <p:txBody>
          <a:bodyPr anchorCtr="0" anchor="ctr" bIns="45700" lIns="91425" spcFirstLastPara="1" rIns="91425" wrap="square" tIns="45700"/>
          <a:lstStyle>
            <a:lvl1pPr lvl="0" marR="0" rtl="0" algn="r">
              <a:lnSpc>
                <a:spcPct val="90000"/>
              </a:lnSpc>
              <a:spcBef>
                <a:spcPts val="0"/>
              </a:spcBef>
              <a:spcAft>
                <a:spcPts val="0"/>
              </a:spcAft>
              <a:buClr>
                <a:srgbClr val="003F41"/>
              </a:buClr>
              <a:buSzPts val="4220"/>
              <a:buFont typeface="Corbel"/>
              <a:buNone/>
              <a:defRPr b="1" i="0" sz="4220" u="none" cap="none" strike="noStrike">
                <a:solidFill>
                  <a:srgbClr val="003F4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0" name="Google Shape;20;p2"/>
          <p:cNvSpPr txBox="1"/>
          <p:nvPr>
            <p:ph idx="1" type="subTitle"/>
          </p:nvPr>
        </p:nvSpPr>
        <p:spPr>
          <a:xfrm>
            <a:off x="2956260" y="4293103"/>
            <a:ext cx="6543675" cy="899583"/>
          </a:xfrm>
          <a:prstGeom prst="rect">
            <a:avLst/>
          </a:prstGeom>
          <a:noFill/>
          <a:ln>
            <a:noFill/>
          </a:ln>
        </p:spPr>
        <p:txBody>
          <a:bodyPr anchorCtr="0" anchor="t" bIns="45700" lIns="91425" spcFirstLastPara="1" rIns="91425" wrap="square" tIns="45700"/>
          <a:lstStyle>
            <a:lvl1pPr lvl="0" marR="0" rtl="0" algn="r">
              <a:lnSpc>
                <a:spcPct val="90000"/>
              </a:lnSpc>
              <a:spcBef>
                <a:spcPts val="844"/>
              </a:spcBef>
              <a:spcAft>
                <a:spcPts val="0"/>
              </a:spcAft>
              <a:buClr>
                <a:schemeClr val="dk1"/>
              </a:buClr>
              <a:buSzPts val="2363"/>
              <a:buFont typeface="Arial"/>
              <a:buNone/>
              <a:defRPr b="0" i="1" sz="2363" u="none" cap="none" strike="noStrike">
                <a:solidFill>
                  <a:schemeClr val="dk1"/>
                </a:solidFill>
                <a:latin typeface="Calibri"/>
                <a:ea typeface="Calibri"/>
                <a:cs typeface="Calibri"/>
                <a:sym typeface="Calibri"/>
              </a:defRPr>
            </a:lvl1pPr>
            <a:lvl2pPr lvl="1" marR="0" rtl="0" algn="ctr">
              <a:lnSpc>
                <a:spcPct val="90000"/>
              </a:lnSpc>
              <a:spcBef>
                <a:spcPts val="422"/>
              </a:spcBef>
              <a:spcAft>
                <a:spcPts val="0"/>
              </a:spcAft>
              <a:buClr>
                <a:srgbClr val="888888"/>
              </a:buClr>
              <a:buSzPts val="2025"/>
              <a:buFont typeface="Arial"/>
              <a:buNone/>
              <a:defRPr b="0" i="0" sz="2025" u="none" cap="none" strike="noStrike">
                <a:solidFill>
                  <a:srgbClr val="888888"/>
                </a:solidFill>
                <a:latin typeface="Calibri"/>
                <a:ea typeface="Calibri"/>
                <a:cs typeface="Calibri"/>
                <a:sym typeface="Calibri"/>
              </a:defRPr>
            </a:lvl2pPr>
            <a:lvl3pPr lvl="2" marR="0" rtl="0" algn="ctr">
              <a:lnSpc>
                <a:spcPct val="90000"/>
              </a:lnSpc>
              <a:spcBef>
                <a:spcPts val="422"/>
              </a:spcBef>
              <a:spcAft>
                <a:spcPts val="0"/>
              </a:spcAft>
              <a:buClr>
                <a:srgbClr val="888888"/>
              </a:buClr>
              <a:buSzPts val="1688"/>
              <a:buFont typeface="Arial"/>
              <a:buNone/>
              <a:defRPr b="0" i="0" sz="1687" u="none" cap="none" strike="noStrike">
                <a:solidFill>
                  <a:srgbClr val="888888"/>
                </a:solidFill>
                <a:latin typeface="Calibri"/>
                <a:ea typeface="Calibri"/>
                <a:cs typeface="Calibri"/>
                <a:sym typeface="Calibri"/>
              </a:defRPr>
            </a:lvl3pPr>
            <a:lvl4pPr lvl="3" marR="0" rtl="0" algn="ctr">
              <a:lnSpc>
                <a:spcPct val="90000"/>
              </a:lnSpc>
              <a:spcBef>
                <a:spcPts val="422"/>
              </a:spcBef>
              <a:spcAft>
                <a:spcPts val="0"/>
              </a:spcAft>
              <a:buClr>
                <a:srgbClr val="888888"/>
              </a:buClr>
              <a:buSzPts val="1519"/>
              <a:buFont typeface="Arial"/>
              <a:buNone/>
              <a:defRPr b="0" i="0" sz="1519" u="none" cap="none" strike="noStrike">
                <a:solidFill>
                  <a:srgbClr val="888888"/>
                </a:solidFill>
                <a:latin typeface="Calibri"/>
                <a:ea typeface="Calibri"/>
                <a:cs typeface="Calibri"/>
                <a:sym typeface="Calibri"/>
              </a:defRPr>
            </a:lvl4pPr>
            <a:lvl5pPr lvl="4" marR="0" rtl="0" algn="ctr">
              <a:lnSpc>
                <a:spcPct val="90000"/>
              </a:lnSpc>
              <a:spcBef>
                <a:spcPts val="422"/>
              </a:spcBef>
              <a:spcAft>
                <a:spcPts val="0"/>
              </a:spcAft>
              <a:buClr>
                <a:srgbClr val="888888"/>
              </a:buClr>
              <a:buSzPts val="1519"/>
              <a:buFont typeface="Arial"/>
              <a:buNone/>
              <a:defRPr b="0" i="0" sz="1519" u="none" cap="none" strike="noStrike">
                <a:solidFill>
                  <a:srgbClr val="888888"/>
                </a:solidFill>
                <a:latin typeface="Calibri"/>
                <a:ea typeface="Calibri"/>
                <a:cs typeface="Calibri"/>
                <a:sym typeface="Calibri"/>
              </a:defRPr>
            </a:lvl5pPr>
            <a:lvl6pPr lvl="5" marR="0" rtl="0" algn="ctr">
              <a:lnSpc>
                <a:spcPct val="90000"/>
              </a:lnSpc>
              <a:spcBef>
                <a:spcPts val="422"/>
              </a:spcBef>
              <a:spcAft>
                <a:spcPts val="0"/>
              </a:spcAft>
              <a:buClr>
                <a:srgbClr val="888888"/>
              </a:buClr>
              <a:buSzPts val="1519"/>
              <a:buFont typeface="Arial"/>
              <a:buNone/>
              <a:defRPr b="0" i="0" sz="1519" u="none" cap="none" strike="noStrike">
                <a:solidFill>
                  <a:srgbClr val="888888"/>
                </a:solidFill>
                <a:latin typeface="Calibri"/>
                <a:ea typeface="Calibri"/>
                <a:cs typeface="Calibri"/>
                <a:sym typeface="Calibri"/>
              </a:defRPr>
            </a:lvl6pPr>
            <a:lvl7pPr lvl="6" marR="0" rtl="0" algn="ctr">
              <a:lnSpc>
                <a:spcPct val="90000"/>
              </a:lnSpc>
              <a:spcBef>
                <a:spcPts val="422"/>
              </a:spcBef>
              <a:spcAft>
                <a:spcPts val="0"/>
              </a:spcAft>
              <a:buClr>
                <a:srgbClr val="888888"/>
              </a:buClr>
              <a:buSzPts val="1519"/>
              <a:buFont typeface="Arial"/>
              <a:buNone/>
              <a:defRPr b="0" i="0" sz="1519" u="none" cap="none" strike="noStrike">
                <a:solidFill>
                  <a:srgbClr val="888888"/>
                </a:solidFill>
                <a:latin typeface="Calibri"/>
                <a:ea typeface="Calibri"/>
                <a:cs typeface="Calibri"/>
                <a:sym typeface="Calibri"/>
              </a:defRPr>
            </a:lvl7pPr>
            <a:lvl8pPr lvl="7" marR="0" rtl="0" algn="ctr">
              <a:lnSpc>
                <a:spcPct val="90000"/>
              </a:lnSpc>
              <a:spcBef>
                <a:spcPts val="422"/>
              </a:spcBef>
              <a:spcAft>
                <a:spcPts val="0"/>
              </a:spcAft>
              <a:buClr>
                <a:srgbClr val="888888"/>
              </a:buClr>
              <a:buSzPts val="1519"/>
              <a:buFont typeface="Arial"/>
              <a:buNone/>
              <a:defRPr b="0" i="0" sz="1519" u="none" cap="none" strike="noStrike">
                <a:solidFill>
                  <a:srgbClr val="888888"/>
                </a:solidFill>
                <a:latin typeface="Calibri"/>
                <a:ea typeface="Calibri"/>
                <a:cs typeface="Calibri"/>
                <a:sym typeface="Calibri"/>
              </a:defRPr>
            </a:lvl8pPr>
            <a:lvl9pPr lvl="8" marR="0" rtl="0" algn="ctr">
              <a:lnSpc>
                <a:spcPct val="90000"/>
              </a:lnSpc>
              <a:spcBef>
                <a:spcPts val="422"/>
              </a:spcBef>
              <a:spcAft>
                <a:spcPts val="0"/>
              </a:spcAft>
              <a:buClr>
                <a:srgbClr val="888888"/>
              </a:buClr>
              <a:buSzPts val="1519"/>
              <a:buFont typeface="Arial"/>
              <a:buNone/>
              <a:defRPr b="0" i="0" sz="1519" u="none" cap="none" strike="noStrike">
                <a:solidFill>
                  <a:srgbClr val="888888"/>
                </a:solidFill>
                <a:latin typeface="Calibri"/>
                <a:ea typeface="Calibri"/>
                <a:cs typeface="Calibri"/>
                <a:sym typeface="Calibri"/>
              </a:defRPr>
            </a:lvl9pPr>
          </a:lstStyle>
          <a:p/>
        </p:txBody>
      </p:sp>
      <p:sp>
        <p:nvSpPr>
          <p:cNvPr id="21" name="Google Shape;21;p2"/>
          <p:cNvSpPr/>
          <p:nvPr/>
        </p:nvSpPr>
        <p:spPr>
          <a:xfrm>
            <a:off x="4622756" y="5192680"/>
            <a:ext cx="4948086" cy="352084"/>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687"/>
              <a:buFont typeface="Arial"/>
              <a:buNone/>
            </a:pPr>
            <a:r>
              <a:rPr b="0" i="0" lang="en-GB" sz="1687" u="none" cap="none" strike="noStrike">
                <a:solidFill>
                  <a:schemeClr val="dk2"/>
                </a:solidFill>
                <a:latin typeface="Calibri"/>
                <a:ea typeface="Calibri"/>
                <a:cs typeface="Calibri"/>
                <a:sym typeface="Calibri"/>
              </a:rPr>
              <a:t>ELIXIR All Hands 2017, 21-23 March, Rome, Italy</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mage avec légende" type="picTx">
  <p:cSld name="PICTURE_WITH_CAPTION_TEXT">
    <p:spTree>
      <p:nvGrpSpPr>
        <p:cNvPr id="72" name="Shape 72"/>
        <p:cNvGrpSpPr/>
        <p:nvPr/>
      </p:nvGrpSpPr>
      <p:grpSpPr>
        <a:xfrm>
          <a:off x="0" y="0"/>
          <a:ext cx="0" cy="0"/>
          <a:chOff x="0" y="0"/>
          <a:chExt cx="0" cy="0"/>
        </a:xfrm>
      </p:grpSpPr>
      <p:sp>
        <p:nvSpPr>
          <p:cNvPr id="73" name="Google Shape;73;p11"/>
          <p:cNvSpPr txBox="1"/>
          <p:nvPr>
            <p:ph type="title"/>
          </p:nvPr>
        </p:nvSpPr>
        <p:spPr>
          <a:xfrm>
            <a:off x="708572" y="457200"/>
            <a:ext cx="3317825"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2700"/>
              <a:buFont typeface="Calibri"/>
              <a:buNone/>
              <a:defRPr b="0" i="0" sz="27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4" name="Google Shape;74;p11"/>
          <p:cNvSpPr/>
          <p:nvPr>
            <p:ph idx="2" type="pic"/>
          </p:nvPr>
        </p:nvSpPr>
        <p:spPr>
          <a:xfrm>
            <a:off x="4373315" y="987426"/>
            <a:ext cx="5207794" cy="4873625"/>
          </a:xfrm>
          <a:prstGeom prst="rect">
            <a:avLst/>
          </a:prstGeom>
          <a:noFill/>
          <a:ln>
            <a:noFill/>
          </a:ln>
        </p:spPr>
        <p:txBody>
          <a:bodyPr anchorCtr="0" anchor="t" bIns="45700" lIns="91425" spcFirstLastPara="1" rIns="91425" wrap="square" tIns="45700"/>
          <a:lstStyle>
            <a:lvl1pPr lvl="0" marR="0" rtl="0" algn="l">
              <a:lnSpc>
                <a:spcPct val="90000"/>
              </a:lnSpc>
              <a:spcBef>
                <a:spcPts val="844"/>
              </a:spcBef>
              <a:spcAft>
                <a:spcPts val="0"/>
              </a:spcAft>
              <a:buClr>
                <a:schemeClr val="dk1"/>
              </a:buClr>
              <a:buSzPts val="2700"/>
              <a:buFont typeface="Arial"/>
              <a:buNone/>
              <a:defRPr b="0" i="0" sz="2700" u="none" cap="none" strike="noStrike">
                <a:solidFill>
                  <a:schemeClr val="dk1"/>
                </a:solidFill>
                <a:latin typeface="Calibri"/>
                <a:ea typeface="Calibri"/>
                <a:cs typeface="Calibri"/>
                <a:sym typeface="Calibri"/>
              </a:defRPr>
            </a:lvl1pPr>
            <a:lvl2pPr lvl="1" marR="0" rtl="0" algn="l">
              <a:lnSpc>
                <a:spcPct val="90000"/>
              </a:lnSpc>
              <a:spcBef>
                <a:spcPts val="422"/>
              </a:spcBef>
              <a:spcAft>
                <a:spcPts val="0"/>
              </a:spcAft>
              <a:buClr>
                <a:schemeClr val="dk1"/>
              </a:buClr>
              <a:buSzPts val="2363"/>
              <a:buFont typeface="Arial"/>
              <a:buNone/>
              <a:defRPr b="0" i="0" sz="2363" u="none" cap="none" strike="noStrike">
                <a:solidFill>
                  <a:schemeClr val="dk1"/>
                </a:solidFill>
                <a:latin typeface="Calibri"/>
                <a:ea typeface="Calibri"/>
                <a:cs typeface="Calibri"/>
                <a:sym typeface="Calibri"/>
              </a:defRPr>
            </a:lvl2pPr>
            <a:lvl3pPr lvl="2" marR="0" rtl="0" algn="l">
              <a:lnSpc>
                <a:spcPct val="90000"/>
              </a:lnSpc>
              <a:spcBef>
                <a:spcPts val="422"/>
              </a:spcBef>
              <a:spcAft>
                <a:spcPts val="0"/>
              </a:spcAft>
              <a:buClr>
                <a:schemeClr val="dk1"/>
              </a:buClr>
              <a:buSzPts val="2025"/>
              <a:buFont typeface="Arial"/>
              <a:buNone/>
              <a:defRPr b="0" i="0" sz="2025" u="none" cap="none" strike="noStrike">
                <a:solidFill>
                  <a:schemeClr val="dk1"/>
                </a:solidFill>
                <a:latin typeface="Calibri"/>
                <a:ea typeface="Calibri"/>
                <a:cs typeface="Calibri"/>
                <a:sym typeface="Calibri"/>
              </a:defRPr>
            </a:lvl3pPr>
            <a:lvl4pPr lvl="3" marR="0" rtl="0" algn="l">
              <a:lnSpc>
                <a:spcPct val="90000"/>
              </a:lnSpc>
              <a:spcBef>
                <a:spcPts val="422"/>
              </a:spcBef>
              <a:spcAft>
                <a:spcPts val="0"/>
              </a:spcAft>
              <a:buClr>
                <a:schemeClr val="dk1"/>
              </a:buClr>
              <a:buSzPts val="1688"/>
              <a:buFont typeface="Arial"/>
              <a:buNone/>
              <a:defRPr b="0" i="0" sz="1687" u="none" cap="none" strike="noStrike">
                <a:solidFill>
                  <a:schemeClr val="dk1"/>
                </a:solidFill>
                <a:latin typeface="Calibri"/>
                <a:ea typeface="Calibri"/>
                <a:cs typeface="Calibri"/>
                <a:sym typeface="Calibri"/>
              </a:defRPr>
            </a:lvl4pPr>
            <a:lvl5pPr lvl="4" marR="0" rtl="0" algn="l">
              <a:lnSpc>
                <a:spcPct val="90000"/>
              </a:lnSpc>
              <a:spcBef>
                <a:spcPts val="422"/>
              </a:spcBef>
              <a:spcAft>
                <a:spcPts val="0"/>
              </a:spcAft>
              <a:buClr>
                <a:schemeClr val="dk1"/>
              </a:buClr>
              <a:buSzPts val="1688"/>
              <a:buFont typeface="Arial"/>
              <a:buNone/>
              <a:defRPr b="0" i="0" sz="1687" u="none" cap="none" strike="noStrike">
                <a:solidFill>
                  <a:schemeClr val="dk1"/>
                </a:solidFill>
                <a:latin typeface="Calibri"/>
                <a:ea typeface="Calibri"/>
                <a:cs typeface="Calibri"/>
                <a:sym typeface="Calibri"/>
              </a:defRPr>
            </a:lvl5pPr>
            <a:lvl6pPr lvl="5" marR="0" rtl="0" algn="l">
              <a:lnSpc>
                <a:spcPct val="90000"/>
              </a:lnSpc>
              <a:spcBef>
                <a:spcPts val="422"/>
              </a:spcBef>
              <a:spcAft>
                <a:spcPts val="0"/>
              </a:spcAft>
              <a:buClr>
                <a:schemeClr val="dk1"/>
              </a:buClr>
              <a:buSzPts val="1688"/>
              <a:buFont typeface="Arial"/>
              <a:buNone/>
              <a:defRPr b="0" i="0" sz="1687" u="none" cap="none" strike="noStrike">
                <a:solidFill>
                  <a:schemeClr val="dk1"/>
                </a:solidFill>
                <a:latin typeface="Calibri"/>
                <a:ea typeface="Calibri"/>
                <a:cs typeface="Calibri"/>
                <a:sym typeface="Calibri"/>
              </a:defRPr>
            </a:lvl6pPr>
            <a:lvl7pPr lvl="6" marR="0" rtl="0" algn="l">
              <a:lnSpc>
                <a:spcPct val="90000"/>
              </a:lnSpc>
              <a:spcBef>
                <a:spcPts val="422"/>
              </a:spcBef>
              <a:spcAft>
                <a:spcPts val="0"/>
              </a:spcAft>
              <a:buClr>
                <a:schemeClr val="dk1"/>
              </a:buClr>
              <a:buSzPts val="1688"/>
              <a:buFont typeface="Arial"/>
              <a:buNone/>
              <a:defRPr b="0" i="0" sz="1687" u="none" cap="none" strike="noStrike">
                <a:solidFill>
                  <a:schemeClr val="dk1"/>
                </a:solidFill>
                <a:latin typeface="Calibri"/>
                <a:ea typeface="Calibri"/>
                <a:cs typeface="Calibri"/>
                <a:sym typeface="Calibri"/>
              </a:defRPr>
            </a:lvl7pPr>
            <a:lvl8pPr lvl="7" marR="0" rtl="0" algn="l">
              <a:lnSpc>
                <a:spcPct val="90000"/>
              </a:lnSpc>
              <a:spcBef>
                <a:spcPts val="422"/>
              </a:spcBef>
              <a:spcAft>
                <a:spcPts val="0"/>
              </a:spcAft>
              <a:buClr>
                <a:schemeClr val="dk1"/>
              </a:buClr>
              <a:buSzPts val="1688"/>
              <a:buFont typeface="Arial"/>
              <a:buNone/>
              <a:defRPr b="0" i="0" sz="1687" u="none" cap="none" strike="noStrike">
                <a:solidFill>
                  <a:schemeClr val="dk1"/>
                </a:solidFill>
                <a:latin typeface="Calibri"/>
                <a:ea typeface="Calibri"/>
                <a:cs typeface="Calibri"/>
                <a:sym typeface="Calibri"/>
              </a:defRPr>
            </a:lvl8pPr>
            <a:lvl9pPr lvl="8" marR="0" rtl="0" algn="l">
              <a:lnSpc>
                <a:spcPct val="90000"/>
              </a:lnSpc>
              <a:spcBef>
                <a:spcPts val="422"/>
              </a:spcBef>
              <a:spcAft>
                <a:spcPts val="0"/>
              </a:spcAft>
              <a:buClr>
                <a:schemeClr val="dk1"/>
              </a:buClr>
              <a:buSzPts val="1688"/>
              <a:buFont typeface="Arial"/>
              <a:buNone/>
              <a:defRPr b="0" i="0" sz="1687" u="none" cap="none" strike="noStrike">
                <a:solidFill>
                  <a:schemeClr val="dk1"/>
                </a:solidFill>
                <a:latin typeface="Calibri"/>
                <a:ea typeface="Calibri"/>
                <a:cs typeface="Calibri"/>
                <a:sym typeface="Calibri"/>
              </a:defRPr>
            </a:lvl9pPr>
          </a:lstStyle>
          <a:p/>
        </p:txBody>
      </p:sp>
      <p:sp>
        <p:nvSpPr>
          <p:cNvPr id="75" name="Google Shape;75;p11"/>
          <p:cNvSpPr txBox="1"/>
          <p:nvPr>
            <p:ph idx="1" type="body"/>
          </p:nvPr>
        </p:nvSpPr>
        <p:spPr>
          <a:xfrm>
            <a:off x="708572" y="2057400"/>
            <a:ext cx="3317825"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844"/>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1pPr>
            <a:lvl2pPr indent="-228600" lvl="1" marL="914400" marR="0" rtl="0" algn="l">
              <a:lnSpc>
                <a:spcPct val="90000"/>
              </a:lnSpc>
              <a:spcBef>
                <a:spcPts val="422"/>
              </a:spcBef>
              <a:spcAft>
                <a:spcPts val="0"/>
              </a:spcAft>
              <a:buClr>
                <a:schemeClr val="dk1"/>
              </a:buClr>
              <a:buSzPts val="1181"/>
              <a:buFont typeface="Arial"/>
              <a:buNone/>
              <a:defRPr b="0" i="0" sz="1181" u="none" cap="none" strike="noStrike">
                <a:solidFill>
                  <a:schemeClr val="dk1"/>
                </a:solidFill>
                <a:latin typeface="Calibri"/>
                <a:ea typeface="Calibri"/>
                <a:cs typeface="Calibri"/>
                <a:sym typeface="Calibri"/>
              </a:defRPr>
            </a:lvl2pPr>
            <a:lvl3pPr indent="-228600" lvl="2" marL="1371600" marR="0" rtl="0" algn="l">
              <a:lnSpc>
                <a:spcPct val="90000"/>
              </a:lnSpc>
              <a:spcBef>
                <a:spcPts val="422"/>
              </a:spcBef>
              <a:spcAft>
                <a:spcPts val="0"/>
              </a:spcAft>
              <a:buClr>
                <a:schemeClr val="dk1"/>
              </a:buClr>
              <a:buSzPts val="1013"/>
              <a:buFont typeface="Arial"/>
              <a:buNone/>
              <a:defRPr b="0" i="0" sz="1013" u="none" cap="none" strike="noStrike">
                <a:solidFill>
                  <a:schemeClr val="dk1"/>
                </a:solidFill>
                <a:latin typeface="Calibri"/>
                <a:ea typeface="Calibri"/>
                <a:cs typeface="Calibri"/>
                <a:sym typeface="Calibri"/>
              </a:defRPr>
            </a:lvl3pPr>
            <a:lvl4pPr indent="-228600" lvl="3" marL="1828800" marR="0" rtl="0" algn="l">
              <a:lnSpc>
                <a:spcPct val="90000"/>
              </a:lnSpc>
              <a:spcBef>
                <a:spcPts val="422"/>
              </a:spcBef>
              <a:spcAft>
                <a:spcPts val="0"/>
              </a:spcAft>
              <a:buClr>
                <a:schemeClr val="dk1"/>
              </a:buClr>
              <a:buSzPts val="844"/>
              <a:buFont typeface="Arial"/>
              <a:buNone/>
              <a:defRPr b="0" i="0" sz="843" u="none" cap="none" strike="noStrike">
                <a:solidFill>
                  <a:schemeClr val="dk1"/>
                </a:solidFill>
                <a:latin typeface="Calibri"/>
                <a:ea typeface="Calibri"/>
                <a:cs typeface="Calibri"/>
                <a:sym typeface="Calibri"/>
              </a:defRPr>
            </a:lvl4pPr>
            <a:lvl5pPr indent="-228600" lvl="4" marL="2286000" marR="0" rtl="0" algn="l">
              <a:lnSpc>
                <a:spcPct val="90000"/>
              </a:lnSpc>
              <a:spcBef>
                <a:spcPts val="422"/>
              </a:spcBef>
              <a:spcAft>
                <a:spcPts val="0"/>
              </a:spcAft>
              <a:buClr>
                <a:schemeClr val="dk1"/>
              </a:buClr>
              <a:buSzPts val="844"/>
              <a:buFont typeface="Arial"/>
              <a:buNone/>
              <a:defRPr b="0" i="0" sz="843" u="none" cap="none" strike="noStrike">
                <a:solidFill>
                  <a:schemeClr val="dk1"/>
                </a:solidFill>
                <a:latin typeface="Calibri"/>
                <a:ea typeface="Calibri"/>
                <a:cs typeface="Calibri"/>
                <a:sym typeface="Calibri"/>
              </a:defRPr>
            </a:lvl5pPr>
            <a:lvl6pPr indent="-228600" lvl="5" marL="2743200" marR="0" rtl="0" algn="l">
              <a:lnSpc>
                <a:spcPct val="90000"/>
              </a:lnSpc>
              <a:spcBef>
                <a:spcPts val="422"/>
              </a:spcBef>
              <a:spcAft>
                <a:spcPts val="0"/>
              </a:spcAft>
              <a:buClr>
                <a:schemeClr val="dk1"/>
              </a:buClr>
              <a:buSzPts val="844"/>
              <a:buFont typeface="Arial"/>
              <a:buNone/>
              <a:defRPr b="0" i="0" sz="843" u="none" cap="none" strike="noStrike">
                <a:solidFill>
                  <a:schemeClr val="dk1"/>
                </a:solidFill>
                <a:latin typeface="Calibri"/>
                <a:ea typeface="Calibri"/>
                <a:cs typeface="Calibri"/>
                <a:sym typeface="Calibri"/>
              </a:defRPr>
            </a:lvl6pPr>
            <a:lvl7pPr indent="-228600" lvl="6" marL="3200400" marR="0" rtl="0" algn="l">
              <a:lnSpc>
                <a:spcPct val="90000"/>
              </a:lnSpc>
              <a:spcBef>
                <a:spcPts val="422"/>
              </a:spcBef>
              <a:spcAft>
                <a:spcPts val="0"/>
              </a:spcAft>
              <a:buClr>
                <a:schemeClr val="dk1"/>
              </a:buClr>
              <a:buSzPts val="844"/>
              <a:buFont typeface="Arial"/>
              <a:buNone/>
              <a:defRPr b="0" i="0" sz="843" u="none" cap="none" strike="noStrike">
                <a:solidFill>
                  <a:schemeClr val="dk1"/>
                </a:solidFill>
                <a:latin typeface="Calibri"/>
                <a:ea typeface="Calibri"/>
                <a:cs typeface="Calibri"/>
                <a:sym typeface="Calibri"/>
              </a:defRPr>
            </a:lvl7pPr>
            <a:lvl8pPr indent="-228600" lvl="7" marL="3657600" marR="0" rtl="0" algn="l">
              <a:lnSpc>
                <a:spcPct val="90000"/>
              </a:lnSpc>
              <a:spcBef>
                <a:spcPts val="422"/>
              </a:spcBef>
              <a:spcAft>
                <a:spcPts val="0"/>
              </a:spcAft>
              <a:buClr>
                <a:schemeClr val="dk1"/>
              </a:buClr>
              <a:buSzPts val="844"/>
              <a:buFont typeface="Arial"/>
              <a:buNone/>
              <a:defRPr b="0" i="0" sz="843" u="none" cap="none" strike="noStrike">
                <a:solidFill>
                  <a:schemeClr val="dk1"/>
                </a:solidFill>
                <a:latin typeface="Calibri"/>
                <a:ea typeface="Calibri"/>
                <a:cs typeface="Calibri"/>
                <a:sym typeface="Calibri"/>
              </a:defRPr>
            </a:lvl8pPr>
            <a:lvl9pPr indent="-228600" lvl="8" marL="4114800" marR="0" rtl="0" algn="l">
              <a:lnSpc>
                <a:spcPct val="90000"/>
              </a:lnSpc>
              <a:spcBef>
                <a:spcPts val="422"/>
              </a:spcBef>
              <a:spcAft>
                <a:spcPts val="0"/>
              </a:spcAft>
              <a:buClr>
                <a:schemeClr val="dk1"/>
              </a:buClr>
              <a:buSzPts val="844"/>
              <a:buFont typeface="Arial"/>
              <a:buNone/>
              <a:defRPr b="0" i="0" sz="843" u="none" cap="none" strike="noStrike">
                <a:solidFill>
                  <a:schemeClr val="dk1"/>
                </a:solidFill>
                <a:latin typeface="Calibri"/>
                <a:ea typeface="Calibri"/>
                <a:cs typeface="Calibri"/>
                <a:sym typeface="Calibri"/>
              </a:defRPr>
            </a:lvl9pPr>
          </a:lstStyle>
          <a:p/>
        </p:txBody>
      </p:sp>
      <p:sp>
        <p:nvSpPr>
          <p:cNvPr id="76" name="Google Shape;76;p11"/>
          <p:cNvSpPr txBox="1"/>
          <p:nvPr>
            <p:ph idx="10" type="dt"/>
          </p:nvPr>
        </p:nvSpPr>
        <p:spPr>
          <a:xfrm>
            <a:off x="707231" y="6356351"/>
            <a:ext cx="231457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13"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7" name="Google Shape;77;p11"/>
          <p:cNvSpPr txBox="1"/>
          <p:nvPr>
            <p:ph idx="11" type="ftr"/>
          </p:nvPr>
        </p:nvSpPr>
        <p:spPr>
          <a:xfrm>
            <a:off x="3407569" y="6356351"/>
            <a:ext cx="3471863"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013"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8" name="Google Shape;78;p11"/>
          <p:cNvSpPr txBox="1"/>
          <p:nvPr>
            <p:ph idx="12" type="sldNum"/>
          </p:nvPr>
        </p:nvSpPr>
        <p:spPr>
          <a:xfrm>
            <a:off x="7265194" y="6356351"/>
            <a:ext cx="23145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texte vertical" type="vertTx">
  <p:cSld name="VERTICAL_TEXT">
    <p:spTree>
      <p:nvGrpSpPr>
        <p:cNvPr id="79" name="Shape 79"/>
        <p:cNvGrpSpPr/>
        <p:nvPr/>
      </p:nvGrpSpPr>
      <p:grpSpPr>
        <a:xfrm>
          <a:off x="0" y="0"/>
          <a:ext cx="0" cy="0"/>
          <a:chOff x="0" y="0"/>
          <a:chExt cx="0" cy="0"/>
        </a:xfrm>
      </p:grpSpPr>
      <p:sp>
        <p:nvSpPr>
          <p:cNvPr id="80" name="Google Shape;80;p12"/>
          <p:cNvSpPr txBox="1"/>
          <p:nvPr>
            <p:ph type="title"/>
          </p:nvPr>
        </p:nvSpPr>
        <p:spPr>
          <a:xfrm>
            <a:off x="707231" y="365126"/>
            <a:ext cx="8872538"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3713"/>
              <a:buFont typeface="Calibri"/>
              <a:buNone/>
              <a:defRPr b="0" i="0" sz="3713"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1" name="Google Shape;81;p12"/>
          <p:cNvSpPr txBox="1"/>
          <p:nvPr>
            <p:ph idx="1" type="body"/>
          </p:nvPr>
        </p:nvSpPr>
        <p:spPr>
          <a:xfrm rot="5400000">
            <a:off x="2967831" y="-434975"/>
            <a:ext cx="4351338" cy="8872538"/>
          </a:xfrm>
          <a:prstGeom prst="rect">
            <a:avLst/>
          </a:prstGeom>
          <a:noFill/>
          <a:ln>
            <a:noFill/>
          </a:ln>
        </p:spPr>
        <p:txBody>
          <a:bodyPr anchorCtr="0" anchor="t" bIns="45700" lIns="91425" spcFirstLastPara="1" rIns="91425" wrap="square" tIns="45700"/>
          <a:lstStyle>
            <a:lvl1pPr indent="-378650" lvl="0" marL="457200" marR="0" rtl="0" algn="l">
              <a:lnSpc>
                <a:spcPct val="90000"/>
              </a:lnSpc>
              <a:spcBef>
                <a:spcPts val="844"/>
              </a:spcBef>
              <a:spcAft>
                <a:spcPts val="0"/>
              </a:spcAft>
              <a:buClr>
                <a:schemeClr val="dk1"/>
              </a:buClr>
              <a:buSzPts val="2363"/>
              <a:buFont typeface="Arial"/>
              <a:buChar char="•"/>
              <a:defRPr b="0" i="0" sz="2363" u="none" cap="none" strike="noStrike">
                <a:solidFill>
                  <a:schemeClr val="dk1"/>
                </a:solidFill>
                <a:latin typeface="Calibri"/>
                <a:ea typeface="Calibri"/>
                <a:cs typeface="Calibri"/>
                <a:sym typeface="Calibri"/>
              </a:defRPr>
            </a:lvl1pPr>
            <a:lvl2pPr indent="-357187" lvl="1" marL="914400" marR="0" rtl="0" algn="l">
              <a:lnSpc>
                <a:spcPct val="90000"/>
              </a:lnSpc>
              <a:spcBef>
                <a:spcPts val="422"/>
              </a:spcBef>
              <a:spcAft>
                <a:spcPts val="0"/>
              </a:spcAft>
              <a:buClr>
                <a:schemeClr val="dk1"/>
              </a:buClr>
              <a:buSzPts val="2025"/>
              <a:buFont typeface="Arial"/>
              <a:buChar char="•"/>
              <a:defRPr b="0" i="0" sz="2025" u="none" cap="none" strike="noStrike">
                <a:solidFill>
                  <a:schemeClr val="dk1"/>
                </a:solidFill>
                <a:latin typeface="Calibri"/>
                <a:ea typeface="Calibri"/>
                <a:cs typeface="Calibri"/>
                <a:sym typeface="Calibri"/>
              </a:defRPr>
            </a:lvl2pPr>
            <a:lvl3pPr indent="-335788" lvl="2" marL="1371600" marR="0" rtl="0" algn="l">
              <a:lnSpc>
                <a:spcPct val="90000"/>
              </a:lnSpc>
              <a:spcBef>
                <a:spcPts val="422"/>
              </a:spcBef>
              <a:spcAft>
                <a:spcPts val="0"/>
              </a:spcAft>
              <a:buClr>
                <a:schemeClr val="dk1"/>
              </a:buClr>
              <a:buSzPts val="1688"/>
              <a:buFont typeface="Arial"/>
              <a:buChar char="•"/>
              <a:defRPr b="0" i="0" sz="1687" u="none" cap="none" strike="noStrike">
                <a:solidFill>
                  <a:schemeClr val="dk1"/>
                </a:solidFill>
                <a:latin typeface="Calibri"/>
                <a:ea typeface="Calibri"/>
                <a:cs typeface="Calibri"/>
                <a:sym typeface="Calibri"/>
              </a:defRPr>
            </a:lvl3pPr>
            <a:lvl4pPr indent="-325056" lvl="3" marL="18288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4pPr>
            <a:lvl5pPr indent="-325056" lvl="4" marL="22860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5pPr>
            <a:lvl6pPr indent="-325056" lvl="5" marL="27432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6pPr>
            <a:lvl7pPr indent="-325056" lvl="6" marL="32004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7pPr>
            <a:lvl8pPr indent="-325056" lvl="7" marL="36576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8pPr>
            <a:lvl9pPr indent="-325056" lvl="8" marL="41148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9pPr>
          </a:lstStyle>
          <a:p/>
        </p:txBody>
      </p:sp>
      <p:sp>
        <p:nvSpPr>
          <p:cNvPr id="82" name="Google Shape;82;p12"/>
          <p:cNvSpPr txBox="1"/>
          <p:nvPr>
            <p:ph idx="10" type="dt"/>
          </p:nvPr>
        </p:nvSpPr>
        <p:spPr>
          <a:xfrm>
            <a:off x="707231" y="6356351"/>
            <a:ext cx="231457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13"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3" name="Google Shape;83;p12"/>
          <p:cNvSpPr txBox="1"/>
          <p:nvPr>
            <p:ph idx="11" type="ftr"/>
          </p:nvPr>
        </p:nvSpPr>
        <p:spPr>
          <a:xfrm>
            <a:off x="3407569" y="6356351"/>
            <a:ext cx="3471863"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013"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4" name="Google Shape;84;p12"/>
          <p:cNvSpPr txBox="1"/>
          <p:nvPr>
            <p:ph idx="12" type="sldNum"/>
          </p:nvPr>
        </p:nvSpPr>
        <p:spPr>
          <a:xfrm>
            <a:off x="7265194" y="6356351"/>
            <a:ext cx="23145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vertical et texte" type="vertTitleAndTx">
  <p:cSld name="VERTICAL_TITLE_AND_VERTICAL_TEXT">
    <p:spTree>
      <p:nvGrpSpPr>
        <p:cNvPr id="85" name="Shape 85"/>
        <p:cNvGrpSpPr/>
        <p:nvPr/>
      </p:nvGrpSpPr>
      <p:grpSpPr>
        <a:xfrm>
          <a:off x="0" y="0"/>
          <a:ext cx="0" cy="0"/>
          <a:chOff x="0" y="0"/>
          <a:chExt cx="0" cy="0"/>
        </a:xfrm>
      </p:grpSpPr>
      <p:sp>
        <p:nvSpPr>
          <p:cNvPr id="86" name="Google Shape;86;p13"/>
          <p:cNvSpPr txBox="1"/>
          <p:nvPr>
            <p:ph type="title"/>
          </p:nvPr>
        </p:nvSpPr>
        <p:spPr>
          <a:xfrm rot="5400000">
            <a:off x="5564783" y="2161977"/>
            <a:ext cx="5811838" cy="2218134"/>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3713"/>
              <a:buFont typeface="Calibri"/>
              <a:buNone/>
              <a:defRPr b="0" i="0" sz="3713"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7" name="Google Shape;87;p13"/>
          <p:cNvSpPr txBox="1"/>
          <p:nvPr>
            <p:ph idx="1" type="body"/>
          </p:nvPr>
        </p:nvSpPr>
        <p:spPr>
          <a:xfrm rot="5400000">
            <a:off x="1064220" y="8136"/>
            <a:ext cx="5811838" cy="6525816"/>
          </a:xfrm>
          <a:prstGeom prst="rect">
            <a:avLst/>
          </a:prstGeom>
          <a:noFill/>
          <a:ln>
            <a:noFill/>
          </a:ln>
        </p:spPr>
        <p:txBody>
          <a:bodyPr anchorCtr="0" anchor="t" bIns="45700" lIns="91425" spcFirstLastPara="1" rIns="91425" wrap="square" tIns="45700"/>
          <a:lstStyle>
            <a:lvl1pPr indent="-378650" lvl="0" marL="457200" marR="0" rtl="0" algn="l">
              <a:lnSpc>
                <a:spcPct val="90000"/>
              </a:lnSpc>
              <a:spcBef>
                <a:spcPts val="844"/>
              </a:spcBef>
              <a:spcAft>
                <a:spcPts val="0"/>
              </a:spcAft>
              <a:buClr>
                <a:schemeClr val="dk1"/>
              </a:buClr>
              <a:buSzPts val="2363"/>
              <a:buFont typeface="Arial"/>
              <a:buChar char="•"/>
              <a:defRPr b="0" i="0" sz="2363" u="none" cap="none" strike="noStrike">
                <a:solidFill>
                  <a:schemeClr val="dk1"/>
                </a:solidFill>
                <a:latin typeface="Calibri"/>
                <a:ea typeface="Calibri"/>
                <a:cs typeface="Calibri"/>
                <a:sym typeface="Calibri"/>
              </a:defRPr>
            </a:lvl1pPr>
            <a:lvl2pPr indent="-357187" lvl="1" marL="914400" marR="0" rtl="0" algn="l">
              <a:lnSpc>
                <a:spcPct val="90000"/>
              </a:lnSpc>
              <a:spcBef>
                <a:spcPts val="422"/>
              </a:spcBef>
              <a:spcAft>
                <a:spcPts val="0"/>
              </a:spcAft>
              <a:buClr>
                <a:schemeClr val="dk1"/>
              </a:buClr>
              <a:buSzPts val="2025"/>
              <a:buFont typeface="Arial"/>
              <a:buChar char="•"/>
              <a:defRPr b="0" i="0" sz="2025" u="none" cap="none" strike="noStrike">
                <a:solidFill>
                  <a:schemeClr val="dk1"/>
                </a:solidFill>
                <a:latin typeface="Calibri"/>
                <a:ea typeface="Calibri"/>
                <a:cs typeface="Calibri"/>
                <a:sym typeface="Calibri"/>
              </a:defRPr>
            </a:lvl2pPr>
            <a:lvl3pPr indent="-335788" lvl="2" marL="1371600" marR="0" rtl="0" algn="l">
              <a:lnSpc>
                <a:spcPct val="90000"/>
              </a:lnSpc>
              <a:spcBef>
                <a:spcPts val="422"/>
              </a:spcBef>
              <a:spcAft>
                <a:spcPts val="0"/>
              </a:spcAft>
              <a:buClr>
                <a:schemeClr val="dk1"/>
              </a:buClr>
              <a:buSzPts val="1688"/>
              <a:buFont typeface="Arial"/>
              <a:buChar char="•"/>
              <a:defRPr b="0" i="0" sz="1687" u="none" cap="none" strike="noStrike">
                <a:solidFill>
                  <a:schemeClr val="dk1"/>
                </a:solidFill>
                <a:latin typeface="Calibri"/>
                <a:ea typeface="Calibri"/>
                <a:cs typeface="Calibri"/>
                <a:sym typeface="Calibri"/>
              </a:defRPr>
            </a:lvl3pPr>
            <a:lvl4pPr indent="-325056" lvl="3" marL="18288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4pPr>
            <a:lvl5pPr indent="-325056" lvl="4" marL="22860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5pPr>
            <a:lvl6pPr indent="-325056" lvl="5" marL="27432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6pPr>
            <a:lvl7pPr indent="-325056" lvl="6" marL="32004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7pPr>
            <a:lvl8pPr indent="-325056" lvl="7" marL="36576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8pPr>
            <a:lvl9pPr indent="-325056" lvl="8" marL="41148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9pPr>
          </a:lstStyle>
          <a:p/>
        </p:txBody>
      </p:sp>
      <p:sp>
        <p:nvSpPr>
          <p:cNvPr id="88" name="Google Shape;88;p13"/>
          <p:cNvSpPr txBox="1"/>
          <p:nvPr>
            <p:ph idx="10" type="dt"/>
          </p:nvPr>
        </p:nvSpPr>
        <p:spPr>
          <a:xfrm>
            <a:off x="707231" y="6356351"/>
            <a:ext cx="231457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13"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9" name="Google Shape;89;p13"/>
          <p:cNvSpPr txBox="1"/>
          <p:nvPr>
            <p:ph idx="11" type="ftr"/>
          </p:nvPr>
        </p:nvSpPr>
        <p:spPr>
          <a:xfrm>
            <a:off x="3407569" y="6356351"/>
            <a:ext cx="3471863"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013"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0" name="Google Shape;90;p13"/>
          <p:cNvSpPr txBox="1"/>
          <p:nvPr>
            <p:ph idx="12" type="sldNum"/>
          </p:nvPr>
        </p:nvSpPr>
        <p:spPr>
          <a:xfrm>
            <a:off x="7265194" y="6356351"/>
            <a:ext cx="23145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EXCELERATE">
  <p:cSld name="Title slide EXCELERATE">
    <p:spTree>
      <p:nvGrpSpPr>
        <p:cNvPr id="91" name="Shape 91"/>
        <p:cNvGrpSpPr/>
        <p:nvPr/>
      </p:nvGrpSpPr>
      <p:grpSpPr>
        <a:xfrm>
          <a:off x="0" y="0"/>
          <a:ext cx="0" cy="0"/>
          <a:chOff x="0" y="0"/>
          <a:chExt cx="0" cy="0"/>
        </a:xfrm>
      </p:grpSpPr>
      <p:pic>
        <p:nvPicPr>
          <p:cNvPr descr="elixir_helix_200_2.eps" id="92" name="Google Shape;92;p14"/>
          <p:cNvPicPr preferRelativeResize="0"/>
          <p:nvPr/>
        </p:nvPicPr>
        <p:blipFill rotWithShape="1">
          <a:blip r:embed="rId2">
            <a:alphaModFix/>
          </a:blip>
          <a:srcRect b="0" l="0" r="0" t="0"/>
          <a:stretch/>
        </p:blipFill>
        <p:spPr>
          <a:xfrm>
            <a:off x="-41075" y="-26988"/>
            <a:ext cx="10328076" cy="6186488"/>
          </a:xfrm>
          <a:prstGeom prst="rect">
            <a:avLst/>
          </a:prstGeom>
          <a:noFill/>
          <a:ln>
            <a:noFill/>
          </a:ln>
        </p:spPr>
      </p:pic>
      <p:sp>
        <p:nvSpPr>
          <p:cNvPr id="93" name="Google Shape;93;p14"/>
          <p:cNvSpPr txBox="1"/>
          <p:nvPr/>
        </p:nvSpPr>
        <p:spPr>
          <a:xfrm>
            <a:off x="4191597" y="6092046"/>
            <a:ext cx="5398890" cy="377696"/>
          </a:xfrm>
          <a:prstGeom prst="rect">
            <a:avLst/>
          </a:prstGeom>
          <a:noFill/>
          <a:ln>
            <a:noFill/>
          </a:ln>
        </p:spPr>
        <p:txBody>
          <a:bodyPr anchorCtr="0" anchor="t" bIns="27550" lIns="55100" spcFirstLastPara="1" rIns="55100" wrap="square" tIns="27550">
            <a:noAutofit/>
          </a:bodyPr>
          <a:lstStyle/>
          <a:p>
            <a:pPr indent="0" lvl="0" marL="0" marR="0" rtl="0" algn="r">
              <a:lnSpc>
                <a:spcPct val="100000"/>
              </a:lnSpc>
              <a:spcBef>
                <a:spcPts val="0"/>
              </a:spcBef>
              <a:spcAft>
                <a:spcPts val="0"/>
              </a:spcAft>
              <a:buClr>
                <a:srgbClr val="000000"/>
              </a:buClr>
              <a:buSzPts val="2026"/>
              <a:buFont typeface="Arial"/>
              <a:buNone/>
            </a:pPr>
            <a:r>
              <a:rPr b="0" i="1" lang="en-GB" sz="2026" u="none" cap="none" strike="noStrike">
                <a:solidFill>
                  <a:srgbClr val="003F41"/>
                </a:solidFill>
                <a:latin typeface="Corbel"/>
                <a:ea typeface="Corbel"/>
                <a:cs typeface="Corbel"/>
                <a:sym typeface="Corbel"/>
              </a:rPr>
              <a:t>www.elixir-europe.org/excelerate</a:t>
            </a:r>
            <a:endParaRPr b="0" i="1" sz="2026" u="none" cap="none" strike="noStrike">
              <a:solidFill>
                <a:srgbClr val="003F41"/>
              </a:solidFill>
              <a:latin typeface="Corbel"/>
              <a:ea typeface="Corbel"/>
              <a:cs typeface="Corbel"/>
              <a:sym typeface="Corbel"/>
            </a:endParaRPr>
          </a:p>
        </p:txBody>
      </p:sp>
      <p:pic>
        <p:nvPicPr>
          <p:cNvPr descr="Excelerate_whitebackground.png" id="94" name="Google Shape;94;p14"/>
          <p:cNvPicPr preferRelativeResize="0"/>
          <p:nvPr/>
        </p:nvPicPr>
        <p:blipFill rotWithShape="1">
          <a:blip r:embed="rId3">
            <a:alphaModFix/>
          </a:blip>
          <a:srcRect b="0" l="0" r="0" t="0"/>
          <a:stretch/>
        </p:blipFill>
        <p:spPr>
          <a:xfrm>
            <a:off x="1984178" y="4962299"/>
            <a:ext cx="2207419" cy="968607"/>
          </a:xfrm>
          <a:prstGeom prst="rect">
            <a:avLst/>
          </a:prstGeom>
          <a:noFill/>
          <a:ln>
            <a:noFill/>
          </a:ln>
        </p:spPr>
      </p:pic>
      <p:pic>
        <p:nvPicPr>
          <p:cNvPr id="95" name="Google Shape;95;p14"/>
          <p:cNvPicPr preferRelativeResize="0"/>
          <p:nvPr/>
        </p:nvPicPr>
        <p:blipFill rotWithShape="1">
          <a:blip r:embed="rId4">
            <a:alphaModFix/>
          </a:blip>
          <a:srcRect b="0" l="0" r="0" t="0"/>
          <a:stretch/>
        </p:blipFill>
        <p:spPr>
          <a:xfrm>
            <a:off x="364334" y="4949046"/>
            <a:ext cx="1366243" cy="1034242"/>
          </a:xfrm>
          <a:prstGeom prst="rect">
            <a:avLst/>
          </a:prstGeom>
          <a:noFill/>
          <a:ln>
            <a:noFill/>
          </a:ln>
        </p:spPr>
      </p:pic>
      <p:sp>
        <p:nvSpPr>
          <p:cNvPr id="96" name="Google Shape;96;p14"/>
          <p:cNvSpPr/>
          <p:nvPr/>
        </p:nvSpPr>
        <p:spPr>
          <a:xfrm>
            <a:off x="364331" y="6092825"/>
            <a:ext cx="4050506" cy="48205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843"/>
              <a:buFont typeface="Arial"/>
              <a:buNone/>
            </a:pPr>
            <a:r>
              <a:rPr b="0" i="0" lang="en-GB" sz="843" u="none" cap="none" strike="noStrike">
                <a:solidFill>
                  <a:srgbClr val="7F7F7F"/>
                </a:solidFill>
                <a:latin typeface="Calibri"/>
                <a:ea typeface="Calibri"/>
                <a:cs typeface="Calibri"/>
                <a:sym typeface="Calibri"/>
              </a:rPr>
              <a:t>ELIXIR-EXCELERATE is funded by the European Commission within the Research Infrastructures programme of Horizon 2020, grant agreement number 676559.</a:t>
            </a:r>
            <a:endParaRPr b="0" i="0" sz="1400" u="none" cap="none" strike="noStrike">
              <a:solidFill>
                <a:srgbClr val="000000"/>
              </a:solidFill>
              <a:latin typeface="Arial"/>
              <a:ea typeface="Arial"/>
              <a:cs typeface="Arial"/>
              <a:sym typeface="Arial"/>
            </a:endParaRPr>
          </a:p>
        </p:txBody>
      </p:sp>
      <p:sp>
        <p:nvSpPr>
          <p:cNvPr id="97" name="Google Shape;97;p14"/>
          <p:cNvSpPr txBox="1"/>
          <p:nvPr>
            <p:ph type="ctrTitle"/>
          </p:nvPr>
        </p:nvSpPr>
        <p:spPr>
          <a:xfrm>
            <a:off x="769015" y="3356993"/>
            <a:ext cx="8743950" cy="864096"/>
          </a:xfrm>
          <a:prstGeom prst="rect">
            <a:avLst/>
          </a:prstGeom>
          <a:noFill/>
          <a:ln>
            <a:noFill/>
          </a:ln>
        </p:spPr>
        <p:txBody>
          <a:bodyPr anchorCtr="0" anchor="ctr" bIns="45700" lIns="91425" spcFirstLastPara="1" rIns="91425" wrap="square" tIns="45700"/>
          <a:lstStyle>
            <a:lvl1pPr lvl="0" marR="0" rtl="0" algn="r">
              <a:lnSpc>
                <a:spcPct val="90000"/>
              </a:lnSpc>
              <a:spcBef>
                <a:spcPts val="0"/>
              </a:spcBef>
              <a:spcAft>
                <a:spcPts val="0"/>
              </a:spcAft>
              <a:buClr>
                <a:srgbClr val="003F41"/>
              </a:buClr>
              <a:buSzPts val="4220"/>
              <a:buFont typeface="Corbel"/>
              <a:buNone/>
              <a:defRPr b="1" i="0" sz="4220" u="none" cap="none" strike="noStrike">
                <a:solidFill>
                  <a:srgbClr val="003F41"/>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8" name="Google Shape;98;p14"/>
          <p:cNvSpPr/>
          <p:nvPr/>
        </p:nvSpPr>
        <p:spPr>
          <a:xfrm>
            <a:off x="5092894" y="5192459"/>
            <a:ext cx="4478022" cy="32611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519"/>
              <a:buFont typeface="Arial"/>
              <a:buNone/>
            </a:pPr>
            <a:r>
              <a:rPr b="0" i="0" lang="en-GB" sz="1519" u="none" cap="none" strike="noStrike">
                <a:solidFill>
                  <a:schemeClr val="dk2"/>
                </a:solidFill>
                <a:latin typeface="Calibri"/>
                <a:ea typeface="Calibri"/>
                <a:cs typeface="Calibri"/>
                <a:sym typeface="Calibri"/>
              </a:rPr>
              <a:t>ELIXIR All Hands 2017, 21-23 March, Rome, Italy</a:t>
            </a:r>
            <a:endParaRPr b="0" i="0" sz="1400" u="none" cap="none" strike="noStrike">
              <a:solidFill>
                <a:srgbClr val="000000"/>
              </a:solidFill>
              <a:latin typeface="Arial"/>
              <a:ea typeface="Arial"/>
              <a:cs typeface="Arial"/>
              <a:sym typeface="Arial"/>
            </a:endParaRPr>
          </a:p>
        </p:txBody>
      </p:sp>
      <p:sp>
        <p:nvSpPr>
          <p:cNvPr id="99" name="Google Shape;99;p14"/>
          <p:cNvSpPr txBox="1"/>
          <p:nvPr>
            <p:ph idx="1" type="subTitle"/>
          </p:nvPr>
        </p:nvSpPr>
        <p:spPr>
          <a:xfrm>
            <a:off x="2956260" y="4293103"/>
            <a:ext cx="6543675" cy="899583"/>
          </a:xfrm>
          <a:prstGeom prst="rect">
            <a:avLst/>
          </a:prstGeom>
          <a:noFill/>
          <a:ln>
            <a:noFill/>
          </a:ln>
        </p:spPr>
        <p:txBody>
          <a:bodyPr anchorCtr="0" anchor="t" bIns="45700" lIns="91425" spcFirstLastPara="1" rIns="91425" wrap="square" tIns="45700"/>
          <a:lstStyle>
            <a:lvl1pPr lvl="0" marR="0" rtl="0" algn="r">
              <a:lnSpc>
                <a:spcPct val="90000"/>
              </a:lnSpc>
              <a:spcBef>
                <a:spcPts val="844"/>
              </a:spcBef>
              <a:spcAft>
                <a:spcPts val="0"/>
              </a:spcAft>
              <a:buClr>
                <a:schemeClr val="dk1"/>
              </a:buClr>
              <a:buSzPts val="2363"/>
              <a:buFont typeface="Arial"/>
              <a:buNone/>
              <a:defRPr b="0" i="1" sz="2363" u="none" cap="none" strike="noStrike">
                <a:solidFill>
                  <a:schemeClr val="dk1"/>
                </a:solidFill>
                <a:latin typeface="Calibri"/>
                <a:ea typeface="Calibri"/>
                <a:cs typeface="Calibri"/>
                <a:sym typeface="Calibri"/>
              </a:defRPr>
            </a:lvl1pPr>
            <a:lvl2pPr lvl="1" marR="0" rtl="0" algn="ctr">
              <a:lnSpc>
                <a:spcPct val="90000"/>
              </a:lnSpc>
              <a:spcBef>
                <a:spcPts val="422"/>
              </a:spcBef>
              <a:spcAft>
                <a:spcPts val="0"/>
              </a:spcAft>
              <a:buClr>
                <a:srgbClr val="888888"/>
              </a:buClr>
              <a:buSzPts val="2025"/>
              <a:buFont typeface="Arial"/>
              <a:buNone/>
              <a:defRPr b="0" i="0" sz="2025" u="none" cap="none" strike="noStrike">
                <a:solidFill>
                  <a:srgbClr val="888888"/>
                </a:solidFill>
                <a:latin typeface="Calibri"/>
                <a:ea typeface="Calibri"/>
                <a:cs typeface="Calibri"/>
                <a:sym typeface="Calibri"/>
              </a:defRPr>
            </a:lvl2pPr>
            <a:lvl3pPr lvl="2" marR="0" rtl="0" algn="ctr">
              <a:lnSpc>
                <a:spcPct val="90000"/>
              </a:lnSpc>
              <a:spcBef>
                <a:spcPts val="422"/>
              </a:spcBef>
              <a:spcAft>
                <a:spcPts val="0"/>
              </a:spcAft>
              <a:buClr>
                <a:srgbClr val="888888"/>
              </a:buClr>
              <a:buSzPts val="1688"/>
              <a:buFont typeface="Arial"/>
              <a:buNone/>
              <a:defRPr b="0" i="0" sz="1687" u="none" cap="none" strike="noStrike">
                <a:solidFill>
                  <a:srgbClr val="888888"/>
                </a:solidFill>
                <a:latin typeface="Calibri"/>
                <a:ea typeface="Calibri"/>
                <a:cs typeface="Calibri"/>
                <a:sym typeface="Calibri"/>
              </a:defRPr>
            </a:lvl3pPr>
            <a:lvl4pPr lvl="3" marR="0" rtl="0" algn="ctr">
              <a:lnSpc>
                <a:spcPct val="90000"/>
              </a:lnSpc>
              <a:spcBef>
                <a:spcPts val="422"/>
              </a:spcBef>
              <a:spcAft>
                <a:spcPts val="0"/>
              </a:spcAft>
              <a:buClr>
                <a:srgbClr val="888888"/>
              </a:buClr>
              <a:buSzPts val="1519"/>
              <a:buFont typeface="Arial"/>
              <a:buNone/>
              <a:defRPr b="0" i="0" sz="1519" u="none" cap="none" strike="noStrike">
                <a:solidFill>
                  <a:srgbClr val="888888"/>
                </a:solidFill>
                <a:latin typeface="Calibri"/>
                <a:ea typeface="Calibri"/>
                <a:cs typeface="Calibri"/>
                <a:sym typeface="Calibri"/>
              </a:defRPr>
            </a:lvl4pPr>
            <a:lvl5pPr lvl="4" marR="0" rtl="0" algn="ctr">
              <a:lnSpc>
                <a:spcPct val="90000"/>
              </a:lnSpc>
              <a:spcBef>
                <a:spcPts val="422"/>
              </a:spcBef>
              <a:spcAft>
                <a:spcPts val="0"/>
              </a:spcAft>
              <a:buClr>
                <a:srgbClr val="888888"/>
              </a:buClr>
              <a:buSzPts val="1519"/>
              <a:buFont typeface="Arial"/>
              <a:buNone/>
              <a:defRPr b="0" i="0" sz="1519" u="none" cap="none" strike="noStrike">
                <a:solidFill>
                  <a:srgbClr val="888888"/>
                </a:solidFill>
                <a:latin typeface="Calibri"/>
                <a:ea typeface="Calibri"/>
                <a:cs typeface="Calibri"/>
                <a:sym typeface="Calibri"/>
              </a:defRPr>
            </a:lvl5pPr>
            <a:lvl6pPr lvl="5" marR="0" rtl="0" algn="ctr">
              <a:lnSpc>
                <a:spcPct val="90000"/>
              </a:lnSpc>
              <a:spcBef>
                <a:spcPts val="422"/>
              </a:spcBef>
              <a:spcAft>
                <a:spcPts val="0"/>
              </a:spcAft>
              <a:buClr>
                <a:srgbClr val="888888"/>
              </a:buClr>
              <a:buSzPts val="1519"/>
              <a:buFont typeface="Arial"/>
              <a:buNone/>
              <a:defRPr b="0" i="0" sz="1519" u="none" cap="none" strike="noStrike">
                <a:solidFill>
                  <a:srgbClr val="888888"/>
                </a:solidFill>
                <a:latin typeface="Calibri"/>
                <a:ea typeface="Calibri"/>
                <a:cs typeface="Calibri"/>
                <a:sym typeface="Calibri"/>
              </a:defRPr>
            </a:lvl6pPr>
            <a:lvl7pPr lvl="6" marR="0" rtl="0" algn="ctr">
              <a:lnSpc>
                <a:spcPct val="90000"/>
              </a:lnSpc>
              <a:spcBef>
                <a:spcPts val="422"/>
              </a:spcBef>
              <a:spcAft>
                <a:spcPts val="0"/>
              </a:spcAft>
              <a:buClr>
                <a:srgbClr val="888888"/>
              </a:buClr>
              <a:buSzPts val="1519"/>
              <a:buFont typeface="Arial"/>
              <a:buNone/>
              <a:defRPr b="0" i="0" sz="1519" u="none" cap="none" strike="noStrike">
                <a:solidFill>
                  <a:srgbClr val="888888"/>
                </a:solidFill>
                <a:latin typeface="Calibri"/>
                <a:ea typeface="Calibri"/>
                <a:cs typeface="Calibri"/>
                <a:sym typeface="Calibri"/>
              </a:defRPr>
            </a:lvl7pPr>
            <a:lvl8pPr lvl="7" marR="0" rtl="0" algn="ctr">
              <a:lnSpc>
                <a:spcPct val="90000"/>
              </a:lnSpc>
              <a:spcBef>
                <a:spcPts val="422"/>
              </a:spcBef>
              <a:spcAft>
                <a:spcPts val="0"/>
              </a:spcAft>
              <a:buClr>
                <a:srgbClr val="888888"/>
              </a:buClr>
              <a:buSzPts val="1519"/>
              <a:buFont typeface="Arial"/>
              <a:buNone/>
              <a:defRPr b="0" i="0" sz="1519" u="none" cap="none" strike="noStrike">
                <a:solidFill>
                  <a:srgbClr val="888888"/>
                </a:solidFill>
                <a:latin typeface="Calibri"/>
                <a:ea typeface="Calibri"/>
                <a:cs typeface="Calibri"/>
                <a:sym typeface="Calibri"/>
              </a:defRPr>
            </a:lvl8pPr>
            <a:lvl9pPr lvl="8" marR="0" rtl="0" algn="ctr">
              <a:lnSpc>
                <a:spcPct val="90000"/>
              </a:lnSpc>
              <a:spcBef>
                <a:spcPts val="422"/>
              </a:spcBef>
              <a:spcAft>
                <a:spcPts val="0"/>
              </a:spcAft>
              <a:buClr>
                <a:srgbClr val="888888"/>
              </a:buClr>
              <a:buSzPts val="1519"/>
              <a:buFont typeface="Arial"/>
              <a:buNone/>
              <a:defRPr b="0" i="0" sz="1519" u="none" cap="none" strike="noStrike">
                <a:solidFill>
                  <a:srgbClr val="888888"/>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apositive de titre" type="title">
  <p:cSld name="TITLE">
    <p:spTree>
      <p:nvGrpSpPr>
        <p:cNvPr id="22" name="Shape 22"/>
        <p:cNvGrpSpPr/>
        <p:nvPr/>
      </p:nvGrpSpPr>
      <p:grpSpPr>
        <a:xfrm>
          <a:off x="0" y="0"/>
          <a:ext cx="0" cy="0"/>
          <a:chOff x="0" y="0"/>
          <a:chExt cx="0" cy="0"/>
        </a:xfrm>
      </p:grpSpPr>
      <p:sp>
        <p:nvSpPr>
          <p:cNvPr id="23" name="Google Shape;23;p3"/>
          <p:cNvSpPr txBox="1"/>
          <p:nvPr>
            <p:ph type="ctrTitle"/>
          </p:nvPr>
        </p:nvSpPr>
        <p:spPr>
          <a:xfrm>
            <a:off x="1285875" y="1122363"/>
            <a:ext cx="7715250" cy="2387600"/>
          </a:xfrm>
          <a:prstGeom prst="rect">
            <a:avLst/>
          </a:prstGeom>
          <a:noFill/>
          <a:ln>
            <a:noFill/>
          </a:ln>
        </p:spPr>
        <p:txBody>
          <a:bodyPr anchorCtr="0" anchor="b" bIns="45700" lIns="91425" spcFirstLastPara="1" rIns="91425" wrap="square" tIns="45700"/>
          <a:lstStyle>
            <a:lvl1pPr lvl="0" marR="0" rtl="0" algn="ctr">
              <a:lnSpc>
                <a:spcPct val="90000"/>
              </a:lnSpc>
              <a:spcBef>
                <a:spcPts val="0"/>
              </a:spcBef>
              <a:spcAft>
                <a:spcPts val="0"/>
              </a:spcAft>
              <a:buClr>
                <a:schemeClr val="dk1"/>
              </a:buClr>
              <a:buSzPts val="5063"/>
              <a:buFont typeface="Calibri"/>
              <a:buNone/>
              <a:defRPr b="0" i="0" sz="5063"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4" name="Google Shape;24;p3"/>
          <p:cNvSpPr txBox="1"/>
          <p:nvPr>
            <p:ph idx="1" type="subTitle"/>
          </p:nvPr>
        </p:nvSpPr>
        <p:spPr>
          <a:xfrm>
            <a:off x="1285875" y="3602038"/>
            <a:ext cx="7715250" cy="1655762"/>
          </a:xfrm>
          <a:prstGeom prst="rect">
            <a:avLst/>
          </a:prstGeom>
          <a:noFill/>
          <a:ln>
            <a:noFill/>
          </a:ln>
        </p:spPr>
        <p:txBody>
          <a:bodyPr anchorCtr="0" anchor="t" bIns="45700" lIns="91425" spcFirstLastPara="1" rIns="91425" wrap="square" tIns="45700"/>
          <a:lstStyle>
            <a:lvl1pPr lvl="0" marR="0" rtl="0" algn="ctr">
              <a:lnSpc>
                <a:spcPct val="90000"/>
              </a:lnSpc>
              <a:spcBef>
                <a:spcPts val="844"/>
              </a:spcBef>
              <a:spcAft>
                <a:spcPts val="0"/>
              </a:spcAft>
              <a:buClr>
                <a:schemeClr val="dk1"/>
              </a:buClr>
              <a:buSzPts val="2025"/>
              <a:buFont typeface="Arial"/>
              <a:buNone/>
              <a:defRPr b="0" i="0" sz="2025" u="none" cap="none" strike="noStrike">
                <a:solidFill>
                  <a:schemeClr val="dk1"/>
                </a:solidFill>
                <a:latin typeface="Calibri"/>
                <a:ea typeface="Calibri"/>
                <a:cs typeface="Calibri"/>
                <a:sym typeface="Calibri"/>
              </a:defRPr>
            </a:lvl1pPr>
            <a:lvl2pPr lvl="1" marR="0" rtl="0" algn="ctr">
              <a:lnSpc>
                <a:spcPct val="90000"/>
              </a:lnSpc>
              <a:spcBef>
                <a:spcPts val="422"/>
              </a:spcBef>
              <a:spcAft>
                <a:spcPts val="0"/>
              </a:spcAft>
              <a:buClr>
                <a:schemeClr val="dk1"/>
              </a:buClr>
              <a:buSzPts val="1688"/>
              <a:buFont typeface="Arial"/>
              <a:buNone/>
              <a:defRPr b="0" i="0" sz="1687" u="none" cap="none" strike="noStrike">
                <a:solidFill>
                  <a:schemeClr val="dk1"/>
                </a:solidFill>
                <a:latin typeface="Calibri"/>
                <a:ea typeface="Calibri"/>
                <a:cs typeface="Calibri"/>
                <a:sym typeface="Calibri"/>
              </a:defRPr>
            </a:lvl2pPr>
            <a:lvl3pPr lvl="2" marR="0" rtl="0" algn="ctr">
              <a:lnSpc>
                <a:spcPct val="90000"/>
              </a:lnSpc>
              <a:spcBef>
                <a:spcPts val="422"/>
              </a:spcBef>
              <a:spcAft>
                <a:spcPts val="0"/>
              </a:spcAft>
              <a:buClr>
                <a:schemeClr val="dk1"/>
              </a:buClr>
              <a:buSzPts val="1519"/>
              <a:buFont typeface="Arial"/>
              <a:buNone/>
              <a:defRPr b="0" i="0" sz="1519" u="none" cap="none" strike="noStrike">
                <a:solidFill>
                  <a:schemeClr val="dk1"/>
                </a:solidFill>
                <a:latin typeface="Calibri"/>
                <a:ea typeface="Calibri"/>
                <a:cs typeface="Calibri"/>
                <a:sym typeface="Calibri"/>
              </a:defRPr>
            </a:lvl3pPr>
            <a:lvl4pPr lvl="3" marR="0" rtl="0" algn="ctr">
              <a:lnSpc>
                <a:spcPct val="90000"/>
              </a:lnSpc>
              <a:spcBef>
                <a:spcPts val="422"/>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4pPr>
            <a:lvl5pPr lvl="4" marR="0" rtl="0" algn="ctr">
              <a:lnSpc>
                <a:spcPct val="90000"/>
              </a:lnSpc>
              <a:spcBef>
                <a:spcPts val="422"/>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5pPr>
            <a:lvl6pPr lvl="5" marR="0" rtl="0" algn="ctr">
              <a:lnSpc>
                <a:spcPct val="90000"/>
              </a:lnSpc>
              <a:spcBef>
                <a:spcPts val="422"/>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6pPr>
            <a:lvl7pPr lvl="6" marR="0" rtl="0" algn="ctr">
              <a:lnSpc>
                <a:spcPct val="90000"/>
              </a:lnSpc>
              <a:spcBef>
                <a:spcPts val="422"/>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7pPr>
            <a:lvl8pPr lvl="7" marR="0" rtl="0" algn="ctr">
              <a:lnSpc>
                <a:spcPct val="90000"/>
              </a:lnSpc>
              <a:spcBef>
                <a:spcPts val="422"/>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8pPr>
            <a:lvl9pPr lvl="8" marR="0" rtl="0" algn="ctr">
              <a:lnSpc>
                <a:spcPct val="90000"/>
              </a:lnSpc>
              <a:spcBef>
                <a:spcPts val="422"/>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9pPr>
          </a:lstStyle>
          <a:p/>
        </p:txBody>
      </p:sp>
      <p:sp>
        <p:nvSpPr>
          <p:cNvPr id="25" name="Google Shape;25;p3"/>
          <p:cNvSpPr txBox="1"/>
          <p:nvPr>
            <p:ph idx="10" type="dt"/>
          </p:nvPr>
        </p:nvSpPr>
        <p:spPr>
          <a:xfrm>
            <a:off x="707231" y="6356351"/>
            <a:ext cx="231457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13"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6" name="Google Shape;26;p3"/>
          <p:cNvSpPr txBox="1"/>
          <p:nvPr>
            <p:ph idx="11" type="ftr"/>
          </p:nvPr>
        </p:nvSpPr>
        <p:spPr>
          <a:xfrm>
            <a:off x="3407569" y="6356351"/>
            <a:ext cx="3471863"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013"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7" name="Google Shape;27;p3"/>
          <p:cNvSpPr txBox="1"/>
          <p:nvPr>
            <p:ph idx="12" type="sldNum"/>
          </p:nvPr>
        </p:nvSpPr>
        <p:spPr>
          <a:xfrm>
            <a:off x="7265194" y="6356351"/>
            <a:ext cx="23145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et contenu" type="obj">
  <p:cSld name="OBJECT">
    <p:spTree>
      <p:nvGrpSpPr>
        <p:cNvPr id="28" name="Shape 28"/>
        <p:cNvGrpSpPr/>
        <p:nvPr/>
      </p:nvGrpSpPr>
      <p:grpSpPr>
        <a:xfrm>
          <a:off x="0" y="0"/>
          <a:ext cx="0" cy="0"/>
          <a:chOff x="0" y="0"/>
          <a:chExt cx="0" cy="0"/>
        </a:xfrm>
      </p:grpSpPr>
      <p:sp>
        <p:nvSpPr>
          <p:cNvPr id="29" name="Google Shape;29;p4"/>
          <p:cNvSpPr txBox="1"/>
          <p:nvPr>
            <p:ph type="title"/>
          </p:nvPr>
        </p:nvSpPr>
        <p:spPr>
          <a:xfrm>
            <a:off x="707231" y="365126"/>
            <a:ext cx="8872538"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3713"/>
              <a:buFont typeface="Calibri"/>
              <a:buNone/>
              <a:defRPr b="0" i="0" sz="3713"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0" name="Google Shape;30;p4"/>
          <p:cNvSpPr txBox="1"/>
          <p:nvPr>
            <p:ph idx="1" type="body"/>
          </p:nvPr>
        </p:nvSpPr>
        <p:spPr>
          <a:xfrm>
            <a:off x="707231" y="1825625"/>
            <a:ext cx="8872538" cy="4351338"/>
          </a:xfrm>
          <a:prstGeom prst="rect">
            <a:avLst/>
          </a:prstGeom>
          <a:noFill/>
          <a:ln>
            <a:noFill/>
          </a:ln>
        </p:spPr>
        <p:txBody>
          <a:bodyPr anchorCtr="0" anchor="t" bIns="45700" lIns="91425" spcFirstLastPara="1" rIns="91425" wrap="square" tIns="45700"/>
          <a:lstStyle>
            <a:lvl1pPr indent="-378650" lvl="0" marL="457200" marR="0" rtl="0" algn="l">
              <a:lnSpc>
                <a:spcPct val="90000"/>
              </a:lnSpc>
              <a:spcBef>
                <a:spcPts val="844"/>
              </a:spcBef>
              <a:spcAft>
                <a:spcPts val="0"/>
              </a:spcAft>
              <a:buClr>
                <a:schemeClr val="dk1"/>
              </a:buClr>
              <a:buSzPts val="2363"/>
              <a:buFont typeface="Arial"/>
              <a:buChar char="•"/>
              <a:defRPr b="0" i="0" sz="2363" u="none" cap="none" strike="noStrike">
                <a:solidFill>
                  <a:schemeClr val="dk1"/>
                </a:solidFill>
                <a:latin typeface="Calibri"/>
                <a:ea typeface="Calibri"/>
                <a:cs typeface="Calibri"/>
                <a:sym typeface="Calibri"/>
              </a:defRPr>
            </a:lvl1pPr>
            <a:lvl2pPr indent="-357187" lvl="1" marL="914400" marR="0" rtl="0" algn="l">
              <a:lnSpc>
                <a:spcPct val="90000"/>
              </a:lnSpc>
              <a:spcBef>
                <a:spcPts val="422"/>
              </a:spcBef>
              <a:spcAft>
                <a:spcPts val="0"/>
              </a:spcAft>
              <a:buClr>
                <a:schemeClr val="dk1"/>
              </a:buClr>
              <a:buSzPts val="2025"/>
              <a:buFont typeface="Arial"/>
              <a:buChar char="•"/>
              <a:defRPr b="0" i="0" sz="2025" u="none" cap="none" strike="noStrike">
                <a:solidFill>
                  <a:schemeClr val="dk1"/>
                </a:solidFill>
                <a:latin typeface="Calibri"/>
                <a:ea typeface="Calibri"/>
                <a:cs typeface="Calibri"/>
                <a:sym typeface="Calibri"/>
              </a:defRPr>
            </a:lvl2pPr>
            <a:lvl3pPr indent="-335788" lvl="2" marL="1371600" marR="0" rtl="0" algn="l">
              <a:lnSpc>
                <a:spcPct val="90000"/>
              </a:lnSpc>
              <a:spcBef>
                <a:spcPts val="422"/>
              </a:spcBef>
              <a:spcAft>
                <a:spcPts val="0"/>
              </a:spcAft>
              <a:buClr>
                <a:schemeClr val="dk1"/>
              </a:buClr>
              <a:buSzPts val="1688"/>
              <a:buFont typeface="Arial"/>
              <a:buChar char="•"/>
              <a:defRPr b="0" i="0" sz="1687" u="none" cap="none" strike="noStrike">
                <a:solidFill>
                  <a:schemeClr val="dk1"/>
                </a:solidFill>
                <a:latin typeface="Calibri"/>
                <a:ea typeface="Calibri"/>
                <a:cs typeface="Calibri"/>
                <a:sym typeface="Calibri"/>
              </a:defRPr>
            </a:lvl3pPr>
            <a:lvl4pPr indent="-325056" lvl="3" marL="18288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4pPr>
            <a:lvl5pPr indent="-325056" lvl="4" marL="22860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5pPr>
            <a:lvl6pPr indent="-325056" lvl="5" marL="27432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6pPr>
            <a:lvl7pPr indent="-325056" lvl="6" marL="32004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7pPr>
            <a:lvl8pPr indent="-325056" lvl="7" marL="36576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8pPr>
            <a:lvl9pPr indent="-325056" lvl="8" marL="41148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9pPr>
          </a:lstStyle>
          <a:p/>
        </p:txBody>
      </p:sp>
      <p:sp>
        <p:nvSpPr>
          <p:cNvPr id="31" name="Google Shape;31;p4"/>
          <p:cNvSpPr txBox="1"/>
          <p:nvPr>
            <p:ph idx="10" type="dt"/>
          </p:nvPr>
        </p:nvSpPr>
        <p:spPr>
          <a:xfrm>
            <a:off x="707231" y="6356351"/>
            <a:ext cx="231457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13"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2" name="Google Shape;32;p4"/>
          <p:cNvSpPr txBox="1"/>
          <p:nvPr>
            <p:ph idx="11" type="ftr"/>
          </p:nvPr>
        </p:nvSpPr>
        <p:spPr>
          <a:xfrm>
            <a:off x="3407569" y="6356351"/>
            <a:ext cx="3471863"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013"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3" name="Google Shape;33;p4"/>
          <p:cNvSpPr txBox="1"/>
          <p:nvPr>
            <p:ph idx="12" type="sldNum"/>
          </p:nvPr>
        </p:nvSpPr>
        <p:spPr>
          <a:xfrm>
            <a:off x="7265194" y="6356351"/>
            <a:ext cx="23145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En-tête de section" type="secHead">
  <p:cSld name="SECTION_HEADER">
    <p:spTree>
      <p:nvGrpSpPr>
        <p:cNvPr id="34" name="Shape 34"/>
        <p:cNvGrpSpPr/>
        <p:nvPr/>
      </p:nvGrpSpPr>
      <p:grpSpPr>
        <a:xfrm>
          <a:off x="0" y="0"/>
          <a:ext cx="0" cy="0"/>
          <a:chOff x="0" y="0"/>
          <a:chExt cx="0" cy="0"/>
        </a:xfrm>
      </p:grpSpPr>
      <p:sp>
        <p:nvSpPr>
          <p:cNvPr id="35" name="Google Shape;35;p5"/>
          <p:cNvSpPr txBox="1"/>
          <p:nvPr>
            <p:ph type="title"/>
          </p:nvPr>
        </p:nvSpPr>
        <p:spPr>
          <a:xfrm>
            <a:off x="701873" y="1709739"/>
            <a:ext cx="8872538" cy="2852737"/>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5063"/>
              <a:buFont typeface="Calibri"/>
              <a:buNone/>
              <a:defRPr b="0" i="0" sz="5063"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6" name="Google Shape;36;p5"/>
          <p:cNvSpPr txBox="1"/>
          <p:nvPr>
            <p:ph idx="1" type="body"/>
          </p:nvPr>
        </p:nvSpPr>
        <p:spPr>
          <a:xfrm>
            <a:off x="701873" y="4589464"/>
            <a:ext cx="8872538" cy="1500187"/>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844"/>
              </a:spcBef>
              <a:spcAft>
                <a:spcPts val="0"/>
              </a:spcAft>
              <a:buClr>
                <a:srgbClr val="888888"/>
              </a:buClr>
              <a:buSzPts val="2025"/>
              <a:buFont typeface="Arial"/>
              <a:buNone/>
              <a:defRPr b="0" i="0" sz="2025" u="none" cap="none" strike="noStrike">
                <a:solidFill>
                  <a:srgbClr val="888888"/>
                </a:solidFill>
                <a:latin typeface="Calibri"/>
                <a:ea typeface="Calibri"/>
                <a:cs typeface="Calibri"/>
                <a:sym typeface="Calibri"/>
              </a:defRPr>
            </a:lvl1pPr>
            <a:lvl2pPr indent="-228600" lvl="1" marL="914400" marR="0" rtl="0" algn="l">
              <a:lnSpc>
                <a:spcPct val="90000"/>
              </a:lnSpc>
              <a:spcBef>
                <a:spcPts val="422"/>
              </a:spcBef>
              <a:spcAft>
                <a:spcPts val="0"/>
              </a:spcAft>
              <a:buClr>
                <a:srgbClr val="888888"/>
              </a:buClr>
              <a:buSzPts val="1688"/>
              <a:buFont typeface="Arial"/>
              <a:buNone/>
              <a:defRPr b="0" i="0" sz="1687" u="none" cap="none" strike="noStrike">
                <a:solidFill>
                  <a:srgbClr val="888888"/>
                </a:solidFill>
                <a:latin typeface="Calibri"/>
                <a:ea typeface="Calibri"/>
                <a:cs typeface="Calibri"/>
                <a:sym typeface="Calibri"/>
              </a:defRPr>
            </a:lvl2pPr>
            <a:lvl3pPr indent="-228600" lvl="2" marL="1371600" marR="0" rtl="0" algn="l">
              <a:lnSpc>
                <a:spcPct val="90000"/>
              </a:lnSpc>
              <a:spcBef>
                <a:spcPts val="422"/>
              </a:spcBef>
              <a:spcAft>
                <a:spcPts val="0"/>
              </a:spcAft>
              <a:buClr>
                <a:srgbClr val="888888"/>
              </a:buClr>
              <a:buSzPts val="1519"/>
              <a:buFont typeface="Arial"/>
              <a:buNone/>
              <a:defRPr b="0" i="0" sz="1519" u="none" cap="none" strike="noStrike">
                <a:solidFill>
                  <a:srgbClr val="888888"/>
                </a:solidFill>
                <a:latin typeface="Calibri"/>
                <a:ea typeface="Calibri"/>
                <a:cs typeface="Calibri"/>
                <a:sym typeface="Calibri"/>
              </a:defRPr>
            </a:lvl3pPr>
            <a:lvl4pPr indent="-228600" lvl="3" marL="1828800" marR="0" rtl="0" algn="l">
              <a:lnSpc>
                <a:spcPct val="90000"/>
              </a:lnSpc>
              <a:spcBef>
                <a:spcPts val="422"/>
              </a:spcBef>
              <a:spcAft>
                <a:spcPts val="0"/>
              </a:spcAft>
              <a:buClr>
                <a:srgbClr val="888888"/>
              </a:buClr>
              <a:buSzPts val="1350"/>
              <a:buFont typeface="Arial"/>
              <a:buNone/>
              <a:defRPr b="0" i="0" sz="1350" u="none" cap="none" strike="noStrike">
                <a:solidFill>
                  <a:srgbClr val="888888"/>
                </a:solidFill>
                <a:latin typeface="Calibri"/>
                <a:ea typeface="Calibri"/>
                <a:cs typeface="Calibri"/>
                <a:sym typeface="Calibri"/>
              </a:defRPr>
            </a:lvl4pPr>
            <a:lvl5pPr indent="-228600" lvl="4" marL="2286000" marR="0" rtl="0" algn="l">
              <a:lnSpc>
                <a:spcPct val="90000"/>
              </a:lnSpc>
              <a:spcBef>
                <a:spcPts val="422"/>
              </a:spcBef>
              <a:spcAft>
                <a:spcPts val="0"/>
              </a:spcAft>
              <a:buClr>
                <a:srgbClr val="888888"/>
              </a:buClr>
              <a:buSzPts val="1350"/>
              <a:buFont typeface="Arial"/>
              <a:buNone/>
              <a:defRPr b="0" i="0" sz="1350" u="none" cap="none" strike="noStrike">
                <a:solidFill>
                  <a:srgbClr val="888888"/>
                </a:solidFill>
                <a:latin typeface="Calibri"/>
                <a:ea typeface="Calibri"/>
                <a:cs typeface="Calibri"/>
                <a:sym typeface="Calibri"/>
              </a:defRPr>
            </a:lvl5pPr>
            <a:lvl6pPr indent="-228600" lvl="5" marL="2743200" marR="0" rtl="0" algn="l">
              <a:lnSpc>
                <a:spcPct val="90000"/>
              </a:lnSpc>
              <a:spcBef>
                <a:spcPts val="422"/>
              </a:spcBef>
              <a:spcAft>
                <a:spcPts val="0"/>
              </a:spcAft>
              <a:buClr>
                <a:srgbClr val="888888"/>
              </a:buClr>
              <a:buSzPts val="1350"/>
              <a:buFont typeface="Arial"/>
              <a:buNone/>
              <a:defRPr b="0" i="0" sz="1350" u="none" cap="none" strike="noStrike">
                <a:solidFill>
                  <a:srgbClr val="888888"/>
                </a:solidFill>
                <a:latin typeface="Calibri"/>
                <a:ea typeface="Calibri"/>
                <a:cs typeface="Calibri"/>
                <a:sym typeface="Calibri"/>
              </a:defRPr>
            </a:lvl6pPr>
            <a:lvl7pPr indent="-228600" lvl="6" marL="3200400" marR="0" rtl="0" algn="l">
              <a:lnSpc>
                <a:spcPct val="90000"/>
              </a:lnSpc>
              <a:spcBef>
                <a:spcPts val="422"/>
              </a:spcBef>
              <a:spcAft>
                <a:spcPts val="0"/>
              </a:spcAft>
              <a:buClr>
                <a:srgbClr val="888888"/>
              </a:buClr>
              <a:buSzPts val="1350"/>
              <a:buFont typeface="Arial"/>
              <a:buNone/>
              <a:defRPr b="0" i="0" sz="1350" u="none" cap="none" strike="noStrike">
                <a:solidFill>
                  <a:srgbClr val="888888"/>
                </a:solidFill>
                <a:latin typeface="Calibri"/>
                <a:ea typeface="Calibri"/>
                <a:cs typeface="Calibri"/>
                <a:sym typeface="Calibri"/>
              </a:defRPr>
            </a:lvl7pPr>
            <a:lvl8pPr indent="-228600" lvl="7" marL="3657600" marR="0" rtl="0" algn="l">
              <a:lnSpc>
                <a:spcPct val="90000"/>
              </a:lnSpc>
              <a:spcBef>
                <a:spcPts val="422"/>
              </a:spcBef>
              <a:spcAft>
                <a:spcPts val="0"/>
              </a:spcAft>
              <a:buClr>
                <a:srgbClr val="888888"/>
              </a:buClr>
              <a:buSzPts val="1350"/>
              <a:buFont typeface="Arial"/>
              <a:buNone/>
              <a:defRPr b="0" i="0" sz="1350" u="none" cap="none" strike="noStrike">
                <a:solidFill>
                  <a:srgbClr val="888888"/>
                </a:solidFill>
                <a:latin typeface="Calibri"/>
                <a:ea typeface="Calibri"/>
                <a:cs typeface="Calibri"/>
                <a:sym typeface="Calibri"/>
              </a:defRPr>
            </a:lvl8pPr>
            <a:lvl9pPr indent="-228600" lvl="8" marL="4114800" marR="0" rtl="0" algn="l">
              <a:lnSpc>
                <a:spcPct val="90000"/>
              </a:lnSpc>
              <a:spcBef>
                <a:spcPts val="422"/>
              </a:spcBef>
              <a:spcAft>
                <a:spcPts val="0"/>
              </a:spcAft>
              <a:buClr>
                <a:srgbClr val="888888"/>
              </a:buClr>
              <a:buSzPts val="1350"/>
              <a:buFont typeface="Arial"/>
              <a:buNone/>
              <a:defRPr b="0" i="0" sz="1350" u="none" cap="none" strike="noStrike">
                <a:solidFill>
                  <a:srgbClr val="888888"/>
                </a:solidFill>
                <a:latin typeface="Calibri"/>
                <a:ea typeface="Calibri"/>
                <a:cs typeface="Calibri"/>
                <a:sym typeface="Calibri"/>
              </a:defRPr>
            </a:lvl9pPr>
          </a:lstStyle>
          <a:p/>
        </p:txBody>
      </p:sp>
      <p:sp>
        <p:nvSpPr>
          <p:cNvPr id="37" name="Google Shape;37;p5"/>
          <p:cNvSpPr txBox="1"/>
          <p:nvPr>
            <p:ph idx="10" type="dt"/>
          </p:nvPr>
        </p:nvSpPr>
        <p:spPr>
          <a:xfrm>
            <a:off x="707231" y="6356351"/>
            <a:ext cx="231457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13"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8" name="Google Shape;38;p5"/>
          <p:cNvSpPr txBox="1"/>
          <p:nvPr>
            <p:ph idx="11" type="ftr"/>
          </p:nvPr>
        </p:nvSpPr>
        <p:spPr>
          <a:xfrm>
            <a:off x="3407569" y="6356351"/>
            <a:ext cx="3471863"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013"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39" name="Google Shape;39;p5"/>
          <p:cNvSpPr txBox="1"/>
          <p:nvPr>
            <p:ph idx="12" type="sldNum"/>
          </p:nvPr>
        </p:nvSpPr>
        <p:spPr>
          <a:xfrm>
            <a:off x="7265194" y="6356351"/>
            <a:ext cx="23145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eux contenus" type="twoObj">
  <p:cSld name="TWO_OBJECTS">
    <p:spTree>
      <p:nvGrpSpPr>
        <p:cNvPr id="40" name="Shape 40"/>
        <p:cNvGrpSpPr/>
        <p:nvPr/>
      </p:nvGrpSpPr>
      <p:grpSpPr>
        <a:xfrm>
          <a:off x="0" y="0"/>
          <a:ext cx="0" cy="0"/>
          <a:chOff x="0" y="0"/>
          <a:chExt cx="0" cy="0"/>
        </a:xfrm>
      </p:grpSpPr>
      <p:sp>
        <p:nvSpPr>
          <p:cNvPr id="41" name="Google Shape;41;p6"/>
          <p:cNvSpPr txBox="1"/>
          <p:nvPr>
            <p:ph type="title"/>
          </p:nvPr>
        </p:nvSpPr>
        <p:spPr>
          <a:xfrm>
            <a:off x="707231" y="365126"/>
            <a:ext cx="8872538"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3713"/>
              <a:buFont typeface="Calibri"/>
              <a:buNone/>
              <a:defRPr b="0" i="0" sz="3713"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2" name="Google Shape;42;p6"/>
          <p:cNvSpPr txBox="1"/>
          <p:nvPr>
            <p:ph idx="1" type="body"/>
          </p:nvPr>
        </p:nvSpPr>
        <p:spPr>
          <a:xfrm>
            <a:off x="707231" y="1825625"/>
            <a:ext cx="4371975" cy="4351338"/>
          </a:xfrm>
          <a:prstGeom prst="rect">
            <a:avLst/>
          </a:prstGeom>
          <a:noFill/>
          <a:ln>
            <a:noFill/>
          </a:ln>
        </p:spPr>
        <p:txBody>
          <a:bodyPr anchorCtr="0" anchor="t" bIns="45700" lIns="91425" spcFirstLastPara="1" rIns="91425" wrap="square" tIns="45700"/>
          <a:lstStyle>
            <a:lvl1pPr indent="-378650" lvl="0" marL="457200" marR="0" rtl="0" algn="l">
              <a:lnSpc>
                <a:spcPct val="90000"/>
              </a:lnSpc>
              <a:spcBef>
                <a:spcPts val="844"/>
              </a:spcBef>
              <a:spcAft>
                <a:spcPts val="0"/>
              </a:spcAft>
              <a:buClr>
                <a:schemeClr val="dk1"/>
              </a:buClr>
              <a:buSzPts val="2363"/>
              <a:buFont typeface="Arial"/>
              <a:buChar char="•"/>
              <a:defRPr b="0" i="0" sz="2363" u="none" cap="none" strike="noStrike">
                <a:solidFill>
                  <a:schemeClr val="dk1"/>
                </a:solidFill>
                <a:latin typeface="Calibri"/>
                <a:ea typeface="Calibri"/>
                <a:cs typeface="Calibri"/>
                <a:sym typeface="Calibri"/>
              </a:defRPr>
            </a:lvl1pPr>
            <a:lvl2pPr indent="-357187" lvl="1" marL="914400" marR="0" rtl="0" algn="l">
              <a:lnSpc>
                <a:spcPct val="90000"/>
              </a:lnSpc>
              <a:spcBef>
                <a:spcPts val="422"/>
              </a:spcBef>
              <a:spcAft>
                <a:spcPts val="0"/>
              </a:spcAft>
              <a:buClr>
                <a:schemeClr val="dk1"/>
              </a:buClr>
              <a:buSzPts val="2025"/>
              <a:buFont typeface="Arial"/>
              <a:buChar char="•"/>
              <a:defRPr b="0" i="0" sz="2025" u="none" cap="none" strike="noStrike">
                <a:solidFill>
                  <a:schemeClr val="dk1"/>
                </a:solidFill>
                <a:latin typeface="Calibri"/>
                <a:ea typeface="Calibri"/>
                <a:cs typeface="Calibri"/>
                <a:sym typeface="Calibri"/>
              </a:defRPr>
            </a:lvl2pPr>
            <a:lvl3pPr indent="-335788" lvl="2" marL="1371600" marR="0" rtl="0" algn="l">
              <a:lnSpc>
                <a:spcPct val="90000"/>
              </a:lnSpc>
              <a:spcBef>
                <a:spcPts val="422"/>
              </a:spcBef>
              <a:spcAft>
                <a:spcPts val="0"/>
              </a:spcAft>
              <a:buClr>
                <a:schemeClr val="dk1"/>
              </a:buClr>
              <a:buSzPts val="1688"/>
              <a:buFont typeface="Arial"/>
              <a:buChar char="•"/>
              <a:defRPr b="0" i="0" sz="1687" u="none" cap="none" strike="noStrike">
                <a:solidFill>
                  <a:schemeClr val="dk1"/>
                </a:solidFill>
                <a:latin typeface="Calibri"/>
                <a:ea typeface="Calibri"/>
                <a:cs typeface="Calibri"/>
                <a:sym typeface="Calibri"/>
              </a:defRPr>
            </a:lvl3pPr>
            <a:lvl4pPr indent="-325056" lvl="3" marL="18288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4pPr>
            <a:lvl5pPr indent="-325056" lvl="4" marL="22860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5pPr>
            <a:lvl6pPr indent="-325056" lvl="5" marL="27432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6pPr>
            <a:lvl7pPr indent="-325056" lvl="6" marL="32004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7pPr>
            <a:lvl8pPr indent="-325056" lvl="7" marL="36576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8pPr>
            <a:lvl9pPr indent="-325056" lvl="8" marL="41148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9pPr>
          </a:lstStyle>
          <a:p/>
        </p:txBody>
      </p:sp>
      <p:sp>
        <p:nvSpPr>
          <p:cNvPr id="43" name="Google Shape;43;p6"/>
          <p:cNvSpPr txBox="1"/>
          <p:nvPr>
            <p:ph idx="2" type="body"/>
          </p:nvPr>
        </p:nvSpPr>
        <p:spPr>
          <a:xfrm>
            <a:off x="5207794" y="1825625"/>
            <a:ext cx="4371975" cy="4351338"/>
          </a:xfrm>
          <a:prstGeom prst="rect">
            <a:avLst/>
          </a:prstGeom>
          <a:noFill/>
          <a:ln>
            <a:noFill/>
          </a:ln>
        </p:spPr>
        <p:txBody>
          <a:bodyPr anchorCtr="0" anchor="t" bIns="45700" lIns="91425" spcFirstLastPara="1" rIns="91425" wrap="square" tIns="45700"/>
          <a:lstStyle>
            <a:lvl1pPr indent="-378650" lvl="0" marL="457200" marR="0" rtl="0" algn="l">
              <a:lnSpc>
                <a:spcPct val="90000"/>
              </a:lnSpc>
              <a:spcBef>
                <a:spcPts val="844"/>
              </a:spcBef>
              <a:spcAft>
                <a:spcPts val="0"/>
              </a:spcAft>
              <a:buClr>
                <a:schemeClr val="dk1"/>
              </a:buClr>
              <a:buSzPts val="2363"/>
              <a:buFont typeface="Arial"/>
              <a:buChar char="•"/>
              <a:defRPr b="0" i="0" sz="2363" u="none" cap="none" strike="noStrike">
                <a:solidFill>
                  <a:schemeClr val="dk1"/>
                </a:solidFill>
                <a:latin typeface="Calibri"/>
                <a:ea typeface="Calibri"/>
                <a:cs typeface="Calibri"/>
                <a:sym typeface="Calibri"/>
              </a:defRPr>
            </a:lvl1pPr>
            <a:lvl2pPr indent="-357187" lvl="1" marL="914400" marR="0" rtl="0" algn="l">
              <a:lnSpc>
                <a:spcPct val="90000"/>
              </a:lnSpc>
              <a:spcBef>
                <a:spcPts val="422"/>
              </a:spcBef>
              <a:spcAft>
                <a:spcPts val="0"/>
              </a:spcAft>
              <a:buClr>
                <a:schemeClr val="dk1"/>
              </a:buClr>
              <a:buSzPts val="2025"/>
              <a:buFont typeface="Arial"/>
              <a:buChar char="•"/>
              <a:defRPr b="0" i="0" sz="2025" u="none" cap="none" strike="noStrike">
                <a:solidFill>
                  <a:schemeClr val="dk1"/>
                </a:solidFill>
                <a:latin typeface="Calibri"/>
                <a:ea typeface="Calibri"/>
                <a:cs typeface="Calibri"/>
                <a:sym typeface="Calibri"/>
              </a:defRPr>
            </a:lvl2pPr>
            <a:lvl3pPr indent="-335788" lvl="2" marL="1371600" marR="0" rtl="0" algn="l">
              <a:lnSpc>
                <a:spcPct val="90000"/>
              </a:lnSpc>
              <a:spcBef>
                <a:spcPts val="422"/>
              </a:spcBef>
              <a:spcAft>
                <a:spcPts val="0"/>
              </a:spcAft>
              <a:buClr>
                <a:schemeClr val="dk1"/>
              </a:buClr>
              <a:buSzPts val="1688"/>
              <a:buFont typeface="Arial"/>
              <a:buChar char="•"/>
              <a:defRPr b="0" i="0" sz="1687" u="none" cap="none" strike="noStrike">
                <a:solidFill>
                  <a:schemeClr val="dk1"/>
                </a:solidFill>
                <a:latin typeface="Calibri"/>
                <a:ea typeface="Calibri"/>
                <a:cs typeface="Calibri"/>
                <a:sym typeface="Calibri"/>
              </a:defRPr>
            </a:lvl3pPr>
            <a:lvl4pPr indent="-325056" lvl="3" marL="18288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4pPr>
            <a:lvl5pPr indent="-325056" lvl="4" marL="22860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5pPr>
            <a:lvl6pPr indent="-325056" lvl="5" marL="27432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6pPr>
            <a:lvl7pPr indent="-325056" lvl="6" marL="32004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7pPr>
            <a:lvl8pPr indent="-325056" lvl="7" marL="36576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8pPr>
            <a:lvl9pPr indent="-325056" lvl="8" marL="41148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9pPr>
          </a:lstStyle>
          <a:p/>
        </p:txBody>
      </p:sp>
      <p:sp>
        <p:nvSpPr>
          <p:cNvPr id="44" name="Google Shape;44;p6"/>
          <p:cNvSpPr txBox="1"/>
          <p:nvPr>
            <p:ph idx="10" type="dt"/>
          </p:nvPr>
        </p:nvSpPr>
        <p:spPr>
          <a:xfrm>
            <a:off x="707231" y="6356351"/>
            <a:ext cx="231457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13"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5" name="Google Shape;45;p6"/>
          <p:cNvSpPr txBox="1"/>
          <p:nvPr>
            <p:ph idx="11" type="ftr"/>
          </p:nvPr>
        </p:nvSpPr>
        <p:spPr>
          <a:xfrm>
            <a:off x="3407569" y="6356351"/>
            <a:ext cx="3471863"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013"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6" name="Google Shape;46;p6"/>
          <p:cNvSpPr txBox="1"/>
          <p:nvPr>
            <p:ph idx="12" type="sldNum"/>
          </p:nvPr>
        </p:nvSpPr>
        <p:spPr>
          <a:xfrm>
            <a:off x="7265194" y="6356351"/>
            <a:ext cx="23145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aison" type="twoTxTwoObj">
  <p:cSld name="TWO_OBJECTS_WITH_TEXT">
    <p:spTree>
      <p:nvGrpSpPr>
        <p:cNvPr id="47" name="Shape 47"/>
        <p:cNvGrpSpPr/>
        <p:nvPr/>
      </p:nvGrpSpPr>
      <p:grpSpPr>
        <a:xfrm>
          <a:off x="0" y="0"/>
          <a:ext cx="0" cy="0"/>
          <a:chOff x="0" y="0"/>
          <a:chExt cx="0" cy="0"/>
        </a:xfrm>
      </p:grpSpPr>
      <p:sp>
        <p:nvSpPr>
          <p:cNvPr id="48" name="Google Shape;48;p7"/>
          <p:cNvSpPr txBox="1"/>
          <p:nvPr>
            <p:ph type="title"/>
          </p:nvPr>
        </p:nvSpPr>
        <p:spPr>
          <a:xfrm>
            <a:off x="708571" y="365126"/>
            <a:ext cx="8872538"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3713"/>
              <a:buFont typeface="Calibri"/>
              <a:buNone/>
              <a:defRPr b="0" i="0" sz="3713"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9" name="Google Shape;49;p7"/>
          <p:cNvSpPr txBox="1"/>
          <p:nvPr>
            <p:ph idx="1" type="body"/>
          </p:nvPr>
        </p:nvSpPr>
        <p:spPr>
          <a:xfrm>
            <a:off x="708571" y="1681163"/>
            <a:ext cx="4351883"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844"/>
              </a:spcBef>
              <a:spcAft>
                <a:spcPts val="0"/>
              </a:spcAft>
              <a:buClr>
                <a:schemeClr val="dk1"/>
              </a:buClr>
              <a:buSzPts val="2025"/>
              <a:buFont typeface="Arial"/>
              <a:buNone/>
              <a:defRPr b="1" i="0" sz="2025" u="none" cap="none" strike="noStrike">
                <a:solidFill>
                  <a:schemeClr val="dk1"/>
                </a:solidFill>
                <a:latin typeface="Calibri"/>
                <a:ea typeface="Calibri"/>
                <a:cs typeface="Calibri"/>
                <a:sym typeface="Calibri"/>
              </a:defRPr>
            </a:lvl1pPr>
            <a:lvl2pPr indent="-228600" lvl="1" marL="914400" marR="0" rtl="0" algn="l">
              <a:lnSpc>
                <a:spcPct val="90000"/>
              </a:lnSpc>
              <a:spcBef>
                <a:spcPts val="422"/>
              </a:spcBef>
              <a:spcAft>
                <a:spcPts val="0"/>
              </a:spcAft>
              <a:buClr>
                <a:schemeClr val="dk1"/>
              </a:buClr>
              <a:buSzPts val="1688"/>
              <a:buFont typeface="Arial"/>
              <a:buNone/>
              <a:defRPr b="1" i="0" sz="1687" u="none" cap="none" strike="noStrike">
                <a:solidFill>
                  <a:schemeClr val="dk1"/>
                </a:solidFill>
                <a:latin typeface="Calibri"/>
                <a:ea typeface="Calibri"/>
                <a:cs typeface="Calibri"/>
                <a:sym typeface="Calibri"/>
              </a:defRPr>
            </a:lvl2pPr>
            <a:lvl3pPr indent="-228600" lvl="2" marL="1371600" marR="0" rtl="0" algn="l">
              <a:lnSpc>
                <a:spcPct val="90000"/>
              </a:lnSpc>
              <a:spcBef>
                <a:spcPts val="422"/>
              </a:spcBef>
              <a:spcAft>
                <a:spcPts val="0"/>
              </a:spcAft>
              <a:buClr>
                <a:schemeClr val="dk1"/>
              </a:buClr>
              <a:buSzPts val="1519"/>
              <a:buFont typeface="Arial"/>
              <a:buNone/>
              <a:defRPr b="1" i="0" sz="1519" u="none" cap="none" strike="noStrike">
                <a:solidFill>
                  <a:schemeClr val="dk1"/>
                </a:solidFill>
                <a:latin typeface="Calibri"/>
                <a:ea typeface="Calibri"/>
                <a:cs typeface="Calibri"/>
                <a:sym typeface="Calibri"/>
              </a:defRPr>
            </a:lvl3pPr>
            <a:lvl4pPr indent="-228600" lvl="3" marL="1828800" marR="0" rtl="0" algn="l">
              <a:lnSpc>
                <a:spcPct val="90000"/>
              </a:lnSpc>
              <a:spcBef>
                <a:spcPts val="422"/>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4pPr>
            <a:lvl5pPr indent="-228600" lvl="4" marL="2286000" marR="0" rtl="0" algn="l">
              <a:lnSpc>
                <a:spcPct val="90000"/>
              </a:lnSpc>
              <a:spcBef>
                <a:spcPts val="422"/>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5pPr>
            <a:lvl6pPr indent="-228600" lvl="5" marL="2743200" marR="0" rtl="0" algn="l">
              <a:lnSpc>
                <a:spcPct val="90000"/>
              </a:lnSpc>
              <a:spcBef>
                <a:spcPts val="422"/>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6pPr>
            <a:lvl7pPr indent="-228600" lvl="6" marL="3200400" marR="0" rtl="0" algn="l">
              <a:lnSpc>
                <a:spcPct val="90000"/>
              </a:lnSpc>
              <a:spcBef>
                <a:spcPts val="422"/>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7pPr>
            <a:lvl8pPr indent="-228600" lvl="7" marL="3657600" marR="0" rtl="0" algn="l">
              <a:lnSpc>
                <a:spcPct val="90000"/>
              </a:lnSpc>
              <a:spcBef>
                <a:spcPts val="422"/>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8pPr>
            <a:lvl9pPr indent="-228600" lvl="8" marL="4114800" marR="0" rtl="0" algn="l">
              <a:lnSpc>
                <a:spcPct val="90000"/>
              </a:lnSpc>
              <a:spcBef>
                <a:spcPts val="422"/>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9pPr>
          </a:lstStyle>
          <a:p/>
        </p:txBody>
      </p:sp>
      <p:sp>
        <p:nvSpPr>
          <p:cNvPr id="50" name="Google Shape;50;p7"/>
          <p:cNvSpPr txBox="1"/>
          <p:nvPr>
            <p:ph idx="2" type="body"/>
          </p:nvPr>
        </p:nvSpPr>
        <p:spPr>
          <a:xfrm>
            <a:off x="708571" y="2505075"/>
            <a:ext cx="4351883" cy="3684588"/>
          </a:xfrm>
          <a:prstGeom prst="rect">
            <a:avLst/>
          </a:prstGeom>
          <a:noFill/>
          <a:ln>
            <a:noFill/>
          </a:ln>
        </p:spPr>
        <p:txBody>
          <a:bodyPr anchorCtr="0" anchor="t" bIns="45700" lIns="91425" spcFirstLastPara="1" rIns="91425" wrap="square" tIns="45700"/>
          <a:lstStyle>
            <a:lvl1pPr indent="-378650" lvl="0" marL="457200" marR="0" rtl="0" algn="l">
              <a:lnSpc>
                <a:spcPct val="90000"/>
              </a:lnSpc>
              <a:spcBef>
                <a:spcPts val="844"/>
              </a:spcBef>
              <a:spcAft>
                <a:spcPts val="0"/>
              </a:spcAft>
              <a:buClr>
                <a:schemeClr val="dk1"/>
              </a:buClr>
              <a:buSzPts val="2363"/>
              <a:buFont typeface="Arial"/>
              <a:buChar char="•"/>
              <a:defRPr b="0" i="0" sz="2363" u="none" cap="none" strike="noStrike">
                <a:solidFill>
                  <a:schemeClr val="dk1"/>
                </a:solidFill>
                <a:latin typeface="Calibri"/>
                <a:ea typeface="Calibri"/>
                <a:cs typeface="Calibri"/>
                <a:sym typeface="Calibri"/>
              </a:defRPr>
            </a:lvl1pPr>
            <a:lvl2pPr indent="-357187" lvl="1" marL="914400" marR="0" rtl="0" algn="l">
              <a:lnSpc>
                <a:spcPct val="90000"/>
              </a:lnSpc>
              <a:spcBef>
                <a:spcPts val="422"/>
              </a:spcBef>
              <a:spcAft>
                <a:spcPts val="0"/>
              </a:spcAft>
              <a:buClr>
                <a:schemeClr val="dk1"/>
              </a:buClr>
              <a:buSzPts val="2025"/>
              <a:buFont typeface="Arial"/>
              <a:buChar char="•"/>
              <a:defRPr b="0" i="0" sz="2025" u="none" cap="none" strike="noStrike">
                <a:solidFill>
                  <a:schemeClr val="dk1"/>
                </a:solidFill>
                <a:latin typeface="Calibri"/>
                <a:ea typeface="Calibri"/>
                <a:cs typeface="Calibri"/>
                <a:sym typeface="Calibri"/>
              </a:defRPr>
            </a:lvl2pPr>
            <a:lvl3pPr indent="-335788" lvl="2" marL="1371600" marR="0" rtl="0" algn="l">
              <a:lnSpc>
                <a:spcPct val="90000"/>
              </a:lnSpc>
              <a:spcBef>
                <a:spcPts val="422"/>
              </a:spcBef>
              <a:spcAft>
                <a:spcPts val="0"/>
              </a:spcAft>
              <a:buClr>
                <a:schemeClr val="dk1"/>
              </a:buClr>
              <a:buSzPts val="1688"/>
              <a:buFont typeface="Arial"/>
              <a:buChar char="•"/>
              <a:defRPr b="0" i="0" sz="1687" u="none" cap="none" strike="noStrike">
                <a:solidFill>
                  <a:schemeClr val="dk1"/>
                </a:solidFill>
                <a:latin typeface="Calibri"/>
                <a:ea typeface="Calibri"/>
                <a:cs typeface="Calibri"/>
                <a:sym typeface="Calibri"/>
              </a:defRPr>
            </a:lvl3pPr>
            <a:lvl4pPr indent="-325056" lvl="3" marL="18288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4pPr>
            <a:lvl5pPr indent="-325056" lvl="4" marL="22860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5pPr>
            <a:lvl6pPr indent="-325056" lvl="5" marL="27432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6pPr>
            <a:lvl7pPr indent="-325056" lvl="6" marL="32004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7pPr>
            <a:lvl8pPr indent="-325056" lvl="7" marL="36576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8pPr>
            <a:lvl9pPr indent="-325056" lvl="8" marL="41148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9pPr>
          </a:lstStyle>
          <a:p/>
        </p:txBody>
      </p:sp>
      <p:sp>
        <p:nvSpPr>
          <p:cNvPr id="51" name="Google Shape;51;p7"/>
          <p:cNvSpPr txBox="1"/>
          <p:nvPr>
            <p:ph idx="3" type="body"/>
          </p:nvPr>
        </p:nvSpPr>
        <p:spPr>
          <a:xfrm>
            <a:off x="5207794" y="1681163"/>
            <a:ext cx="4373315" cy="823912"/>
          </a:xfrm>
          <a:prstGeom prst="rect">
            <a:avLst/>
          </a:prstGeom>
          <a:noFill/>
          <a:ln>
            <a:noFill/>
          </a:ln>
        </p:spPr>
        <p:txBody>
          <a:bodyPr anchorCtr="0" anchor="b" bIns="45700" lIns="91425" spcFirstLastPara="1" rIns="91425" wrap="square" tIns="45700"/>
          <a:lstStyle>
            <a:lvl1pPr indent="-228600" lvl="0" marL="457200" marR="0" rtl="0" algn="l">
              <a:lnSpc>
                <a:spcPct val="90000"/>
              </a:lnSpc>
              <a:spcBef>
                <a:spcPts val="844"/>
              </a:spcBef>
              <a:spcAft>
                <a:spcPts val="0"/>
              </a:spcAft>
              <a:buClr>
                <a:schemeClr val="dk1"/>
              </a:buClr>
              <a:buSzPts val="2025"/>
              <a:buFont typeface="Arial"/>
              <a:buNone/>
              <a:defRPr b="1" i="0" sz="2025" u="none" cap="none" strike="noStrike">
                <a:solidFill>
                  <a:schemeClr val="dk1"/>
                </a:solidFill>
                <a:latin typeface="Calibri"/>
                <a:ea typeface="Calibri"/>
                <a:cs typeface="Calibri"/>
                <a:sym typeface="Calibri"/>
              </a:defRPr>
            </a:lvl1pPr>
            <a:lvl2pPr indent="-228600" lvl="1" marL="914400" marR="0" rtl="0" algn="l">
              <a:lnSpc>
                <a:spcPct val="90000"/>
              </a:lnSpc>
              <a:spcBef>
                <a:spcPts val="422"/>
              </a:spcBef>
              <a:spcAft>
                <a:spcPts val="0"/>
              </a:spcAft>
              <a:buClr>
                <a:schemeClr val="dk1"/>
              </a:buClr>
              <a:buSzPts val="1688"/>
              <a:buFont typeface="Arial"/>
              <a:buNone/>
              <a:defRPr b="1" i="0" sz="1687" u="none" cap="none" strike="noStrike">
                <a:solidFill>
                  <a:schemeClr val="dk1"/>
                </a:solidFill>
                <a:latin typeface="Calibri"/>
                <a:ea typeface="Calibri"/>
                <a:cs typeface="Calibri"/>
                <a:sym typeface="Calibri"/>
              </a:defRPr>
            </a:lvl2pPr>
            <a:lvl3pPr indent="-228600" lvl="2" marL="1371600" marR="0" rtl="0" algn="l">
              <a:lnSpc>
                <a:spcPct val="90000"/>
              </a:lnSpc>
              <a:spcBef>
                <a:spcPts val="422"/>
              </a:spcBef>
              <a:spcAft>
                <a:spcPts val="0"/>
              </a:spcAft>
              <a:buClr>
                <a:schemeClr val="dk1"/>
              </a:buClr>
              <a:buSzPts val="1519"/>
              <a:buFont typeface="Arial"/>
              <a:buNone/>
              <a:defRPr b="1" i="0" sz="1519" u="none" cap="none" strike="noStrike">
                <a:solidFill>
                  <a:schemeClr val="dk1"/>
                </a:solidFill>
                <a:latin typeface="Calibri"/>
                <a:ea typeface="Calibri"/>
                <a:cs typeface="Calibri"/>
                <a:sym typeface="Calibri"/>
              </a:defRPr>
            </a:lvl3pPr>
            <a:lvl4pPr indent="-228600" lvl="3" marL="1828800" marR="0" rtl="0" algn="l">
              <a:lnSpc>
                <a:spcPct val="90000"/>
              </a:lnSpc>
              <a:spcBef>
                <a:spcPts val="422"/>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4pPr>
            <a:lvl5pPr indent="-228600" lvl="4" marL="2286000" marR="0" rtl="0" algn="l">
              <a:lnSpc>
                <a:spcPct val="90000"/>
              </a:lnSpc>
              <a:spcBef>
                <a:spcPts val="422"/>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5pPr>
            <a:lvl6pPr indent="-228600" lvl="5" marL="2743200" marR="0" rtl="0" algn="l">
              <a:lnSpc>
                <a:spcPct val="90000"/>
              </a:lnSpc>
              <a:spcBef>
                <a:spcPts val="422"/>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6pPr>
            <a:lvl7pPr indent="-228600" lvl="6" marL="3200400" marR="0" rtl="0" algn="l">
              <a:lnSpc>
                <a:spcPct val="90000"/>
              </a:lnSpc>
              <a:spcBef>
                <a:spcPts val="422"/>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7pPr>
            <a:lvl8pPr indent="-228600" lvl="7" marL="3657600" marR="0" rtl="0" algn="l">
              <a:lnSpc>
                <a:spcPct val="90000"/>
              </a:lnSpc>
              <a:spcBef>
                <a:spcPts val="422"/>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8pPr>
            <a:lvl9pPr indent="-228600" lvl="8" marL="4114800" marR="0" rtl="0" algn="l">
              <a:lnSpc>
                <a:spcPct val="90000"/>
              </a:lnSpc>
              <a:spcBef>
                <a:spcPts val="422"/>
              </a:spcBef>
              <a:spcAft>
                <a:spcPts val="0"/>
              </a:spcAft>
              <a:buClr>
                <a:schemeClr val="dk1"/>
              </a:buClr>
              <a:buSzPts val="1350"/>
              <a:buFont typeface="Arial"/>
              <a:buNone/>
              <a:defRPr b="1" i="0" sz="1350" u="none" cap="none" strike="noStrike">
                <a:solidFill>
                  <a:schemeClr val="dk1"/>
                </a:solidFill>
                <a:latin typeface="Calibri"/>
                <a:ea typeface="Calibri"/>
                <a:cs typeface="Calibri"/>
                <a:sym typeface="Calibri"/>
              </a:defRPr>
            </a:lvl9pPr>
          </a:lstStyle>
          <a:p/>
        </p:txBody>
      </p:sp>
      <p:sp>
        <p:nvSpPr>
          <p:cNvPr id="52" name="Google Shape;52;p7"/>
          <p:cNvSpPr txBox="1"/>
          <p:nvPr>
            <p:ph idx="4" type="body"/>
          </p:nvPr>
        </p:nvSpPr>
        <p:spPr>
          <a:xfrm>
            <a:off x="5207794" y="2505075"/>
            <a:ext cx="4373315" cy="3684588"/>
          </a:xfrm>
          <a:prstGeom prst="rect">
            <a:avLst/>
          </a:prstGeom>
          <a:noFill/>
          <a:ln>
            <a:noFill/>
          </a:ln>
        </p:spPr>
        <p:txBody>
          <a:bodyPr anchorCtr="0" anchor="t" bIns="45700" lIns="91425" spcFirstLastPara="1" rIns="91425" wrap="square" tIns="45700"/>
          <a:lstStyle>
            <a:lvl1pPr indent="-378650" lvl="0" marL="457200" marR="0" rtl="0" algn="l">
              <a:lnSpc>
                <a:spcPct val="90000"/>
              </a:lnSpc>
              <a:spcBef>
                <a:spcPts val="844"/>
              </a:spcBef>
              <a:spcAft>
                <a:spcPts val="0"/>
              </a:spcAft>
              <a:buClr>
                <a:schemeClr val="dk1"/>
              </a:buClr>
              <a:buSzPts val="2363"/>
              <a:buFont typeface="Arial"/>
              <a:buChar char="•"/>
              <a:defRPr b="0" i="0" sz="2363" u="none" cap="none" strike="noStrike">
                <a:solidFill>
                  <a:schemeClr val="dk1"/>
                </a:solidFill>
                <a:latin typeface="Calibri"/>
                <a:ea typeface="Calibri"/>
                <a:cs typeface="Calibri"/>
                <a:sym typeface="Calibri"/>
              </a:defRPr>
            </a:lvl1pPr>
            <a:lvl2pPr indent="-357187" lvl="1" marL="914400" marR="0" rtl="0" algn="l">
              <a:lnSpc>
                <a:spcPct val="90000"/>
              </a:lnSpc>
              <a:spcBef>
                <a:spcPts val="422"/>
              </a:spcBef>
              <a:spcAft>
                <a:spcPts val="0"/>
              </a:spcAft>
              <a:buClr>
                <a:schemeClr val="dk1"/>
              </a:buClr>
              <a:buSzPts val="2025"/>
              <a:buFont typeface="Arial"/>
              <a:buChar char="•"/>
              <a:defRPr b="0" i="0" sz="2025" u="none" cap="none" strike="noStrike">
                <a:solidFill>
                  <a:schemeClr val="dk1"/>
                </a:solidFill>
                <a:latin typeface="Calibri"/>
                <a:ea typeface="Calibri"/>
                <a:cs typeface="Calibri"/>
                <a:sym typeface="Calibri"/>
              </a:defRPr>
            </a:lvl2pPr>
            <a:lvl3pPr indent="-335788" lvl="2" marL="1371600" marR="0" rtl="0" algn="l">
              <a:lnSpc>
                <a:spcPct val="90000"/>
              </a:lnSpc>
              <a:spcBef>
                <a:spcPts val="422"/>
              </a:spcBef>
              <a:spcAft>
                <a:spcPts val="0"/>
              </a:spcAft>
              <a:buClr>
                <a:schemeClr val="dk1"/>
              </a:buClr>
              <a:buSzPts val="1688"/>
              <a:buFont typeface="Arial"/>
              <a:buChar char="•"/>
              <a:defRPr b="0" i="0" sz="1687" u="none" cap="none" strike="noStrike">
                <a:solidFill>
                  <a:schemeClr val="dk1"/>
                </a:solidFill>
                <a:latin typeface="Calibri"/>
                <a:ea typeface="Calibri"/>
                <a:cs typeface="Calibri"/>
                <a:sym typeface="Calibri"/>
              </a:defRPr>
            </a:lvl3pPr>
            <a:lvl4pPr indent="-325056" lvl="3" marL="18288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4pPr>
            <a:lvl5pPr indent="-325056" lvl="4" marL="22860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5pPr>
            <a:lvl6pPr indent="-325056" lvl="5" marL="27432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6pPr>
            <a:lvl7pPr indent="-325056" lvl="6" marL="32004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7pPr>
            <a:lvl8pPr indent="-325056" lvl="7" marL="36576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8pPr>
            <a:lvl9pPr indent="-325056" lvl="8" marL="41148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9pPr>
          </a:lstStyle>
          <a:p/>
        </p:txBody>
      </p:sp>
      <p:sp>
        <p:nvSpPr>
          <p:cNvPr id="53" name="Google Shape;53;p7"/>
          <p:cNvSpPr txBox="1"/>
          <p:nvPr>
            <p:ph idx="10" type="dt"/>
          </p:nvPr>
        </p:nvSpPr>
        <p:spPr>
          <a:xfrm>
            <a:off x="707231" y="6356351"/>
            <a:ext cx="231457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13"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4" name="Google Shape;54;p7"/>
          <p:cNvSpPr txBox="1"/>
          <p:nvPr>
            <p:ph idx="11" type="ftr"/>
          </p:nvPr>
        </p:nvSpPr>
        <p:spPr>
          <a:xfrm>
            <a:off x="3407569" y="6356351"/>
            <a:ext cx="3471863"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013"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5" name="Google Shape;55;p7"/>
          <p:cNvSpPr txBox="1"/>
          <p:nvPr>
            <p:ph idx="12" type="sldNum"/>
          </p:nvPr>
        </p:nvSpPr>
        <p:spPr>
          <a:xfrm>
            <a:off x="7265194" y="6356351"/>
            <a:ext cx="23145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re seul" type="titleOnly">
  <p:cSld name="TITLE_ONLY">
    <p:spTree>
      <p:nvGrpSpPr>
        <p:cNvPr id="56" name="Shape 56"/>
        <p:cNvGrpSpPr/>
        <p:nvPr/>
      </p:nvGrpSpPr>
      <p:grpSpPr>
        <a:xfrm>
          <a:off x="0" y="0"/>
          <a:ext cx="0" cy="0"/>
          <a:chOff x="0" y="0"/>
          <a:chExt cx="0" cy="0"/>
        </a:xfrm>
      </p:grpSpPr>
      <p:sp>
        <p:nvSpPr>
          <p:cNvPr id="57" name="Google Shape;57;p8"/>
          <p:cNvSpPr txBox="1"/>
          <p:nvPr>
            <p:ph type="title"/>
          </p:nvPr>
        </p:nvSpPr>
        <p:spPr>
          <a:xfrm>
            <a:off x="707231" y="365126"/>
            <a:ext cx="8872538"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3713"/>
              <a:buFont typeface="Calibri"/>
              <a:buNone/>
              <a:defRPr b="0" i="0" sz="3713"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58" name="Google Shape;58;p8"/>
          <p:cNvSpPr txBox="1"/>
          <p:nvPr>
            <p:ph idx="10" type="dt"/>
          </p:nvPr>
        </p:nvSpPr>
        <p:spPr>
          <a:xfrm>
            <a:off x="707231" y="6356351"/>
            <a:ext cx="231457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13"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9" name="Google Shape;59;p8"/>
          <p:cNvSpPr txBox="1"/>
          <p:nvPr>
            <p:ph idx="11" type="ftr"/>
          </p:nvPr>
        </p:nvSpPr>
        <p:spPr>
          <a:xfrm>
            <a:off x="3407569" y="6356351"/>
            <a:ext cx="3471863"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013"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0" name="Google Shape;60;p8"/>
          <p:cNvSpPr txBox="1"/>
          <p:nvPr>
            <p:ph idx="12" type="sldNum"/>
          </p:nvPr>
        </p:nvSpPr>
        <p:spPr>
          <a:xfrm>
            <a:off x="7265194" y="6356351"/>
            <a:ext cx="23145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ide" type="blank">
  <p:cSld name="BLANK">
    <p:spTree>
      <p:nvGrpSpPr>
        <p:cNvPr id="61" name="Shape 61"/>
        <p:cNvGrpSpPr/>
        <p:nvPr/>
      </p:nvGrpSpPr>
      <p:grpSpPr>
        <a:xfrm>
          <a:off x="0" y="0"/>
          <a:ext cx="0" cy="0"/>
          <a:chOff x="0" y="0"/>
          <a:chExt cx="0" cy="0"/>
        </a:xfrm>
      </p:grpSpPr>
      <p:sp>
        <p:nvSpPr>
          <p:cNvPr id="62" name="Google Shape;62;p9"/>
          <p:cNvSpPr txBox="1"/>
          <p:nvPr>
            <p:ph idx="10" type="dt"/>
          </p:nvPr>
        </p:nvSpPr>
        <p:spPr>
          <a:xfrm>
            <a:off x="707231" y="6356351"/>
            <a:ext cx="231457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13"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3" name="Google Shape;63;p9"/>
          <p:cNvSpPr txBox="1"/>
          <p:nvPr>
            <p:ph idx="11" type="ftr"/>
          </p:nvPr>
        </p:nvSpPr>
        <p:spPr>
          <a:xfrm>
            <a:off x="3407569" y="6356351"/>
            <a:ext cx="3471863"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013"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64" name="Google Shape;64;p9"/>
          <p:cNvSpPr txBox="1"/>
          <p:nvPr>
            <p:ph idx="12" type="sldNum"/>
          </p:nvPr>
        </p:nvSpPr>
        <p:spPr>
          <a:xfrm>
            <a:off x="7265194" y="6356351"/>
            <a:ext cx="23145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u avec légende" type="objTx">
  <p:cSld name="OBJECT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708572" y="457200"/>
            <a:ext cx="3317825" cy="1600200"/>
          </a:xfrm>
          <a:prstGeom prst="rect">
            <a:avLst/>
          </a:prstGeom>
          <a:noFill/>
          <a:ln>
            <a:noFill/>
          </a:ln>
        </p:spPr>
        <p:txBody>
          <a:bodyPr anchorCtr="0" anchor="b" bIns="45700" lIns="91425" spcFirstLastPara="1" rIns="91425" wrap="square" tIns="45700"/>
          <a:lstStyle>
            <a:lvl1pPr lvl="0" marR="0" rtl="0" algn="l">
              <a:lnSpc>
                <a:spcPct val="90000"/>
              </a:lnSpc>
              <a:spcBef>
                <a:spcPts val="0"/>
              </a:spcBef>
              <a:spcAft>
                <a:spcPts val="0"/>
              </a:spcAft>
              <a:buClr>
                <a:schemeClr val="dk1"/>
              </a:buClr>
              <a:buSzPts val="2700"/>
              <a:buFont typeface="Calibri"/>
              <a:buNone/>
              <a:defRPr b="0" i="0" sz="27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67" name="Google Shape;67;p10"/>
          <p:cNvSpPr txBox="1"/>
          <p:nvPr>
            <p:ph idx="1" type="body"/>
          </p:nvPr>
        </p:nvSpPr>
        <p:spPr>
          <a:xfrm>
            <a:off x="4373315" y="987426"/>
            <a:ext cx="5207794" cy="4873625"/>
          </a:xfrm>
          <a:prstGeom prst="rect">
            <a:avLst/>
          </a:prstGeom>
          <a:noFill/>
          <a:ln>
            <a:noFill/>
          </a:ln>
        </p:spPr>
        <p:txBody>
          <a:bodyPr anchorCtr="0" anchor="t" bIns="45700" lIns="91425" spcFirstLastPara="1" rIns="91425" wrap="square" tIns="45700"/>
          <a:lstStyle>
            <a:lvl1pPr indent="-400050" lvl="0" marL="457200" marR="0" rtl="0" algn="l">
              <a:lnSpc>
                <a:spcPct val="90000"/>
              </a:lnSpc>
              <a:spcBef>
                <a:spcPts val="844"/>
              </a:spcBef>
              <a:spcAft>
                <a:spcPts val="0"/>
              </a:spcAft>
              <a:buClr>
                <a:schemeClr val="dk1"/>
              </a:buClr>
              <a:buSzPts val="2700"/>
              <a:buFont typeface="Arial"/>
              <a:buChar char="•"/>
              <a:defRPr b="0" i="0" sz="2700" u="none" cap="none" strike="noStrike">
                <a:solidFill>
                  <a:schemeClr val="dk1"/>
                </a:solidFill>
                <a:latin typeface="Calibri"/>
                <a:ea typeface="Calibri"/>
                <a:cs typeface="Calibri"/>
                <a:sym typeface="Calibri"/>
              </a:defRPr>
            </a:lvl1pPr>
            <a:lvl2pPr indent="-378650" lvl="1" marL="914400" marR="0" rtl="0" algn="l">
              <a:lnSpc>
                <a:spcPct val="90000"/>
              </a:lnSpc>
              <a:spcBef>
                <a:spcPts val="422"/>
              </a:spcBef>
              <a:spcAft>
                <a:spcPts val="0"/>
              </a:spcAft>
              <a:buClr>
                <a:schemeClr val="dk1"/>
              </a:buClr>
              <a:buSzPts val="2363"/>
              <a:buFont typeface="Arial"/>
              <a:buChar char="•"/>
              <a:defRPr b="0" i="0" sz="2363" u="none" cap="none" strike="noStrike">
                <a:solidFill>
                  <a:schemeClr val="dk1"/>
                </a:solidFill>
                <a:latin typeface="Calibri"/>
                <a:ea typeface="Calibri"/>
                <a:cs typeface="Calibri"/>
                <a:sym typeface="Calibri"/>
              </a:defRPr>
            </a:lvl2pPr>
            <a:lvl3pPr indent="-357187" lvl="2" marL="1371600" marR="0" rtl="0" algn="l">
              <a:lnSpc>
                <a:spcPct val="90000"/>
              </a:lnSpc>
              <a:spcBef>
                <a:spcPts val="422"/>
              </a:spcBef>
              <a:spcAft>
                <a:spcPts val="0"/>
              </a:spcAft>
              <a:buClr>
                <a:schemeClr val="dk1"/>
              </a:buClr>
              <a:buSzPts val="2025"/>
              <a:buFont typeface="Arial"/>
              <a:buChar char="•"/>
              <a:defRPr b="0" i="0" sz="2025" u="none" cap="none" strike="noStrike">
                <a:solidFill>
                  <a:schemeClr val="dk1"/>
                </a:solidFill>
                <a:latin typeface="Calibri"/>
                <a:ea typeface="Calibri"/>
                <a:cs typeface="Calibri"/>
                <a:sym typeface="Calibri"/>
              </a:defRPr>
            </a:lvl3pPr>
            <a:lvl4pPr indent="-335788" lvl="3" marL="1828800" marR="0" rtl="0" algn="l">
              <a:lnSpc>
                <a:spcPct val="90000"/>
              </a:lnSpc>
              <a:spcBef>
                <a:spcPts val="422"/>
              </a:spcBef>
              <a:spcAft>
                <a:spcPts val="0"/>
              </a:spcAft>
              <a:buClr>
                <a:schemeClr val="dk1"/>
              </a:buClr>
              <a:buSzPts val="1688"/>
              <a:buFont typeface="Arial"/>
              <a:buChar char="•"/>
              <a:defRPr b="0" i="0" sz="1687" u="none" cap="none" strike="noStrike">
                <a:solidFill>
                  <a:schemeClr val="dk1"/>
                </a:solidFill>
                <a:latin typeface="Calibri"/>
                <a:ea typeface="Calibri"/>
                <a:cs typeface="Calibri"/>
                <a:sym typeface="Calibri"/>
              </a:defRPr>
            </a:lvl4pPr>
            <a:lvl5pPr indent="-335788" lvl="4" marL="2286000" marR="0" rtl="0" algn="l">
              <a:lnSpc>
                <a:spcPct val="90000"/>
              </a:lnSpc>
              <a:spcBef>
                <a:spcPts val="422"/>
              </a:spcBef>
              <a:spcAft>
                <a:spcPts val="0"/>
              </a:spcAft>
              <a:buClr>
                <a:schemeClr val="dk1"/>
              </a:buClr>
              <a:buSzPts val="1688"/>
              <a:buFont typeface="Arial"/>
              <a:buChar char="•"/>
              <a:defRPr b="0" i="0" sz="1687" u="none" cap="none" strike="noStrike">
                <a:solidFill>
                  <a:schemeClr val="dk1"/>
                </a:solidFill>
                <a:latin typeface="Calibri"/>
                <a:ea typeface="Calibri"/>
                <a:cs typeface="Calibri"/>
                <a:sym typeface="Calibri"/>
              </a:defRPr>
            </a:lvl5pPr>
            <a:lvl6pPr indent="-335788" lvl="5" marL="2743200" marR="0" rtl="0" algn="l">
              <a:lnSpc>
                <a:spcPct val="90000"/>
              </a:lnSpc>
              <a:spcBef>
                <a:spcPts val="422"/>
              </a:spcBef>
              <a:spcAft>
                <a:spcPts val="0"/>
              </a:spcAft>
              <a:buClr>
                <a:schemeClr val="dk1"/>
              </a:buClr>
              <a:buSzPts val="1688"/>
              <a:buFont typeface="Arial"/>
              <a:buChar char="•"/>
              <a:defRPr b="0" i="0" sz="1687" u="none" cap="none" strike="noStrike">
                <a:solidFill>
                  <a:schemeClr val="dk1"/>
                </a:solidFill>
                <a:latin typeface="Calibri"/>
                <a:ea typeface="Calibri"/>
                <a:cs typeface="Calibri"/>
                <a:sym typeface="Calibri"/>
              </a:defRPr>
            </a:lvl6pPr>
            <a:lvl7pPr indent="-335788" lvl="6" marL="3200400" marR="0" rtl="0" algn="l">
              <a:lnSpc>
                <a:spcPct val="90000"/>
              </a:lnSpc>
              <a:spcBef>
                <a:spcPts val="422"/>
              </a:spcBef>
              <a:spcAft>
                <a:spcPts val="0"/>
              </a:spcAft>
              <a:buClr>
                <a:schemeClr val="dk1"/>
              </a:buClr>
              <a:buSzPts val="1688"/>
              <a:buFont typeface="Arial"/>
              <a:buChar char="•"/>
              <a:defRPr b="0" i="0" sz="1687" u="none" cap="none" strike="noStrike">
                <a:solidFill>
                  <a:schemeClr val="dk1"/>
                </a:solidFill>
                <a:latin typeface="Calibri"/>
                <a:ea typeface="Calibri"/>
                <a:cs typeface="Calibri"/>
                <a:sym typeface="Calibri"/>
              </a:defRPr>
            </a:lvl7pPr>
            <a:lvl8pPr indent="-335788" lvl="7" marL="3657600" marR="0" rtl="0" algn="l">
              <a:lnSpc>
                <a:spcPct val="90000"/>
              </a:lnSpc>
              <a:spcBef>
                <a:spcPts val="422"/>
              </a:spcBef>
              <a:spcAft>
                <a:spcPts val="0"/>
              </a:spcAft>
              <a:buClr>
                <a:schemeClr val="dk1"/>
              </a:buClr>
              <a:buSzPts val="1688"/>
              <a:buFont typeface="Arial"/>
              <a:buChar char="•"/>
              <a:defRPr b="0" i="0" sz="1687" u="none" cap="none" strike="noStrike">
                <a:solidFill>
                  <a:schemeClr val="dk1"/>
                </a:solidFill>
                <a:latin typeface="Calibri"/>
                <a:ea typeface="Calibri"/>
                <a:cs typeface="Calibri"/>
                <a:sym typeface="Calibri"/>
              </a:defRPr>
            </a:lvl8pPr>
            <a:lvl9pPr indent="-335788" lvl="8" marL="4114800" marR="0" rtl="0" algn="l">
              <a:lnSpc>
                <a:spcPct val="90000"/>
              </a:lnSpc>
              <a:spcBef>
                <a:spcPts val="422"/>
              </a:spcBef>
              <a:spcAft>
                <a:spcPts val="0"/>
              </a:spcAft>
              <a:buClr>
                <a:schemeClr val="dk1"/>
              </a:buClr>
              <a:buSzPts val="1688"/>
              <a:buFont typeface="Arial"/>
              <a:buChar char="•"/>
              <a:defRPr b="0" i="0" sz="1687" u="none" cap="none" strike="noStrike">
                <a:solidFill>
                  <a:schemeClr val="dk1"/>
                </a:solidFill>
                <a:latin typeface="Calibri"/>
                <a:ea typeface="Calibri"/>
                <a:cs typeface="Calibri"/>
                <a:sym typeface="Calibri"/>
              </a:defRPr>
            </a:lvl9pPr>
          </a:lstStyle>
          <a:p/>
        </p:txBody>
      </p:sp>
      <p:sp>
        <p:nvSpPr>
          <p:cNvPr id="68" name="Google Shape;68;p10"/>
          <p:cNvSpPr txBox="1"/>
          <p:nvPr>
            <p:ph idx="2" type="body"/>
          </p:nvPr>
        </p:nvSpPr>
        <p:spPr>
          <a:xfrm>
            <a:off x="708572" y="2057400"/>
            <a:ext cx="3317825" cy="3811588"/>
          </a:xfrm>
          <a:prstGeom prst="rect">
            <a:avLst/>
          </a:prstGeom>
          <a:noFill/>
          <a:ln>
            <a:noFill/>
          </a:ln>
        </p:spPr>
        <p:txBody>
          <a:bodyPr anchorCtr="0" anchor="t" bIns="45700" lIns="91425" spcFirstLastPara="1" rIns="91425" wrap="square" tIns="45700"/>
          <a:lstStyle>
            <a:lvl1pPr indent="-228600" lvl="0" marL="457200" marR="0" rtl="0" algn="l">
              <a:lnSpc>
                <a:spcPct val="90000"/>
              </a:lnSpc>
              <a:spcBef>
                <a:spcPts val="844"/>
              </a:spcBef>
              <a:spcAft>
                <a:spcPts val="0"/>
              </a:spcAft>
              <a:buClr>
                <a:schemeClr val="dk1"/>
              </a:buClr>
              <a:buSzPts val="1350"/>
              <a:buFont typeface="Arial"/>
              <a:buNone/>
              <a:defRPr b="0" i="0" sz="1350" u="none" cap="none" strike="noStrike">
                <a:solidFill>
                  <a:schemeClr val="dk1"/>
                </a:solidFill>
                <a:latin typeface="Calibri"/>
                <a:ea typeface="Calibri"/>
                <a:cs typeface="Calibri"/>
                <a:sym typeface="Calibri"/>
              </a:defRPr>
            </a:lvl1pPr>
            <a:lvl2pPr indent="-228600" lvl="1" marL="914400" marR="0" rtl="0" algn="l">
              <a:lnSpc>
                <a:spcPct val="90000"/>
              </a:lnSpc>
              <a:spcBef>
                <a:spcPts val="422"/>
              </a:spcBef>
              <a:spcAft>
                <a:spcPts val="0"/>
              </a:spcAft>
              <a:buClr>
                <a:schemeClr val="dk1"/>
              </a:buClr>
              <a:buSzPts val="1181"/>
              <a:buFont typeface="Arial"/>
              <a:buNone/>
              <a:defRPr b="0" i="0" sz="1181" u="none" cap="none" strike="noStrike">
                <a:solidFill>
                  <a:schemeClr val="dk1"/>
                </a:solidFill>
                <a:latin typeface="Calibri"/>
                <a:ea typeface="Calibri"/>
                <a:cs typeface="Calibri"/>
                <a:sym typeface="Calibri"/>
              </a:defRPr>
            </a:lvl2pPr>
            <a:lvl3pPr indent="-228600" lvl="2" marL="1371600" marR="0" rtl="0" algn="l">
              <a:lnSpc>
                <a:spcPct val="90000"/>
              </a:lnSpc>
              <a:spcBef>
                <a:spcPts val="422"/>
              </a:spcBef>
              <a:spcAft>
                <a:spcPts val="0"/>
              </a:spcAft>
              <a:buClr>
                <a:schemeClr val="dk1"/>
              </a:buClr>
              <a:buSzPts val="1013"/>
              <a:buFont typeface="Arial"/>
              <a:buNone/>
              <a:defRPr b="0" i="0" sz="1013" u="none" cap="none" strike="noStrike">
                <a:solidFill>
                  <a:schemeClr val="dk1"/>
                </a:solidFill>
                <a:latin typeface="Calibri"/>
                <a:ea typeface="Calibri"/>
                <a:cs typeface="Calibri"/>
                <a:sym typeface="Calibri"/>
              </a:defRPr>
            </a:lvl3pPr>
            <a:lvl4pPr indent="-228600" lvl="3" marL="1828800" marR="0" rtl="0" algn="l">
              <a:lnSpc>
                <a:spcPct val="90000"/>
              </a:lnSpc>
              <a:spcBef>
                <a:spcPts val="422"/>
              </a:spcBef>
              <a:spcAft>
                <a:spcPts val="0"/>
              </a:spcAft>
              <a:buClr>
                <a:schemeClr val="dk1"/>
              </a:buClr>
              <a:buSzPts val="844"/>
              <a:buFont typeface="Arial"/>
              <a:buNone/>
              <a:defRPr b="0" i="0" sz="843" u="none" cap="none" strike="noStrike">
                <a:solidFill>
                  <a:schemeClr val="dk1"/>
                </a:solidFill>
                <a:latin typeface="Calibri"/>
                <a:ea typeface="Calibri"/>
                <a:cs typeface="Calibri"/>
                <a:sym typeface="Calibri"/>
              </a:defRPr>
            </a:lvl4pPr>
            <a:lvl5pPr indent="-228600" lvl="4" marL="2286000" marR="0" rtl="0" algn="l">
              <a:lnSpc>
                <a:spcPct val="90000"/>
              </a:lnSpc>
              <a:spcBef>
                <a:spcPts val="422"/>
              </a:spcBef>
              <a:spcAft>
                <a:spcPts val="0"/>
              </a:spcAft>
              <a:buClr>
                <a:schemeClr val="dk1"/>
              </a:buClr>
              <a:buSzPts val="844"/>
              <a:buFont typeface="Arial"/>
              <a:buNone/>
              <a:defRPr b="0" i="0" sz="843" u="none" cap="none" strike="noStrike">
                <a:solidFill>
                  <a:schemeClr val="dk1"/>
                </a:solidFill>
                <a:latin typeface="Calibri"/>
                <a:ea typeface="Calibri"/>
                <a:cs typeface="Calibri"/>
                <a:sym typeface="Calibri"/>
              </a:defRPr>
            </a:lvl5pPr>
            <a:lvl6pPr indent="-228600" lvl="5" marL="2743200" marR="0" rtl="0" algn="l">
              <a:lnSpc>
                <a:spcPct val="90000"/>
              </a:lnSpc>
              <a:spcBef>
                <a:spcPts val="422"/>
              </a:spcBef>
              <a:spcAft>
                <a:spcPts val="0"/>
              </a:spcAft>
              <a:buClr>
                <a:schemeClr val="dk1"/>
              </a:buClr>
              <a:buSzPts val="844"/>
              <a:buFont typeface="Arial"/>
              <a:buNone/>
              <a:defRPr b="0" i="0" sz="843" u="none" cap="none" strike="noStrike">
                <a:solidFill>
                  <a:schemeClr val="dk1"/>
                </a:solidFill>
                <a:latin typeface="Calibri"/>
                <a:ea typeface="Calibri"/>
                <a:cs typeface="Calibri"/>
                <a:sym typeface="Calibri"/>
              </a:defRPr>
            </a:lvl6pPr>
            <a:lvl7pPr indent="-228600" lvl="6" marL="3200400" marR="0" rtl="0" algn="l">
              <a:lnSpc>
                <a:spcPct val="90000"/>
              </a:lnSpc>
              <a:spcBef>
                <a:spcPts val="422"/>
              </a:spcBef>
              <a:spcAft>
                <a:spcPts val="0"/>
              </a:spcAft>
              <a:buClr>
                <a:schemeClr val="dk1"/>
              </a:buClr>
              <a:buSzPts val="844"/>
              <a:buFont typeface="Arial"/>
              <a:buNone/>
              <a:defRPr b="0" i="0" sz="843" u="none" cap="none" strike="noStrike">
                <a:solidFill>
                  <a:schemeClr val="dk1"/>
                </a:solidFill>
                <a:latin typeface="Calibri"/>
                <a:ea typeface="Calibri"/>
                <a:cs typeface="Calibri"/>
                <a:sym typeface="Calibri"/>
              </a:defRPr>
            </a:lvl7pPr>
            <a:lvl8pPr indent="-228600" lvl="7" marL="3657600" marR="0" rtl="0" algn="l">
              <a:lnSpc>
                <a:spcPct val="90000"/>
              </a:lnSpc>
              <a:spcBef>
                <a:spcPts val="422"/>
              </a:spcBef>
              <a:spcAft>
                <a:spcPts val="0"/>
              </a:spcAft>
              <a:buClr>
                <a:schemeClr val="dk1"/>
              </a:buClr>
              <a:buSzPts val="844"/>
              <a:buFont typeface="Arial"/>
              <a:buNone/>
              <a:defRPr b="0" i="0" sz="843" u="none" cap="none" strike="noStrike">
                <a:solidFill>
                  <a:schemeClr val="dk1"/>
                </a:solidFill>
                <a:latin typeface="Calibri"/>
                <a:ea typeface="Calibri"/>
                <a:cs typeface="Calibri"/>
                <a:sym typeface="Calibri"/>
              </a:defRPr>
            </a:lvl8pPr>
            <a:lvl9pPr indent="-228600" lvl="8" marL="4114800" marR="0" rtl="0" algn="l">
              <a:lnSpc>
                <a:spcPct val="90000"/>
              </a:lnSpc>
              <a:spcBef>
                <a:spcPts val="422"/>
              </a:spcBef>
              <a:spcAft>
                <a:spcPts val="0"/>
              </a:spcAft>
              <a:buClr>
                <a:schemeClr val="dk1"/>
              </a:buClr>
              <a:buSzPts val="844"/>
              <a:buFont typeface="Arial"/>
              <a:buNone/>
              <a:defRPr b="0" i="0" sz="843" u="none" cap="none" strike="noStrike">
                <a:solidFill>
                  <a:schemeClr val="dk1"/>
                </a:solidFill>
                <a:latin typeface="Calibri"/>
                <a:ea typeface="Calibri"/>
                <a:cs typeface="Calibri"/>
                <a:sym typeface="Calibri"/>
              </a:defRPr>
            </a:lvl9pPr>
          </a:lstStyle>
          <a:p/>
        </p:txBody>
      </p:sp>
      <p:sp>
        <p:nvSpPr>
          <p:cNvPr id="69" name="Google Shape;69;p10"/>
          <p:cNvSpPr txBox="1"/>
          <p:nvPr>
            <p:ph idx="10" type="dt"/>
          </p:nvPr>
        </p:nvSpPr>
        <p:spPr>
          <a:xfrm>
            <a:off x="707231" y="6356351"/>
            <a:ext cx="231457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13"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0" name="Google Shape;70;p10"/>
          <p:cNvSpPr txBox="1"/>
          <p:nvPr>
            <p:ph idx="11" type="ftr"/>
          </p:nvPr>
        </p:nvSpPr>
        <p:spPr>
          <a:xfrm>
            <a:off x="3407569" y="6356351"/>
            <a:ext cx="3471863"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013"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71" name="Google Shape;71;p10"/>
          <p:cNvSpPr txBox="1"/>
          <p:nvPr>
            <p:ph idx="12" type="sldNum"/>
          </p:nvPr>
        </p:nvSpPr>
        <p:spPr>
          <a:xfrm>
            <a:off x="7265194" y="6356351"/>
            <a:ext cx="23145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707231" y="365126"/>
            <a:ext cx="8872538" cy="1325563"/>
          </a:xfrm>
          <a:prstGeom prst="rect">
            <a:avLst/>
          </a:prstGeom>
          <a:noFill/>
          <a:ln>
            <a:noFill/>
          </a:ln>
        </p:spPr>
        <p:txBody>
          <a:bodyPr anchorCtr="0" anchor="ctr" bIns="45700" lIns="91425" spcFirstLastPara="1" rIns="91425" wrap="square" tIns="45700"/>
          <a:lstStyle>
            <a:lvl1pPr lvl="0" marR="0" rtl="0" algn="l">
              <a:lnSpc>
                <a:spcPct val="90000"/>
              </a:lnSpc>
              <a:spcBef>
                <a:spcPts val="0"/>
              </a:spcBef>
              <a:spcAft>
                <a:spcPts val="0"/>
              </a:spcAft>
              <a:buClr>
                <a:schemeClr val="dk1"/>
              </a:buClr>
              <a:buSzPts val="3713"/>
              <a:buFont typeface="Calibri"/>
              <a:buNone/>
              <a:defRPr b="0" i="0" sz="3713"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707231" y="1825625"/>
            <a:ext cx="8872538" cy="4351338"/>
          </a:xfrm>
          <a:prstGeom prst="rect">
            <a:avLst/>
          </a:prstGeom>
          <a:noFill/>
          <a:ln>
            <a:noFill/>
          </a:ln>
        </p:spPr>
        <p:txBody>
          <a:bodyPr anchorCtr="0" anchor="t" bIns="45700" lIns="91425" spcFirstLastPara="1" rIns="91425" wrap="square" tIns="45700"/>
          <a:lstStyle>
            <a:lvl1pPr indent="-378650" lvl="0" marL="457200" marR="0" rtl="0" algn="l">
              <a:lnSpc>
                <a:spcPct val="90000"/>
              </a:lnSpc>
              <a:spcBef>
                <a:spcPts val="844"/>
              </a:spcBef>
              <a:spcAft>
                <a:spcPts val="0"/>
              </a:spcAft>
              <a:buClr>
                <a:schemeClr val="dk1"/>
              </a:buClr>
              <a:buSzPts val="2363"/>
              <a:buFont typeface="Arial"/>
              <a:buChar char="•"/>
              <a:defRPr b="0" i="0" sz="2363" u="none" cap="none" strike="noStrike">
                <a:solidFill>
                  <a:schemeClr val="dk1"/>
                </a:solidFill>
                <a:latin typeface="Calibri"/>
                <a:ea typeface="Calibri"/>
                <a:cs typeface="Calibri"/>
                <a:sym typeface="Calibri"/>
              </a:defRPr>
            </a:lvl1pPr>
            <a:lvl2pPr indent="-357187" lvl="1" marL="914400" marR="0" rtl="0" algn="l">
              <a:lnSpc>
                <a:spcPct val="90000"/>
              </a:lnSpc>
              <a:spcBef>
                <a:spcPts val="422"/>
              </a:spcBef>
              <a:spcAft>
                <a:spcPts val="0"/>
              </a:spcAft>
              <a:buClr>
                <a:schemeClr val="dk1"/>
              </a:buClr>
              <a:buSzPts val="2025"/>
              <a:buFont typeface="Arial"/>
              <a:buChar char="•"/>
              <a:defRPr b="0" i="0" sz="2025" u="none" cap="none" strike="noStrike">
                <a:solidFill>
                  <a:schemeClr val="dk1"/>
                </a:solidFill>
                <a:latin typeface="Calibri"/>
                <a:ea typeface="Calibri"/>
                <a:cs typeface="Calibri"/>
                <a:sym typeface="Calibri"/>
              </a:defRPr>
            </a:lvl2pPr>
            <a:lvl3pPr indent="-335788" lvl="2" marL="1371600" marR="0" rtl="0" algn="l">
              <a:lnSpc>
                <a:spcPct val="90000"/>
              </a:lnSpc>
              <a:spcBef>
                <a:spcPts val="422"/>
              </a:spcBef>
              <a:spcAft>
                <a:spcPts val="0"/>
              </a:spcAft>
              <a:buClr>
                <a:schemeClr val="dk1"/>
              </a:buClr>
              <a:buSzPts val="1688"/>
              <a:buFont typeface="Arial"/>
              <a:buChar char="•"/>
              <a:defRPr b="0" i="0" sz="1687" u="none" cap="none" strike="noStrike">
                <a:solidFill>
                  <a:schemeClr val="dk1"/>
                </a:solidFill>
                <a:latin typeface="Calibri"/>
                <a:ea typeface="Calibri"/>
                <a:cs typeface="Calibri"/>
                <a:sym typeface="Calibri"/>
              </a:defRPr>
            </a:lvl3pPr>
            <a:lvl4pPr indent="-325056" lvl="3" marL="18288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4pPr>
            <a:lvl5pPr indent="-325056" lvl="4" marL="22860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5pPr>
            <a:lvl6pPr indent="-325056" lvl="5" marL="27432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6pPr>
            <a:lvl7pPr indent="-325056" lvl="6" marL="32004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7pPr>
            <a:lvl8pPr indent="-325056" lvl="7" marL="36576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8pPr>
            <a:lvl9pPr indent="-325056" lvl="8" marL="4114800" marR="0" rtl="0" algn="l">
              <a:lnSpc>
                <a:spcPct val="90000"/>
              </a:lnSpc>
              <a:spcBef>
                <a:spcPts val="422"/>
              </a:spcBef>
              <a:spcAft>
                <a:spcPts val="0"/>
              </a:spcAft>
              <a:buClr>
                <a:schemeClr val="dk1"/>
              </a:buClr>
              <a:buSzPts val="1519"/>
              <a:buFont typeface="Arial"/>
              <a:buChar char="•"/>
              <a:defRPr b="0" i="0" sz="1519"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707231" y="6356351"/>
            <a:ext cx="2314575" cy="365125"/>
          </a:xfrm>
          <a:prstGeom prst="rect">
            <a:avLst/>
          </a:prstGeom>
          <a:noFill/>
          <a:ln>
            <a:noFill/>
          </a:ln>
        </p:spPr>
        <p:txBody>
          <a:bodyPr anchorCtr="0" anchor="ctr" bIns="45700" lIns="91425" spcFirstLastPara="1" rIns="91425" wrap="square" tIns="45700"/>
          <a:lstStyle>
            <a:lvl1pPr lvl="0" marR="0" rtl="0" algn="l">
              <a:lnSpc>
                <a:spcPct val="100000"/>
              </a:lnSpc>
              <a:spcBef>
                <a:spcPts val="0"/>
              </a:spcBef>
              <a:spcAft>
                <a:spcPts val="0"/>
              </a:spcAft>
              <a:buClr>
                <a:srgbClr val="000000"/>
              </a:buClr>
              <a:buSzPts val="1400"/>
              <a:buFont typeface="Arial"/>
              <a:buNone/>
              <a:defRPr b="0" i="0" sz="1013"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407569" y="6356351"/>
            <a:ext cx="3471863" cy="365125"/>
          </a:xfrm>
          <a:prstGeom prst="rect">
            <a:avLst/>
          </a:prstGeom>
          <a:noFill/>
          <a:ln>
            <a:noFill/>
          </a:ln>
        </p:spPr>
        <p:txBody>
          <a:bodyPr anchorCtr="0" anchor="ctr" bIns="45700" lIns="91425" spcFirstLastPara="1" rIns="91425" wrap="square" tIns="45700"/>
          <a:lstStyle>
            <a:lvl1pPr lvl="0" marR="0" rtl="0" algn="ctr">
              <a:lnSpc>
                <a:spcPct val="100000"/>
              </a:lnSpc>
              <a:spcBef>
                <a:spcPts val="0"/>
              </a:spcBef>
              <a:spcAft>
                <a:spcPts val="0"/>
              </a:spcAft>
              <a:buClr>
                <a:srgbClr val="000000"/>
              </a:buClr>
              <a:buSzPts val="1400"/>
              <a:buFont typeface="Arial"/>
              <a:buNone/>
              <a:defRPr b="0" i="0" sz="1013"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7265194" y="6356351"/>
            <a:ext cx="231457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13"/>
              <a:buFont typeface="Arial"/>
              <a:buNone/>
              <a:defRPr b="0" i="0" sz="1013"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www.miappe.org/" TargetMode="External"/><Relationship Id="rId4" Type="http://schemas.openxmlformats.org/officeDocument/2006/relationships/hyperlink" Target="https://fairsharing.org/FAIRsharing.nd9ce9"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doi.org/10.1371/journal.pone.0071377" TargetMode="External"/><Relationship Id="rId4" Type="http://schemas.openxmlformats.org/officeDocument/2006/relationships/hyperlink" Target="http://dx.doi.org/10.1186/1471-2229-12-17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doi.org/10.1111/j.1469-8137.2005.01407.x"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15"/>
          <p:cNvSpPr/>
          <p:nvPr/>
        </p:nvSpPr>
        <p:spPr>
          <a:xfrm>
            <a:off x="7141029" y="6257336"/>
            <a:ext cx="2403565" cy="32634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05" name="Google Shape;105;p15"/>
          <p:cNvSpPr txBox="1"/>
          <p:nvPr>
            <p:ph type="ctrTitle"/>
          </p:nvPr>
        </p:nvSpPr>
        <p:spPr>
          <a:xfrm>
            <a:off x="940625" y="3248775"/>
            <a:ext cx="9145808" cy="1183323"/>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3F41"/>
              </a:buClr>
              <a:buSzPts val="3798"/>
              <a:buFont typeface="Corbel"/>
              <a:buNone/>
            </a:pPr>
            <a:r>
              <a:rPr b="1" i="0" lang="en-GB" sz="3798" u="none" cap="none" strike="noStrike">
                <a:solidFill>
                  <a:srgbClr val="003F41"/>
                </a:solidFill>
                <a:latin typeface="Corbel"/>
                <a:ea typeface="Corbel"/>
                <a:cs typeface="Corbel"/>
                <a:sym typeface="Corbel"/>
              </a:rPr>
              <a:t>Standardizing data on phenotyping experiments using MIAPPE</a:t>
            </a:r>
            <a:endParaRPr b="1" i="0" sz="3798" u="none" cap="none" strike="noStrike">
              <a:solidFill>
                <a:srgbClr val="003F41"/>
              </a:solidFill>
              <a:latin typeface="Corbel"/>
              <a:ea typeface="Corbel"/>
              <a:cs typeface="Corbel"/>
              <a:sym typeface="Corbel"/>
            </a:endParaRPr>
          </a:p>
        </p:txBody>
      </p:sp>
      <p:sp>
        <p:nvSpPr>
          <p:cNvPr id="106" name="Google Shape;106;p15"/>
          <p:cNvSpPr txBox="1"/>
          <p:nvPr>
            <p:ph idx="1" type="subTitle"/>
          </p:nvPr>
        </p:nvSpPr>
        <p:spPr>
          <a:xfrm>
            <a:off x="2595421" y="4963272"/>
            <a:ext cx="7691579" cy="759221"/>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90000"/>
              </a:lnSpc>
              <a:spcBef>
                <a:spcPts val="0"/>
              </a:spcBef>
              <a:spcAft>
                <a:spcPts val="0"/>
              </a:spcAft>
              <a:buClr>
                <a:schemeClr val="dk1"/>
              </a:buClr>
              <a:buSzPts val="2220"/>
              <a:buFont typeface="Arial"/>
              <a:buNone/>
            </a:pPr>
            <a:r>
              <a:rPr b="0" i="1" lang="en-GB" sz="2220" u="none" cap="none" strike="noStrike">
                <a:solidFill>
                  <a:schemeClr val="dk1"/>
                </a:solidFill>
                <a:latin typeface="Corbel"/>
                <a:ea typeface="Corbel"/>
                <a:cs typeface="Corbel"/>
                <a:sym typeface="Corbel"/>
              </a:rPr>
              <a:t>A-F Adam-Blondon and C Pommier (INRA, Fr), D Faria (IGC, Pt), C Miguel (IBET, Pt), E Papoutsoglou (WUR, NL), P. Kersey (EBI, UK)</a:t>
            </a:r>
            <a:endParaRPr b="0" i="1" sz="2220" u="none" cap="none" strike="noStrike">
              <a:solidFill>
                <a:schemeClr val="dk1"/>
              </a:solidFill>
              <a:latin typeface="Corbel"/>
              <a:ea typeface="Corbel"/>
              <a:cs typeface="Corbel"/>
              <a:sym typeface="Corbel"/>
            </a:endParaRPr>
          </a:p>
        </p:txBody>
      </p:sp>
      <p:sp>
        <p:nvSpPr>
          <p:cNvPr id="107" name="Google Shape;107;p15"/>
          <p:cNvSpPr/>
          <p:nvPr/>
        </p:nvSpPr>
        <p:spPr>
          <a:xfrm>
            <a:off x="3549795" y="6253667"/>
            <a:ext cx="6536638" cy="476175"/>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70C0"/>
              </a:buClr>
              <a:buSzPts val="1800"/>
              <a:buFont typeface="Arial"/>
              <a:buNone/>
            </a:pPr>
            <a:r>
              <a:rPr b="0" i="0" lang="en-GB" sz="1800" u="none" cap="none" strike="noStrike">
                <a:solidFill>
                  <a:srgbClr val="0070C0"/>
                </a:solidFill>
                <a:latin typeface="Arial"/>
                <a:ea typeface="Arial"/>
                <a:cs typeface="Arial"/>
                <a:sym typeface="Arial"/>
              </a:rPr>
              <a:t>PhenoHarmonIS 2018</a:t>
            </a:r>
            <a:endParaRPr b="0" i="0" sz="1800" u="none" cap="none" strike="noStrike">
              <a:solidFill>
                <a:srgbClr val="0070C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4" name="Shape 184"/>
        <p:cNvGrpSpPr/>
        <p:nvPr/>
      </p:nvGrpSpPr>
      <p:grpSpPr>
        <a:xfrm>
          <a:off x="0" y="0"/>
          <a:ext cx="0" cy="0"/>
          <a:chOff x="0" y="0"/>
          <a:chExt cx="0" cy="0"/>
        </a:xfrm>
      </p:grpSpPr>
      <p:sp>
        <p:nvSpPr>
          <p:cNvPr id="185" name="Google Shape;185;p24"/>
          <p:cNvSpPr txBox="1"/>
          <p:nvPr/>
        </p:nvSpPr>
        <p:spPr>
          <a:xfrm>
            <a:off x="957941" y="140259"/>
            <a:ext cx="7987595" cy="52322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GB" sz="2800" u="none" cap="none" strike="noStrike">
                <a:solidFill>
                  <a:srgbClr val="0070C0"/>
                </a:solidFill>
                <a:latin typeface="Arial"/>
                <a:ea typeface="Arial"/>
                <a:cs typeface="Arial"/>
                <a:sym typeface="Arial"/>
              </a:rPr>
              <a:t>MIAPPE V1.</a:t>
            </a:r>
            <a:r>
              <a:rPr b="1" lang="en-GB" sz="2800">
                <a:solidFill>
                  <a:srgbClr val="0070C0"/>
                </a:solidFill>
              </a:rPr>
              <a:t>1</a:t>
            </a:r>
            <a:r>
              <a:rPr b="1" i="0" lang="en-GB" sz="2800" u="none" cap="none" strike="noStrike">
                <a:solidFill>
                  <a:srgbClr val="0070C0"/>
                </a:solidFill>
                <a:latin typeface="Arial"/>
                <a:ea typeface="Arial"/>
                <a:cs typeface="Arial"/>
                <a:sym typeface="Arial"/>
              </a:rPr>
              <a:t> (in progress) data model – the (ISA) backbone</a:t>
            </a:r>
            <a:endParaRPr b="1" i="0" sz="2800" u="none" cap="none" strike="noStrike">
              <a:solidFill>
                <a:srgbClr val="0070C0"/>
              </a:solidFill>
              <a:latin typeface="Arial"/>
              <a:ea typeface="Arial"/>
              <a:cs typeface="Arial"/>
              <a:sym typeface="Arial"/>
            </a:endParaRPr>
          </a:p>
        </p:txBody>
      </p:sp>
      <p:sp>
        <p:nvSpPr>
          <p:cNvPr id="186" name="Google Shape;186;p24"/>
          <p:cNvSpPr/>
          <p:nvPr/>
        </p:nvSpPr>
        <p:spPr>
          <a:xfrm>
            <a:off x="1079299" y="565639"/>
            <a:ext cx="246286" cy="1231106"/>
          </a:xfrm>
          <a:prstGeom prst="rect">
            <a:avLst/>
          </a:prstGeom>
          <a:noFill/>
          <a:ln>
            <a:noFill/>
          </a:ln>
        </p:spPr>
        <p:txBody>
          <a:bodyPr anchorCtr="0" anchor="ctr"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2400"/>
              <a:buFont typeface="Arial"/>
              <a:buNone/>
            </a:pPr>
            <a:br>
              <a:rPr b="0" i="0" lang="en-GB" sz="2400" u="none" cap="none" strike="noStrike">
                <a:solidFill>
                  <a:schemeClr val="dk1"/>
                </a:solidFill>
                <a:latin typeface="Arial"/>
                <a:ea typeface="Arial"/>
                <a:cs typeface="Arial"/>
                <a:sym typeface="Arial"/>
              </a:rPr>
            </a:b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pic>
        <p:nvPicPr>
          <p:cNvPr id="187" name="Google Shape;187;p24"/>
          <p:cNvPicPr preferRelativeResize="0"/>
          <p:nvPr/>
        </p:nvPicPr>
        <p:blipFill rotWithShape="1">
          <a:blip r:embed="rId3">
            <a:alphaModFix/>
          </a:blip>
          <a:srcRect b="0" l="0" r="0" t="0"/>
          <a:stretch/>
        </p:blipFill>
        <p:spPr>
          <a:xfrm>
            <a:off x="1202442" y="1080931"/>
            <a:ext cx="7768379" cy="5748143"/>
          </a:xfrm>
          <a:prstGeom prst="rect">
            <a:avLst/>
          </a:prstGeom>
          <a:noFill/>
          <a:ln>
            <a:noFill/>
          </a:ln>
        </p:spPr>
      </p:pic>
      <p:sp>
        <p:nvSpPr>
          <p:cNvPr id="188" name="Google Shape;188;p24"/>
          <p:cNvSpPr txBox="1"/>
          <p:nvPr/>
        </p:nvSpPr>
        <p:spPr>
          <a:xfrm>
            <a:off x="3801980" y="1280986"/>
            <a:ext cx="1624163" cy="400110"/>
          </a:xfrm>
          <a:prstGeom prst="rect">
            <a:avLst/>
          </a:prstGeom>
          <a:solidFill>
            <a:srgbClr val="FF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Arial"/>
                <a:ea typeface="Arial"/>
                <a:cs typeface="Arial"/>
                <a:sym typeface="Arial"/>
              </a:rPr>
              <a:t>Investigation</a:t>
            </a:r>
            <a:endParaRPr b="0" i="0" sz="2000" u="none" cap="none" strike="noStrike">
              <a:solidFill>
                <a:schemeClr val="dk1"/>
              </a:solidFill>
              <a:latin typeface="Arial"/>
              <a:ea typeface="Arial"/>
              <a:cs typeface="Arial"/>
              <a:sym typeface="Arial"/>
            </a:endParaRPr>
          </a:p>
        </p:txBody>
      </p:sp>
      <p:sp>
        <p:nvSpPr>
          <p:cNvPr id="189" name="Google Shape;189;p24"/>
          <p:cNvSpPr txBox="1"/>
          <p:nvPr/>
        </p:nvSpPr>
        <p:spPr>
          <a:xfrm>
            <a:off x="4193913" y="3251783"/>
            <a:ext cx="840295" cy="400110"/>
          </a:xfrm>
          <a:prstGeom prst="rect">
            <a:avLst/>
          </a:prstGeom>
          <a:solidFill>
            <a:srgbClr val="FF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Arial"/>
                <a:ea typeface="Arial"/>
                <a:cs typeface="Arial"/>
                <a:sym typeface="Arial"/>
              </a:rPr>
              <a:t>Study</a:t>
            </a:r>
            <a:endParaRPr b="0" i="0" sz="2000" u="none" cap="none" strike="noStrike">
              <a:solidFill>
                <a:schemeClr val="dk1"/>
              </a:solidFill>
              <a:latin typeface="Arial"/>
              <a:ea typeface="Arial"/>
              <a:cs typeface="Arial"/>
              <a:sym typeface="Arial"/>
            </a:endParaRPr>
          </a:p>
        </p:txBody>
      </p:sp>
      <p:sp>
        <p:nvSpPr>
          <p:cNvPr id="190" name="Google Shape;190;p24"/>
          <p:cNvSpPr txBox="1"/>
          <p:nvPr/>
        </p:nvSpPr>
        <p:spPr>
          <a:xfrm>
            <a:off x="3540798" y="5136974"/>
            <a:ext cx="2435282" cy="707886"/>
          </a:xfrm>
          <a:prstGeom prst="rect">
            <a:avLst/>
          </a:prstGeom>
          <a:solidFill>
            <a:srgbClr val="FF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Arial"/>
                <a:ea typeface="Arial"/>
                <a:cs typeface="Arial"/>
                <a:sym typeface="Arial"/>
              </a:rPr>
              <a:t>Assay</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Arial"/>
                <a:ea typeface="Arial"/>
                <a:cs typeface="Arial"/>
                <a:sym typeface="Arial"/>
              </a:rPr>
              <a:t>(Observed variable)</a:t>
            </a:r>
            <a:endParaRPr b="0" i="0" sz="2000" u="none" cap="none" strike="noStrike">
              <a:solidFill>
                <a:schemeClr val="dk1"/>
              </a:solidFill>
              <a:latin typeface="Arial"/>
              <a:ea typeface="Arial"/>
              <a:cs typeface="Arial"/>
              <a:sym typeface="Arial"/>
            </a:endParaRPr>
          </a:p>
        </p:txBody>
      </p:sp>
      <p:sp>
        <p:nvSpPr>
          <p:cNvPr id="191" name="Google Shape;191;p24"/>
          <p:cNvSpPr/>
          <p:nvPr/>
        </p:nvSpPr>
        <p:spPr>
          <a:xfrm>
            <a:off x="4193913" y="5844860"/>
            <a:ext cx="840295" cy="8752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25"/>
          <p:cNvSpPr txBox="1"/>
          <p:nvPr/>
        </p:nvSpPr>
        <p:spPr>
          <a:xfrm>
            <a:off x="1078963" y="170747"/>
            <a:ext cx="8271600" cy="523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GB" sz="2800" u="none" cap="none" strike="noStrike">
                <a:solidFill>
                  <a:srgbClr val="0070C0"/>
                </a:solidFill>
                <a:latin typeface="Arial"/>
                <a:ea typeface="Arial"/>
                <a:cs typeface="Arial"/>
                <a:sym typeface="Arial"/>
              </a:rPr>
              <a:t>MIAPPE main sections – Investigation</a:t>
            </a:r>
            <a:endParaRPr b="1" i="0" sz="2800" u="none" cap="none" strike="noStrike">
              <a:solidFill>
                <a:srgbClr val="0070C0"/>
              </a:solidFill>
              <a:latin typeface="Arial"/>
              <a:ea typeface="Arial"/>
              <a:cs typeface="Arial"/>
              <a:sym typeface="Arial"/>
            </a:endParaRPr>
          </a:p>
        </p:txBody>
      </p:sp>
      <p:sp>
        <p:nvSpPr>
          <p:cNvPr id="198" name="Google Shape;198;p25"/>
          <p:cNvSpPr/>
          <p:nvPr/>
        </p:nvSpPr>
        <p:spPr>
          <a:xfrm>
            <a:off x="1079299" y="565639"/>
            <a:ext cx="246300" cy="1231200"/>
          </a:xfrm>
          <a:prstGeom prst="rect">
            <a:avLst/>
          </a:prstGeom>
          <a:noFill/>
          <a:ln>
            <a:noFill/>
          </a:ln>
        </p:spPr>
        <p:txBody>
          <a:bodyPr anchorCtr="0" anchor="ctr"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2400"/>
              <a:buFont typeface="Arial"/>
              <a:buNone/>
            </a:pPr>
            <a:br>
              <a:rPr b="0" i="0" lang="en-GB" sz="2400" u="none" cap="none" strike="noStrike">
                <a:solidFill>
                  <a:schemeClr val="dk1"/>
                </a:solidFill>
                <a:latin typeface="Arial"/>
                <a:ea typeface="Arial"/>
                <a:cs typeface="Arial"/>
                <a:sym typeface="Arial"/>
              </a:rPr>
            </a:b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99" name="Google Shape;199;p25"/>
          <p:cNvSpPr txBox="1"/>
          <p:nvPr/>
        </p:nvSpPr>
        <p:spPr>
          <a:xfrm>
            <a:off x="472775" y="1050599"/>
            <a:ext cx="9569700" cy="5624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70C0"/>
                </a:solidFill>
                <a:latin typeface="Arial"/>
                <a:ea typeface="Arial"/>
                <a:cs typeface="Arial"/>
                <a:sym typeface="Arial"/>
              </a:rPr>
              <a:t>Investigations are research programmes with defined aims. </a:t>
            </a:r>
            <a:r>
              <a:rPr b="0" i="0" lang="en-GB" sz="2000" u="none" cap="none" strike="noStrike">
                <a:solidFill>
                  <a:schemeClr val="dk1"/>
                </a:solidFill>
                <a:latin typeface="Arial"/>
                <a:ea typeface="Arial"/>
                <a:cs typeface="Arial"/>
                <a:sym typeface="Arial"/>
              </a:rPr>
              <a:t>They can exist at various scales: e.g. grant-funded programme of work with various published components; a single experiment.</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rPr b="0" i="0" lang="en-GB" sz="2000" u="none" cap="none" strike="noStrike">
                <a:solidFill>
                  <a:schemeClr val="dk1"/>
                </a:solidFill>
                <a:latin typeface="Arial"/>
                <a:ea typeface="Arial"/>
                <a:cs typeface="Arial"/>
                <a:sym typeface="Arial"/>
              </a:rPr>
              <a:t>One investigation holds one to many studies.</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FF6600"/>
                </a:solidFill>
                <a:latin typeface="Arial"/>
                <a:ea typeface="Arial"/>
                <a:cs typeface="Arial"/>
                <a:sym typeface="Arial"/>
              </a:rPr>
              <a:t>Metadata are similar to the information required for the deposition of a data set in an archive attached to a DOI</a:t>
            </a:r>
            <a:r>
              <a:rPr b="0" i="0" lang="en-GB" sz="1400" u="none" cap="none" strike="noStrike">
                <a:solidFill>
                  <a:schemeClr val="dk1"/>
                </a:solidFill>
                <a:latin typeface="Arial"/>
                <a:ea typeface="Arial"/>
                <a:cs typeface="Arial"/>
                <a:sym typeface="Arial"/>
              </a:rPr>
              <a:t>: </a:t>
            </a:r>
            <a:r>
              <a:rPr b="1" i="0" lang="en-GB" sz="2000" u="none" cap="none" strike="noStrike">
                <a:solidFill>
                  <a:srgbClr val="FF6600"/>
                </a:solidFill>
                <a:latin typeface="Arial"/>
                <a:ea typeface="Arial"/>
                <a:cs typeface="Arial"/>
                <a:sym typeface="Arial"/>
              </a:rPr>
              <a:t>title, description, associated publications/people, ...</a:t>
            </a:r>
            <a:endParaRPr b="1" i="0" sz="2000" u="none" cap="none" strike="noStrike">
              <a:solidFill>
                <a:srgbClr val="FF66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0000"/>
                </a:solidFill>
                <a:latin typeface="Arial"/>
                <a:ea typeface="Arial"/>
                <a:cs typeface="Arial"/>
                <a:sym typeface="Arial"/>
              </a:rPr>
              <a:t>Examples: </a:t>
            </a:r>
            <a:endParaRPr b="0" i="0" sz="20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GB" sz="2000" u="none" cap="none" strike="noStrike">
                <a:solidFill>
                  <a:srgbClr val="000000"/>
                </a:solidFill>
                <a:latin typeface="Arial"/>
                <a:ea typeface="Arial"/>
                <a:cs typeface="Arial"/>
                <a:sym typeface="Arial"/>
              </a:rPr>
              <a:t>Bouchet </a:t>
            </a:r>
            <a:r>
              <a:rPr b="0" i="1" lang="en-GB" sz="2000" u="none" cap="none" strike="noStrike">
                <a:solidFill>
                  <a:srgbClr val="000000"/>
                </a:solidFill>
                <a:latin typeface="Arial"/>
                <a:ea typeface="Arial"/>
                <a:cs typeface="Arial"/>
                <a:sym typeface="Arial"/>
              </a:rPr>
              <a:t>et al.</a:t>
            </a:r>
            <a:r>
              <a:rPr b="0" i="0" lang="en-GB" sz="2000" u="none" cap="none" strike="noStrike">
                <a:solidFill>
                  <a:srgbClr val="000000"/>
                </a:solidFill>
                <a:latin typeface="Arial"/>
                <a:ea typeface="Arial"/>
                <a:cs typeface="Arial"/>
                <a:sym typeface="Arial"/>
              </a:rPr>
              <a:t> [1]: the whole set of multilocal and pluriannual phenotyping experiments constitute the investigation.</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000000"/>
              </a:buClr>
              <a:buSzPts val="2000"/>
              <a:buFont typeface="Arial"/>
              <a:buChar char="•"/>
            </a:pPr>
            <a:r>
              <a:rPr b="0" i="0" lang="en-GB" sz="2000" u="none" cap="none" strike="noStrike">
                <a:solidFill>
                  <a:srgbClr val="000000"/>
                </a:solidFill>
                <a:latin typeface="Arial"/>
                <a:ea typeface="Arial"/>
                <a:cs typeface="Arial"/>
                <a:sym typeface="Arial"/>
              </a:rPr>
              <a:t>Monclus </a:t>
            </a:r>
            <a:r>
              <a:rPr b="0" i="1" lang="en-GB" sz="2000" u="none" cap="none" strike="noStrike">
                <a:solidFill>
                  <a:srgbClr val="000000"/>
                </a:solidFill>
                <a:latin typeface="Arial"/>
                <a:ea typeface="Arial"/>
                <a:cs typeface="Arial"/>
                <a:sym typeface="Arial"/>
              </a:rPr>
              <a:t>et al. </a:t>
            </a:r>
            <a:r>
              <a:rPr b="0" i="0" lang="en-GB" sz="2000" u="none" cap="none" strike="noStrike">
                <a:solidFill>
                  <a:srgbClr val="000000"/>
                </a:solidFill>
                <a:latin typeface="Arial"/>
                <a:ea typeface="Arial"/>
                <a:cs typeface="Arial"/>
                <a:sym typeface="Arial"/>
              </a:rPr>
              <a:t>[2]: the whole set of measurements over three years constitute the investigation.</a:t>
            </a:r>
            <a:endParaRPr b="1" i="0" sz="20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4" name="Shape 204"/>
        <p:cNvGrpSpPr/>
        <p:nvPr/>
      </p:nvGrpSpPr>
      <p:grpSpPr>
        <a:xfrm>
          <a:off x="0" y="0"/>
          <a:ext cx="0" cy="0"/>
          <a:chOff x="0" y="0"/>
          <a:chExt cx="0" cy="0"/>
        </a:xfrm>
      </p:grpSpPr>
      <p:sp>
        <p:nvSpPr>
          <p:cNvPr id="205" name="Google Shape;205;p26"/>
          <p:cNvSpPr txBox="1"/>
          <p:nvPr/>
        </p:nvSpPr>
        <p:spPr>
          <a:xfrm>
            <a:off x="1078963" y="170747"/>
            <a:ext cx="8271455" cy="52322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GB" sz="2800" u="none" cap="none" strike="noStrike">
                <a:solidFill>
                  <a:srgbClr val="0070C0"/>
                </a:solidFill>
                <a:latin typeface="Arial"/>
                <a:ea typeface="Arial"/>
                <a:cs typeface="Arial"/>
                <a:sym typeface="Arial"/>
              </a:rPr>
              <a:t>MIAPPE main sections – Study</a:t>
            </a:r>
            <a:endParaRPr b="1" i="0" sz="2800" u="none" cap="none" strike="noStrike">
              <a:solidFill>
                <a:srgbClr val="0070C0"/>
              </a:solidFill>
              <a:latin typeface="Arial"/>
              <a:ea typeface="Arial"/>
              <a:cs typeface="Arial"/>
              <a:sym typeface="Arial"/>
            </a:endParaRPr>
          </a:p>
        </p:txBody>
      </p:sp>
      <p:sp>
        <p:nvSpPr>
          <p:cNvPr id="206" name="Google Shape;206;p26"/>
          <p:cNvSpPr/>
          <p:nvPr/>
        </p:nvSpPr>
        <p:spPr>
          <a:xfrm>
            <a:off x="1079299" y="565639"/>
            <a:ext cx="246286" cy="1231106"/>
          </a:xfrm>
          <a:prstGeom prst="rect">
            <a:avLst/>
          </a:prstGeom>
          <a:noFill/>
          <a:ln>
            <a:noFill/>
          </a:ln>
        </p:spPr>
        <p:txBody>
          <a:bodyPr anchorCtr="0" anchor="ctr"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2400"/>
              <a:buFont typeface="Arial"/>
              <a:buNone/>
            </a:pPr>
            <a:br>
              <a:rPr b="0" i="0" lang="en-GB" sz="2400" u="none" cap="none" strike="noStrike">
                <a:solidFill>
                  <a:schemeClr val="dk1"/>
                </a:solidFill>
                <a:latin typeface="Arial"/>
                <a:ea typeface="Arial"/>
                <a:cs typeface="Arial"/>
                <a:sym typeface="Arial"/>
              </a:rPr>
            </a:b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07" name="Google Shape;207;p26"/>
          <p:cNvSpPr txBox="1"/>
          <p:nvPr/>
        </p:nvSpPr>
        <p:spPr>
          <a:xfrm>
            <a:off x="472775" y="1050599"/>
            <a:ext cx="9569700" cy="5026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70C0"/>
                </a:solidFill>
                <a:latin typeface="Arial"/>
                <a:ea typeface="Arial"/>
                <a:cs typeface="Arial"/>
                <a:sym typeface="Arial"/>
              </a:rPr>
              <a:t>A "study" (or experiment) </a:t>
            </a:r>
            <a:r>
              <a:rPr b="0" i="0" lang="en-GB" sz="2000" u="none" cap="none" strike="noStrike">
                <a:solidFill>
                  <a:schemeClr val="dk1"/>
                </a:solidFill>
                <a:latin typeface="Arial"/>
                <a:ea typeface="Arial"/>
                <a:cs typeface="Arial"/>
                <a:sym typeface="Arial"/>
              </a:rPr>
              <a:t>comprises a series of assays (or measurements) undertaken to answer a particular biological question.</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Arial"/>
                <a:ea typeface="Arial"/>
                <a:cs typeface="Arial"/>
                <a:sym typeface="Arial"/>
              </a:rPr>
              <a:t>One study = one location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FF6600"/>
                </a:solidFill>
                <a:latin typeface="Arial"/>
                <a:ea typeface="Arial"/>
                <a:cs typeface="Arial"/>
                <a:sym typeface="Arial"/>
              </a:rPr>
              <a:t>Metadata: all the informations describing the experiment as a whole -&gt; timing, location, statistical design, cultural pratices, etc...</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66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Arial"/>
                <a:ea typeface="Arial"/>
                <a:cs typeface="Arial"/>
                <a:sym typeface="Arial"/>
              </a:rPr>
              <a:t>Examples: </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000"/>
              <a:buFont typeface="Arial"/>
              <a:buChar char="•"/>
            </a:pPr>
            <a:r>
              <a:rPr b="0" i="0" lang="en-GB" sz="2000" u="none" cap="none" strike="noStrike">
                <a:solidFill>
                  <a:schemeClr val="dk1"/>
                </a:solidFill>
                <a:latin typeface="Arial"/>
                <a:ea typeface="Arial"/>
                <a:cs typeface="Arial"/>
                <a:sym typeface="Arial"/>
              </a:rPr>
              <a:t>Bouchet </a:t>
            </a:r>
            <a:r>
              <a:rPr b="0" i="1" lang="en-GB" sz="2000" u="none" cap="none" strike="noStrike">
                <a:solidFill>
                  <a:schemeClr val="dk1"/>
                </a:solidFill>
                <a:latin typeface="Arial"/>
                <a:ea typeface="Arial"/>
                <a:cs typeface="Arial"/>
                <a:sym typeface="Arial"/>
              </a:rPr>
              <a:t>et al.</a:t>
            </a:r>
            <a:r>
              <a:rPr b="0" i="0" lang="en-GB" sz="2000" u="none" cap="none" strike="noStrike">
                <a:solidFill>
                  <a:schemeClr val="dk1"/>
                </a:solidFill>
                <a:latin typeface="Arial"/>
                <a:ea typeface="Arial"/>
                <a:cs typeface="Arial"/>
                <a:sym typeface="Arial"/>
              </a:rPr>
              <a:t> [1] : sets of measurements conducted for each combination of year x location is a study (Einbeck_2005, Mauguio_2002, Mauguio_2003, Mauguio 2004,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000"/>
              <a:buFont typeface="Arial"/>
              <a:buChar char="•"/>
            </a:pPr>
            <a:r>
              <a:rPr b="0" i="0" lang="en-GB" sz="2000" u="none" cap="none" strike="noStrike">
                <a:solidFill>
                  <a:schemeClr val="dk1"/>
                </a:solidFill>
                <a:latin typeface="Arial"/>
                <a:ea typeface="Arial"/>
                <a:cs typeface="Arial"/>
                <a:sym typeface="Arial"/>
              </a:rPr>
              <a:t>Monclus </a:t>
            </a:r>
            <a:r>
              <a:rPr b="0" i="1" lang="en-GB" sz="2000" u="none" cap="none" strike="noStrike">
                <a:solidFill>
                  <a:schemeClr val="dk1"/>
                </a:solidFill>
                <a:latin typeface="Arial"/>
                <a:ea typeface="Arial"/>
                <a:cs typeface="Arial"/>
                <a:sym typeface="Arial"/>
              </a:rPr>
              <a:t>et al. </a:t>
            </a:r>
            <a:r>
              <a:rPr b="0" i="0" lang="en-GB" sz="2000" u="none" cap="none" strike="noStrike">
                <a:solidFill>
                  <a:schemeClr val="dk1"/>
                </a:solidFill>
                <a:latin typeface="Arial"/>
                <a:ea typeface="Arial"/>
                <a:cs typeface="Arial"/>
                <a:sym typeface="Arial"/>
              </a:rPr>
              <a:t>[2] : One study can group all the measurements made on detached leaves in 2003 (Ardon_2003) and the growth measurements from two seasons data in another one (Ardon_2003-2005).</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66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2" name="Shape 212"/>
        <p:cNvGrpSpPr/>
        <p:nvPr/>
      </p:nvGrpSpPr>
      <p:grpSpPr>
        <a:xfrm>
          <a:off x="0" y="0"/>
          <a:ext cx="0" cy="0"/>
          <a:chOff x="0" y="0"/>
          <a:chExt cx="0" cy="0"/>
        </a:xfrm>
      </p:grpSpPr>
      <p:sp>
        <p:nvSpPr>
          <p:cNvPr id="213" name="Google Shape;213;p27"/>
          <p:cNvSpPr txBox="1"/>
          <p:nvPr/>
        </p:nvSpPr>
        <p:spPr>
          <a:xfrm>
            <a:off x="1078963" y="170747"/>
            <a:ext cx="8271455" cy="95410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GB" sz="2800" u="none" cap="none" strike="noStrike">
                <a:solidFill>
                  <a:srgbClr val="0070C0"/>
                </a:solidFill>
                <a:latin typeface="Arial"/>
                <a:ea typeface="Arial"/>
                <a:cs typeface="Arial"/>
                <a:sym typeface="Arial"/>
              </a:rPr>
              <a:t>MIAPPE main sections – Observed Variable (Assay)</a:t>
            </a:r>
            <a:endParaRPr b="1" i="0" sz="2800" u="none" cap="none" strike="noStrike">
              <a:solidFill>
                <a:srgbClr val="0070C0"/>
              </a:solidFill>
              <a:latin typeface="Arial"/>
              <a:ea typeface="Arial"/>
              <a:cs typeface="Arial"/>
              <a:sym typeface="Arial"/>
            </a:endParaRPr>
          </a:p>
        </p:txBody>
      </p:sp>
      <p:sp>
        <p:nvSpPr>
          <p:cNvPr id="214" name="Google Shape;214;p27"/>
          <p:cNvSpPr/>
          <p:nvPr/>
        </p:nvSpPr>
        <p:spPr>
          <a:xfrm>
            <a:off x="1079299" y="565639"/>
            <a:ext cx="246286" cy="1231106"/>
          </a:xfrm>
          <a:prstGeom prst="rect">
            <a:avLst/>
          </a:prstGeom>
          <a:noFill/>
          <a:ln>
            <a:noFill/>
          </a:ln>
        </p:spPr>
        <p:txBody>
          <a:bodyPr anchorCtr="0" anchor="ctr"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2400"/>
              <a:buFont typeface="Arial"/>
              <a:buNone/>
            </a:pPr>
            <a:br>
              <a:rPr b="0" i="0" lang="en-GB" sz="2400" u="none" cap="none" strike="noStrike">
                <a:solidFill>
                  <a:schemeClr val="dk1"/>
                </a:solidFill>
                <a:latin typeface="Arial"/>
                <a:ea typeface="Arial"/>
                <a:cs typeface="Arial"/>
                <a:sym typeface="Arial"/>
              </a:rPr>
            </a:b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15" name="Google Shape;215;p27"/>
          <p:cNvSpPr txBox="1"/>
          <p:nvPr/>
        </p:nvSpPr>
        <p:spPr>
          <a:xfrm>
            <a:off x="295162" y="1435601"/>
            <a:ext cx="9839056" cy="538609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70C0"/>
                </a:solidFill>
                <a:latin typeface="Arial"/>
                <a:ea typeface="Arial"/>
                <a:cs typeface="Arial"/>
                <a:sym typeface="Arial"/>
              </a:rPr>
              <a:t>An Observed Variable (assay)</a:t>
            </a:r>
            <a:r>
              <a:rPr b="0" i="0" lang="en-GB" sz="2000" u="none" cap="none" strike="noStrike">
                <a:solidFill>
                  <a:srgbClr val="0070C0"/>
                </a:solidFill>
                <a:latin typeface="Arial"/>
                <a:ea typeface="Arial"/>
                <a:cs typeface="Arial"/>
                <a:sym typeface="Arial"/>
              </a:rPr>
              <a:t> </a:t>
            </a:r>
            <a:r>
              <a:rPr b="0" i="0" lang="en-GB" sz="2000" u="none" cap="none" strike="noStrike">
                <a:solidFill>
                  <a:schemeClr val="dk1"/>
                </a:solidFill>
                <a:latin typeface="Arial"/>
                <a:ea typeface="Arial"/>
                <a:cs typeface="Arial"/>
                <a:sym typeface="Arial"/>
              </a:rPr>
              <a:t>corresponds to a specific measurement. The assay targets a trait of interest and the measurement conducted is associated with a method and a scale.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FF6600"/>
                </a:solidFill>
                <a:latin typeface="Arial"/>
                <a:ea typeface="Arial"/>
                <a:cs typeface="Arial"/>
                <a:sym typeface="Arial"/>
              </a:rPr>
              <a:t>Metadata are the mandatory metadata of the Crop Ontology Trait Dictionary: trait, method and scale</a:t>
            </a:r>
            <a:endParaRPr b="1" i="0" sz="2000" u="none" cap="none" strike="noStrike">
              <a:solidFill>
                <a:srgbClr val="FF66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66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Arial"/>
                <a:ea typeface="Arial"/>
                <a:cs typeface="Arial"/>
                <a:sym typeface="Arial"/>
              </a:rPr>
              <a:t>Example: </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Arial"/>
                <a:ea typeface="Arial"/>
                <a:cs typeface="Arial"/>
                <a:sym typeface="Arial"/>
              </a:rPr>
              <a:t>In each study of Bouchet </a:t>
            </a:r>
            <a:r>
              <a:rPr b="0" i="1" lang="en-GB" sz="2000" u="none" cap="none" strike="noStrike">
                <a:solidFill>
                  <a:schemeClr val="dk1"/>
                </a:solidFill>
                <a:latin typeface="Arial"/>
                <a:ea typeface="Arial"/>
                <a:cs typeface="Arial"/>
                <a:sym typeface="Arial"/>
              </a:rPr>
              <a:t>et al.</a:t>
            </a:r>
            <a:r>
              <a:rPr b="0" i="0" lang="en-GB" sz="2000" u="none" cap="none" strike="noStrike">
                <a:solidFill>
                  <a:schemeClr val="dk1"/>
                </a:solidFill>
                <a:latin typeface="Arial"/>
                <a:ea typeface="Arial"/>
                <a:cs typeface="Arial"/>
                <a:sym typeface="Arial"/>
              </a:rPr>
              <a:t> [1] three measurements are made: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000"/>
              <a:buFont typeface="Arial"/>
              <a:buChar char="•"/>
            </a:pPr>
            <a:r>
              <a:rPr b="0" i="0" lang="en-GB" sz="2000" u="none" cap="none" strike="noStrike">
                <a:solidFill>
                  <a:schemeClr val="dk1"/>
                </a:solidFill>
                <a:latin typeface="Arial"/>
                <a:ea typeface="Arial"/>
                <a:cs typeface="Arial"/>
                <a:sym typeface="Arial"/>
              </a:rPr>
              <a:t>Daily temperature (environment)</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000"/>
              <a:buFont typeface="Arial"/>
              <a:buChar char="•"/>
            </a:pPr>
            <a:r>
              <a:rPr b="0" i="0" lang="en-GB" sz="2000" u="none" cap="none" strike="noStrike">
                <a:solidFill>
                  <a:schemeClr val="dk1"/>
                </a:solidFill>
                <a:latin typeface="Arial"/>
                <a:ea typeface="Arial"/>
                <a:cs typeface="Arial"/>
                <a:sym typeface="Arial"/>
              </a:rPr>
              <a:t>Female flowering developmental stage date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000"/>
              <a:buFont typeface="Arial"/>
              <a:buChar char="•"/>
            </a:pPr>
            <a:r>
              <a:rPr b="0" i="0" lang="en-GB" sz="2000" u="none" cap="none" strike="noStrike">
                <a:solidFill>
                  <a:schemeClr val="dk1"/>
                </a:solidFill>
                <a:latin typeface="Arial"/>
                <a:ea typeface="Arial"/>
                <a:cs typeface="Arial"/>
                <a:sym typeface="Arial"/>
              </a:rPr>
              <a:t>Male flowering developmental stage date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Arial"/>
                <a:ea typeface="Arial"/>
                <a:cs typeface="Arial"/>
                <a:sym typeface="Arial"/>
              </a:rPr>
              <a:t>This allows the authors to </a:t>
            </a:r>
            <a:r>
              <a:rPr b="1" i="0" lang="en-GB" sz="2000" u="none" cap="none" strike="noStrike">
                <a:solidFill>
                  <a:schemeClr val="dk1"/>
                </a:solidFill>
                <a:latin typeface="Arial"/>
                <a:ea typeface="Arial"/>
                <a:cs typeface="Arial"/>
                <a:sym typeface="Arial"/>
              </a:rPr>
              <a:t>generate three observed variables expressed in Growing Degree days (unit/scale) according to a defined method </a:t>
            </a:r>
            <a:r>
              <a:rPr b="0" i="0" lang="en-GB" sz="2000" u="none" cap="none" strike="noStrike">
                <a:solidFill>
                  <a:schemeClr val="dk1"/>
                </a:solidFill>
                <a:latin typeface="Arial"/>
                <a:ea typeface="Arial"/>
                <a:cs typeface="Arial"/>
                <a:sym typeface="Arial"/>
              </a:rPr>
              <a:t>associated to the data published: the male and female flowering dates and the interval between the two.</a:t>
            </a:r>
            <a:endParaRPr b="0" i="0" sz="1800" u="none" cap="none" strike="noStrike">
              <a:solidFill>
                <a:schemeClr val="dk1"/>
              </a:solidFill>
              <a:latin typeface="Calibri"/>
              <a:ea typeface="Calibri"/>
              <a:cs typeface="Calibri"/>
              <a:sym typeface="Calibri"/>
            </a:endParaRPr>
          </a:p>
        </p:txBody>
      </p:sp>
      <p:sp>
        <p:nvSpPr>
          <p:cNvPr id="216" name="Google Shape;216;p27"/>
          <p:cNvSpPr txBox="1"/>
          <p:nvPr/>
        </p:nvSpPr>
        <p:spPr>
          <a:xfrm>
            <a:off x="657726" y="4555958"/>
            <a:ext cx="18473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28"/>
          <p:cNvSpPr txBox="1"/>
          <p:nvPr/>
        </p:nvSpPr>
        <p:spPr>
          <a:xfrm>
            <a:off x="609600" y="181073"/>
            <a:ext cx="9419771" cy="89985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GB" sz="2800" u="none" cap="none" strike="noStrike">
                <a:solidFill>
                  <a:srgbClr val="0070C0"/>
                </a:solidFill>
                <a:latin typeface="Arial"/>
                <a:ea typeface="Arial"/>
                <a:cs typeface="Arial"/>
                <a:sym typeface="Arial"/>
              </a:rPr>
              <a:t>MIAPPE V1.</a:t>
            </a:r>
            <a:r>
              <a:rPr b="1" lang="en-GB" sz="2800">
                <a:solidFill>
                  <a:srgbClr val="0070C0"/>
                </a:solidFill>
              </a:rPr>
              <a:t>1</a:t>
            </a:r>
            <a:r>
              <a:rPr b="1" i="0" lang="en-GB" sz="2800" u="none" cap="none" strike="noStrike">
                <a:solidFill>
                  <a:srgbClr val="0070C0"/>
                </a:solidFill>
                <a:latin typeface="Arial"/>
                <a:ea typeface="Arial"/>
                <a:cs typeface="Arial"/>
                <a:sym typeface="Arial"/>
              </a:rPr>
              <a:t> (in progress) data model – The biological material assayed</a:t>
            </a:r>
            <a:endParaRPr b="1" i="0" sz="2800" u="none" cap="none" strike="noStrike">
              <a:solidFill>
                <a:srgbClr val="0070C0"/>
              </a:solidFill>
              <a:latin typeface="Arial"/>
              <a:ea typeface="Arial"/>
              <a:cs typeface="Arial"/>
              <a:sym typeface="Arial"/>
            </a:endParaRPr>
          </a:p>
        </p:txBody>
      </p:sp>
      <p:sp>
        <p:nvSpPr>
          <p:cNvPr id="223" name="Google Shape;223;p28"/>
          <p:cNvSpPr/>
          <p:nvPr/>
        </p:nvSpPr>
        <p:spPr>
          <a:xfrm>
            <a:off x="1079299" y="565639"/>
            <a:ext cx="246286" cy="1231106"/>
          </a:xfrm>
          <a:prstGeom prst="rect">
            <a:avLst/>
          </a:prstGeom>
          <a:noFill/>
          <a:ln>
            <a:noFill/>
          </a:ln>
        </p:spPr>
        <p:txBody>
          <a:bodyPr anchorCtr="0" anchor="ctr"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2400"/>
              <a:buFont typeface="Arial"/>
              <a:buNone/>
            </a:pPr>
            <a:br>
              <a:rPr b="0" i="0" lang="en-GB" sz="2400" u="none" cap="none" strike="noStrike">
                <a:solidFill>
                  <a:schemeClr val="dk1"/>
                </a:solidFill>
                <a:latin typeface="Arial"/>
                <a:ea typeface="Arial"/>
                <a:cs typeface="Arial"/>
                <a:sym typeface="Arial"/>
              </a:rPr>
            </a:b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pic>
        <p:nvPicPr>
          <p:cNvPr id="224" name="Google Shape;224;p28"/>
          <p:cNvPicPr preferRelativeResize="0"/>
          <p:nvPr/>
        </p:nvPicPr>
        <p:blipFill rotWithShape="1">
          <a:blip r:embed="rId3">
            <a:alphaModFix/>
          </a:blip>
          <a:srcRect b="0" l="0" r="0" t="0"/>
          <a:stretch/>
        </p:blipFill>
        <p:spPr>
          <a:xfrm>
            <a:off x="1202442" y="1080931"/>
            <a:ext cx="7768379" cy="5748143"/>
          </a:xfrm>
          <a:prstGeom prst="rect">
            <a:avLst/>
          </a:prstGeom>
          <a:noFill/>
          <a:ln>
            <a:noFill/>
          </a:ln>
        </p:spPr>
      </p:pic>
      <p:sp>
        <p:nvSpPr>
          <p:cNvPr id="225" name="Google Shape;225;p28"/>
          <p:cNvSpPr txBox="1"/>
          <p:nvPr/>
        </p:nvSpPr>
        <p:spPr>
          <a:xfrm>
            <a:off x="3801980" y="1280986"/>
            <a:ext cx="1624163" cy="400110"/>
          </a:xfrm>
          <a:prstGeom prst="rect">
            <a:avLst/>
          </a:prstGeom>
          <a:solidFill>
            <a:srgbClr val="FF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Arial"/>
                <a:ea typeface="Arial"/>
                <a:cs typeface="Arial"/>
                <a:sym typeface="Arial"/>
              </a:rPr>
              <a:t>Investigation</a:t>
            </a:r>
            <a:endParaRPr b="0" i="0" sz="2000" u="none" cap="none" strike="noStrike">
              <a:solidFill>
                <a:schemeClr val="dk1"/>
              </a:solidFill>
              <a:latin typeface="Arial"/>
              <a:ea typeface="Arial"/>
              <a:cs typeface="Arial"/>
              <a:sym typeface="Arial"/>
            </a:endParaRPr>
          </a:p>
        </p:txBody>
      </p:sp>
      <p:sp>
        <p:nvSpPr>
          <p:cNvPr id="226" name="Google Shape;226;p28"/>
          <p:cNvSpPr txBox="1"/>
          <p:nvPr/>
        </p:nvSpPr>
        <p:spPr>
          <a:xfrm>
            <a:off x="4193913" y="3251783"/>
            <a:ext cx="840295" cy="400110"/>
          </a:xfrm>
          <a:prstGeom prst="rect">
            <a:avLst/>
          </a:prstGeom>
          <a:solidFill>
            <a:srgbClr val="FF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Arial"/>
                <a:ea typeface="Arial"/>
                <a:cs typeface="Arial"/>
                <a:sym typeface="Arial"/>
              </a:rPr>
              <a:t>Study</a:t>
            </a:r>
            <a:endParaRPr b="0" i="0" sz="2000" u="none" cap="none" strike="noStrike">
              <a:solidFill>
                <a:schemeClr val="dk1"/>
              </a:solidFill>
              <a:latin typeface="Arial"/>
              <a:ea typeface="Arial"/>
              <a:cs typeface="Arial"/>
              <a:sym typeface="Arial"/>
            </a:endParaRPr>
          </a:p>
        </p:txBody>
      </p:sp>
      <p:sp>
        <p:nvSpPr>
          <p:cNvPr id="227" name="Google Shape;227;p28"/>
          <p:cNvSpPr txBox="1"/>
          <p:nvPr/>
        </p:nvSpPr>
        <p:spPr>
          <a:xfrm>
            <a:off x="3540798" y="5136974"/>
            <a:ext cx="2435282" cy="707886"/>
          </a:xfrm>
          <a:prstGeom prst="rect">
            <a:avLst/>
          </a:prstGeom>
          <a:solidFill>
            <a:srgbClr val="FF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Arial"/>
                <a:ea typeface="Arial"/>
                <a:cs typeface="Arial"/>
                <a:sym typeface="Arial"/>
              </a:rPr>
              <a:t>Assay</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Arial"/>
                <a:ea typeface="Arial"/>
                <a:cs typeface="Arial"/>
                <a:sym typeface="Arial"/>
              </a:rPr>
              <a:t>(Observed variable)</a:t>
            </a:r>
            <a:endParaRPr b="0" i="0" sz="2000" u="none" cap="none" strike="noStrike">
              <a:solidFill>
                <a:schemeClr val="dk1"/>
              </a:solidFill>
              <a:latin typeface="Arial"/>
              <a:ea typeface="Arial"/>
              <a:cs typeface="Arial"/>
              <a:sym typeface="Arial"/>
            </a:endParaRPr>
          </a:p>
        </p:txBody>
      </p:sp>
      <p:sp>
        <p:nvSpPr>
          <p:cNvPr id="228" name="Google Shape;228;p28"/>
          <p:cNvSpPr txBox="1"/>
          <p:nvPr/>
        </p:nvSpPr>
        <p:spPr>
          <a:xfrm>
            <a:off x="5413861" y="4240546"/>
            <a:ext cx="2093843" cy="400110"/>
          </a:xfrm>
          <a:prstGeom prst="rect">
            <a:avLst/>
          </a:prstGeom>
          <a:solidFill>
            <a:srgbClr val="A8D0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Arial"/>
                <a:ea typeface="Arial"/>
                <a:cs typeface="Arial"/>
                <a:sym typeface="Arial"/>
              </a:rPr>
              <a:t>Observation Unit</a:t>
            </a:r>
            <a:endParaRPr b="0" i="0" sz="1400" u="none" cap="none" strike="noStrike">
              <a:solidFill>
                <a:srgbClr val="000000"/>
              </a:solidFill>
              <a:latin typeface="Arial"/>
              <a:ea typeface="Arial"/>
              <a:cs typeface="Arial"/>
              <a:sym typeface="Arial"/>
            </a:endParaRPr>
          </a:p>
        </p:txBody>
      </p:sp>
      <p:sp>
        <p:nvSpPr>
          <p:cNvPr id="229" name="Google Shape;229;p28"/>
          <p:cNvSpPr txBox="1"/>
          <p:nvPr/>
        </p:nvSpPr>
        <p:spPr>
          <a:xfrm>
            <a:off x="6099223" y="5132109"/>
            <a:ext cx="1055097" cy="400110"/>
          </a:xfrm>
          <a:prstGeom prst="rect">
            <a:avLst/>
          </a:prstGeom>
          <a:solidFill>
            <a:srgbClr val="A8D0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Arial"/>
                <a:ea typeface="Arial"/>
                <a:cs typeface="Arial"/>
                <a:sym typeface="Arial"/>
              </a:rPr>
              <a:t>Sample</a:t>
            </a:r>
            <a:endParaRPr b="0" i="0" sz="2000" u="none" cap="none" strike="noStrike">
              <a:solidFill>
                <a:schemeClr val="dk1"/>
              </a:solidFill>
              <a:latin typeface="Arial"/>
              <a:ea typeface="Arial"/>
              <a:cs typeface="Arial"/>
              <a:sym typeface="Arial"/>
            </a:endParaRPr>
          </a:p>
        </p:txBody>
      </p:sp>
      <p:sp>
        <p:nvSpPr>
          <p:cNvPr id="230" name="Google Shape;230;p28"/>
          <p:cNvSpPr txBox="1"/>
          <p:nvPr/>
        </p:nvSpPr>
        <p:spPr>
          <a:xfrm>
            <a:off x="5880262" y="3463798"/>
            <a:ext cx="2268570" cy="400110"/>
          </a:xfrm>
          <a:prstGeom prst="rect">
            <a:avLst/>
          </a:prstGeom>
          <a:solidFill>
            <a:srgbClr val="A8D0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Arial"/>
                <a:ea typeface="Arial"/>
                <a:cs typeface="Arial"/>
                <a:sym typeface="Arial"/>
              </a:rPr>
              <a:t>Biological material</a:t>
            </a:r>
            <a:endParaRPr b="0" i="0" sz="2000" u="none" cap="none" strike="noStrike">
              <a:solidFill>
                <a:schemeClr val="dk1"/>
              </a:solidFill>
              <a:latin typeface="Arial"/>
              <a:ea typeface="Arial"/>
              <a:cs typeface="Arial"/>
              <a:sym typeface="Arial"/>
            </a:endParaRPr>
          </a:p>
        </p:txBody>
      </p:sp>
      <p:sp>
        <p:nvSpPr>
          <p:cNvPr id="231" name="Google Shape;231;p28"/>
          <p:cNvSpPr/>
          <p:nvPr/>
        </p:nvSpPr>
        <p:spPr>
          <a:xfrm>
            <a:off x="4193913" y="5873888"/>
            <a:ext cx="840295" cy="8752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29"/>
          <p:cNvSpPr txBox="1"/>
          <p:nvPr/>
        </p:nvSpPr>
        <p:spPr>
          <a:xfrm>
            <a:off x="1078963" y="170747"/>
            <a:ext cx="8271455" cy="52322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GB" sz="2800" u="none" cap="none" strike="noStrike">
                <a:solidFill>
                  <a:srgbClr val="0070C0"/>
                </a:solidFill>
                <a:latin typeface="Arial"/>
                <a:ea typeface="Arial"/>
                <a:cs typeface="Arial"/>
                <a:sym typeface="Arial"/>
              </a:rPr>
              <a:t>MIAPPE main sections – Biological material</a:t>
            </a:r>
            <a:endParaRPr b="1" i="0" sz="2800" u="none" cap="none" strike="noStrike">
              <a:solidFill>
                <a:srgbClr val="0070C0"/>
              </a:solidFill>
              <a:latin typeface="Arial"/>
              <a:ea typeface="Arial"/>
              <a:cs typeface="Arial"/>
              <a:sym typeface="Arial"/>
            </a:endParaRPr>
          </a:p>
        </p:txBody>
      </p:sp>
      <p:sp>
        <p:nvSpPr>
          <p:cNvPr id="238" name="Google Shape;238;p29"/>
          <p:cNvSpPr/>
          <p:nvPr/>
        </p:nvSpPr>
        <p:spPr>
          <a:xfrm>
            <a:off x="1079299" y="565639"/>
            <a:ext cx="246286" cy="1231106"/>
          </a:xfrm>
          <a:prstGeom prst="rect">
            <a:avLst/>
          </a:prstGeom>
          <a:noFill/>
          <a:ln>
            <a:noFill/>
          </a:ln>
        </p:spPr>
        <p:txBody>
          <a:bodyPr anchorCtr="0" anchor="ctr"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2400"/>
              <a:buFont typeface="Arial"/>
              <a:buNone/>
            </a:pPr>
            <a:br>
              <a:rPr b="0" i="0" lang="en-GB" sz="2400" u="none" cap="none" strike="noStrike">
                <a:solidFill>
                  <a:schemeClr val="dk1"/>
                </a:solidFill>
                <a:latin typeface="Arial"/>
                <a:ea typeface="Arial"/>
                <a:cs typeface="Arial"/>
                <a:sym typeface="Arial"/>
              </a:rPr>
            </a:b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239" name="Google Shape;239;p29"/>
          <p:cNvSpPr txBox="1"/>
          <p:nvPr/>
        </p:nvSpPr>
        <p:spPr>
          <a:xfrm>
            <a:off x="221325" y="947224"/>
            <a:ext cx="9839100" cy="2329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70C0"/>
                </a:solidFill>
                <a:latin typeface="Arial"/>
                <a:ea typeface="Arial"/>
                <a:cs typeface="Arial"/>
                <a:sym typeface="Arial"/>
              </a:rPr>
              <a:t>Biological material section: </a:t>
            </a:r>
            <a:r>
              <a:rPr b="0" i="0" lang="en-GB" sz="2000" u="none" cap="none" strike="noStrike">
                <a:solidFill>
                  <a:schemeClr val="dk1"/>
                </a:solidFill>
                <a:latin typeface="Arial"/>
                <a:ea typeface="Arial"/>
                <a:cs typeface="Arial"/>
                <a:sym typeface="Arial"/>
              </a:rPr>
              <a:t>identification of the biological material being studied and of its source (if provided originally by a stock center for instance).</a:t>
            </a:r>
            <a:r>
              <a:rPr b="0" i="0" lang="en-GB" sz="1400" u="none" cap="none" strike="noStrike">
                <a:solidFill>
                  <a:srgbClr val="000000"/>
                </a:solidFill>
                <a:latin typeface="Arial"/>
                <a:ea typeface="Arial"/>
                <a:cs typeface="Arial"/>
                <a:sym typeface="Arial"/>
              </a:rPr>
              <a:t> </a:t>
            </a:r>
            <a:r>
              <a:rPr b="0" i="0" lang="en-GB" sz="2000" u="none" cap="none" strike="noStrike">
                <a:solidFill>
                  <a:schemeClr val="dk1"/>
                </a:solidFill>
                <a:latin typeface="Arial"/>
                <a:ea typeface="Arial"/>
                <a:cs typeface="Arial"/>
                <a:sym typeface="Arial"/>
              </a:rPr>
              <a:t>This section </a:t>
            </a:r>
            <a:r>
              <a:rPr b="0" i="0" lang="en-GB" sz="2000" u="none" cap="none" strike="noStrike">
                <a:solidFill>
                  <a:srgbClr val="0070C0"/>
                </a:solidFill>
                <a:latin typeface="Arial"/>
                <a:ea typeface="Arial"/>
                <a:cs typeface="Arial"/>
                <a:sym typeface="Arial"/>
              </a:rPr>
              <a:t>is crucial for integrating phenotyping data</a:t>
            </a:r>
            <a:r>
              <a:rPr b="0" i="0" lang="en-GB" sz="2000" u="none" cap="none" strike="noStrike">
                <a:solidFill>
                  <a:schemeClr val="dk1"/>
                </a:solidFill>
                <a:latin typeface="Arial"/>
                <a:ea typeface="Arial"/>
                <a:cs typeface="Arial"/>
                <a:sym typeface="Arial"/>
              </a:rPr>
              <a:t> with genomic or genetic data.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FF6600"/>
                </a:solidFill>
                <a:latin typeface="Arial"/>
                <a:ea typeface="Arial"/>
                <a:cs typeface="Arial"/>
                <a:sym typeface="Arial"/>
              </a:rPr>
              <a:t>Metadata include mandatory information and identifiers from the Multicrop Passport Descriptor (MCPD) standard + the possibility to use GPS location for forest tree / in situ material provenance</a:t>
            </a:r>
            <a:endParaRPr b="0" i="0" sz="1400" u="none" cap="none" strike="noStrike">
              <a:solidFill>
                <a:srgbClr val="000000"/>
              </a:solidFill>
              <a:latin typeface="Arial"/>
              <a:ea typeface="Arial"/>
              <a:cs typeface="Arial"/>
              <a:sym typeface="Arial"/>
            </a:endParaRPr>
          </a:p>
        </p:txBody>
      </p:sp>
      <p:sp>
        <p:nvSpPr>
          <p:cNvPr id="240" name="Google Shape;240;p29"/>
          <p:cNvSpPr txBox="1"/>
          <p:nvPr/>
        </p:nvSpPr>
        <p:spPr>
          <a:xfrm>
            <a:off x="657726" y="4062662"/>
            <a:ext cx="184800" cy="36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p29"/>
          <p:cNvSpPr txBox="1"/>
          <p:nvPr/>
        </p:nvSpPr>
        <p:spPr>
          <a:xfrm>
            <a:off x="556400" y="3353901"/>
            <a:ext cx="3746100" cy="923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Arial"/>
                <a:ea typeface="Arial"/>
                <a:cs typeface="Arial"/>
                <a:sym typeface="Arial"/>
              </a:rPr>
              <a:t>Source of the material used</a:t>
            </a:r>
            <a:r>
              <a:rPr b="0" i="0" lang="en-GB" sz="1800" u="none" cap="none" strike="noStrike">
                <a:solidFill>
                  <a:schemeClr val="dk1"/>
                </a:solidFill>
                <a:latin typeface="Arial"/>
                <a:ea typeface="Arial"/>
                <a:cs typeface="Arial"/>
                <a:sym typeface="Arial"/>
              </a:rPr>
              <a:t>: accession, cultivar/variety, region of provenance, ...</a:t>
            </a:r>
            <a:endParaRPr b="0" i="0" sz="1800" u="none" cap="none" strike="noStrike">
              <a:solidFill>
                <a:schemeClr val="dk1"/>
              </a:solidFill>
              <a:latin typeface="Arial"/>
              <a:ea typeface="Arial"/>
              <a:cs typeface="Arial"/>
              <a:sym typeface="Arial"/>
            </a:endParaRPr>
          </a:p>
        </p:txBody>
      </p:sp>
      <p:sp>
        <p:nvSpPr>
          <p:cNvPr id="242" name="Google Shape;242;p29"/>
          <p:cNvSpPr txBox="1"/>
          <p:nvPr/>
        </p:nvSpPr>
        <p:spPr>
          <a:xfrm>
            <a:off x="5140846" y="3281510"/>
            <a:ext cx="4382400" cy="1477200"/>
          </a:xfrm>
          <a:prstGeom prst="rect">
            <a:avLst/>
          </a:prstGeom>
          <a:solidFill>
            <a:srgbClr val="FFD966"/>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0070C0"/>
                </a:solidFill>
                <a:latin typeface="Arial"/>
                <a:ea typeface="Arial"/>
                <a:cs typeface="Arial"/>
                <a:sym typeface="Arial"/>
              </a:rPr>
              <a:t>MCPD identification system: </a:t>
            </a:r>
            <a:endParaRPr b="0" i="0" sz="1800" u="sng" cap="none" strike="noStrike">
              <a:solidFill>
                <a:schemeClr val="dk1"/>
              </a:solidFill>
              <a:latin typeface="Arial"/>
              <a:ea typeface="Arial"/>
              <a:cs typeface="Arial"/>
              <a:sym typeface="Arial"/>
            </a:endParaRPr>
          </a:p>
          <a:p>
            <a:pPr indent="-380990" lvl="0" marL="380990" marR="0" rtl="0" algn="l">
              <a:lnSpc>
                <a:spcPct val="100000"/>
              </a:lnSpc>
              <a:spcBef>
                <a:spcPts val="0"/>
              </a:spcBef>
              <a:spcAft>
                <a:spcPts val="0"/>
              </a:spcAft>
              <a:buClr>
                <a:schemeClr val="dk1"/>
              </a:buClr>
              <a:buSzPts val="1800"/>
              <a:buFont typeface="Arial"/>
              <a:buChar char="•"/>
            </a:pPr>
            <a:r>
              <a:rPr b="0" i="0" lang="en-GB" sz="1800" u="sng" cap="none" strike="noStrike">
                <a:solidFill>
                  <a:schemeClr val="dk1"/>
                </a:solidFill>
                <a:latin typeface="Arial"/>
                <a:ea typeface="Arial"/>
                <a:cs typeface="Arial"/>
                <a:sym typeface="Arial"/>
              </a:rPr>
              <a:t>Genebank/Lab + Species + accession number (mandatory)</a:t>
            </a:r>
            <a:endParaRPr b="0" i="0" sz="1400" u="none" cap="none" strike="noStrike">
              <a:solidFill>
                <a:srgbClr val="000000"/>
              </a:solidFill>
              <a:latin typeface="Arial"/>
              <a:ea typeface="Arial"/>
              <a:cs typeface="Arial"/>
              <a:sym typeface="Arial"/>
            </a:endParaRPr>
          </a:p>
          <a:p>
            <a:pPr indent="-380990" lvl="0" marL="380990" marR="0" rtl="0" algn="l">
              <a:lnSpc>
                <a:spcPct val="100000"/>
              </a:lnSpc>
              <a:spcBef>
                <a:spcPts val="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DOI</a:t>
            </a:r>
            <a:endParaRPr b="0" i="0" sz="1400" u="none" cap="none" strike="noStrike">
              <a:solidFill>
                <a:srgbClr val="000000"/>
              </a:solidFill>
              <a:latin typeface="Arial"/>
              <a:ea typeface="Arial"/>
              <a:cs typeface="Arial"/>
              <a:sym typeface="Arial"/>
            </a:endParaRPr>
          </a:p>
        </p:txBody>
      </p:sp>
      <p:cxnSp>
        <p:nvCxnSpPr>
          <p:cNvPr id="243" name="Google Shape;243;p29"/>
          <p:cNvCxnSpPr/>
          <p:nvPr/>
        </p:nvCxnSpPr>
        <p:spPr>
          <a:xfrm>
            <a:off x="2270582" y="4274090"/>
            <a:ext cx="0" cy="624000"/>
          </a:xfrm>
          <a:prstGeom prst="straightConnector1">
            <a:avLst/>
          </a:prstGeom>
          <a:noFill/>
          <a:ln cap="flat" cmpd="sng" w="28575">
            <a:solidFill>
              <a:srgbClr val="FF6600"/>
            </a:solidFill>
            <a:prstDash val="solid"/>
            <a:miter lim="800000"/>
            <a:headEnd len="sm" w="sm" type="none"/>
            <a:tailEnd len="med" w="med" type="triangle"/>
          </a:ln>
        </p:spPr>
      </p:cxnSp>
      <p:sp>
        <p:nvSpPr>
          <p:cNvPr id="244" name="Google Shape;244;p29"/>
          <p:cNvSpPr txBox="1"/>
          <p:nvPr/>
        </p:nvSpPr>
        <p:spPr>
          <a:xfrm>
            <a:off x="477600" y="4890575"/>
            <a:ext cx="3746100" cy="62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Arial"/>
                <a:ea typeface="Arial"/>
                <a:cs typeface="Arial"/>
                <a:sym typeface="Arial"/>
              </a:rPr>
              <a:t>(Biological) material used in the study</a:t>
            </a:r>
            <a:r>
              <a:rPr b="0" i="0" lang="en-GB" sz="1800" u="none" cap="none" strike="noStrike">
                <a:solidFill>
                  <a:schemeClr val="dk1"/>
                </a:solidFill>
                <a:latin typeface="Arial"/>
                <a:ea typeface="Arial"/>
                <a:cs typeface="Arial"/>
                <a:sym typeface="Arial"/>
              </a:rPr>
              <a:t>: seed lot, cuttings…</a:t>
            </a:r>
            <a:endParaRPr b="0" i="0" sz="1800" u="none" cap="none" strike="noStrike">
              <a:solidFill>
                <a:schemeClr val="dk1"/>
              </a:solidFill>
              <a:latin typeface="Arial"/>
              <a:ea typeface="Arial"/>
              <a:cs typeface="Arial"/>
              <a:sym typeface="Arial"/>
            </a:endParaRPr>
          </a:p>
        </p:txBody>
      </p:sp>
      <p:sp>
        <p:nvSpPr>
          <p:cNvPr id="245" name="Google Shape;245;p29"/>
          <p:cNvSpPr txBox="1"/>
          <p:nvPr/>
        </p:nvSpPr>
        <p:spPr>
          <a:xfrm>
            <a:off x="5118874" y="4805490"/>
            <a:ext cx="4382400" cy="923400"/>
          </a:xfrm>
          <a:prstGeom prst="rect">
            <a:avLst/>
          </a:prstGeom>
          <a:solidFill>
            <a:srgbClr val="FFD966"/>
          </a:solidFill>
          <a:ln>
            <a:noFill/>
          </a:ln>
        </p:spPr>
        <p:txBody>
          <a:bodyPr anchorCtr="0" anchor="t" bIns="45700" lIns="91425" spcFirstLastPara="1" rIns="91425" wrap="square" tIns="45700">
            <a:noAutofit/>
          </a:bodyPr>
          <a:lstStyle/>
          <a:p>
            <a:pPr indent="-380990" lvl="0" marL="380990" marR="0" rtl="0" algn="l">
              <a:lnSpc>
                <a:spcPct val="100000"/>
              </a:lnSpc>
              <a:spcBef>
                <a:spcPts val="0"/>
              </a:spcBef>
              <a:spcAft>
                <a:spcPts val="0"/>
              </a:spcAft>
              <a:buClr>
                <a:schemeClr val="dk1"/>
              </a:buClr>
              <a:buSzPts val="1800"/>
              <a:buFont typeface="Arial"/>
              <a:buChar char="•"/>
            </a:pPr>
            <a:r>
              <a:rPr b="0" i="0" lang="en-GB" sz="1800" u="sng" cap="none" strike="noStrike">
                <a:solidFill>
                  <a:schemeClr val="dk1"/>
                </a:solidFill>
                <a:latin typeface="Arial"/>
                <a:ea typeface="Arial"/>
                <a:cs typeface="Arial"/>
                <a:sym typeface="Arial"/>
              </a:rPr>
              <a:t>Lab + internal accession number (mandatory)</a:t>
            </a:r>
            <a:endParaRPr b="0" i="0" sz="1400" u="none" cap="none" strike="noStrike">
              <a:solidFill>
                <a:srgbClr val="000000"/>
              </a:solidFill>
              <a:latin typeface="Arial"/>
              <a:ea typeface="Arial"/>
              <a:cs typeface="Arial"/>
              <a:sym typeface="Arial"/>
            </a:endParaRPr>
          </a:p>
          <a:p>
            <a:pPr indent="-380990" lvl="0" marL="380990" marR="0" rtl="0" algn="l">
              <a:lnSpc>
                <a:spcPct val="100000"/>
              </a:lnSpc>
              <a:spcBef>
                <a:spcPts val="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URI</a:t>
            </a:r>
            <a:endParaRPr b="0" i="0" sz="1800" u="none" cap="none" strike="noStrike">
              <a:solidFill>
                <a:schemeClr val="dk1"/>
              </a:solidFill>
              <a:latin typeface="Arial"/>
              <a:ea typeface="Arial"/>
              <a:cs typeface="Arial"/>
              <a:sym typeface="Arial"/>
            </a:endParaRPr>
          </a:p>
        </p:txBody>
      </p:sp>
      <p:cxnSp>
        <p:nvCxnSpPr>
          <p:cNvPr id="246" name="Google Shape;246;p29"/>
          <p:cNvCxnSpPr/>
          <p:nvPr/>
        </p:nvCxnSpPr>
        <p:spPr>
          <a:xfrm>
            <a:off x="2270582" y="5493290"/>
            <a:ext cx="4200" cy="329100"/>
          </a:xfrm>
          <a:prstGeom prst="straightConnector1">
            <a:avLst/>
          </a:prstGeom>
          <a:noFill/>
          <a:ln cap="flat" cmpd="sng" w="28575">
            <a:solidFill>
              <a:srgbClr val="FF6600"/>
            </a:solidFill>
            <a:prstDash val="solid"/>
            <a:miter lim="800000"/>
            <a:headEnd len="sm" w="sm" type="none"/>
            <a:tailEnd len="med" w="med" type="triangle"/>
          </a:ln>
        </p:spPr>
      </p:cxnSp>
      <p:sp>
        <p:nvSpPr>
          <p:cNvPr id="247" name="Google Shape;247;p29"/>
          <p:cNvSpPr txBox="1"/>
          <p:nvPr/>
        </p:nvSpPr>
        <p:spPr>
          <a:xfrm>
            <a:off x="5118874" y="5796090"/>
            <a:ext cx="4382400" cy="923400"/>
          </a:xfrm>
          <a:prstGeom prst="rect">
            <a:avLst/>
          </a:prstGeom>
          <a:solidFill>
            <a:srgbClr val="FFD966"/>
          </a:solidFill>
          <a:ln>
            <a:noFill/>
          </a:ln>
        </p:spPr>
        <p:txBody>
          <a:bodyPr anchorCtr="0" anchor="t" bIns="45700" lIns="91425" spcFirstLastPara="1" rIns="91425" wrap="square" tIns="45700">
            <a:noAutofit/>
          </a:bodyPr>
          <a:lstStyle/>
          <a:p>
            <a:pPr indent="-380989" lvl="0" marL="380989" marR="0" rtl="0" algn="l">
              <a:lnSpc>
                <a:spcPct val="100000"/>
              </a:lnSpc>
              <a:spcBef>
                <a:spcPts val="0"/>
              </a:spcBef>
              <a:spcAft>
                <a:spcPts val="0"/>
              </a:spcAft>
              <a:buClr>
                <a:schemeClr val="dk1"/>
              </a:buClr>
              <a:buSzPts val="1800"/>
              <a:buFont typeface="Arial"/>
              <a:buChar char="•"/>
            </a:pPr>
            <a:r>
              <a:rPr b="0" i="0" lang="en-GB" sz="1800" u="sng" cap="none" strike="noStrike">
                <a:solidFill>
                  <a:schemeClr val="dk1"/>
                </a:solidFill>
                <a:latin typeface="Arial"/>
                <a:ea typeface="Arial"/>
                <a:cs typeface="Arial"/>
                <a:sym typeface="Arial"/>
              </a:rPr>
              <a:t>Lab + internal accession number (mandatory)</a:t>
            </a:r>
            <a:endParaRPr b="0" i="0" sz="1400" u="none" cap="none" strike="noStrike">
              <a:solidFill>
                <a:srgbClr val="000000"/>
              </a:solidFill>
              <a:latin typeface="Arial"/>
              <a:ea typeface="Arial"/>
              <a:cs typeface="Arial"/>
              <a:sym typeface="Arial"/>
            </a:endParaRPr>
          </a:p>
          <a:p>
            <a:pPr indent="-380989" lvl="0" marL="380989" marR="0" rtl="0" algn="l">
              <a:lnSpc>
                <a:spcPct val="100000"/>
              </a:lnSpc>
              <a:spcBef>
                <a:spcPts val="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BioSample ID</a:t>
            </a:r>
            <a:endParaRPr b="0" i="0" sz="1800" u="none" cap="none" strike="noStrike">
              <a:solidFill>
                <a:schemeClr val="dk1"/>
              </a:solidFill>
              <a:latin typeface="Arial"/>
              <a:ea typeface="Arial"/>
              <a:cs typeface="Arial"/>
              <a:sym typeface="Arial"/>
            </a:endParaRPr>
          </a:p>
        </p:txBody>
      </p:sp>
      <p:sp>
        <p:nvSpPr>
          <p:cNvPr id="248" name="Google Shape;248;p29"/>
          <p:cNvSpPr txBox="1"/>
          <p:nvPr/>
        </p:nvSpPr>
        <p:spPr>
          <a:xfrm>
            <a:off x="477600" y="5957375"/>
            <a:ext cx="3746100" cy="624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GB" sz="1800" u="none" cap="none" strike="noStrike">
                <a:solidFill>
                  <a:schemeClr val="dk1"/>
                </a:solidFill>
                <a:latin typeface="Arial"/>
                <a:ea typeface="Arial"/>
                <a:cs typeface="Arial"/>
                <a:sym typeface="Arial"/>
              </a:rPr>
              <a:t>Plant Samples used in the study</a:t>
            </a:r>
            <a:r>
              <a:rPr b="0" i="0" lang="en-GB" sz="1800" u="none" cap="none" strike="noStrike">
                <a:solidFill>
                  <a:schemeClr val="dk1"/>
                </a:solidFill>
                <a:latin typeface="Arial"/>
                <a:ea typeface="Arial"/>
                <a:cs typeface="Arial"/>
                <a:sym typeface="Arial"/>
              </a:rPr>
              <a:t>: detached leaves,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0"/>
          <p:cNvSpPr txBox="1"/>
          <p:nvPr/>
        </p:nvSpPr>
        <p:spPr>
          <a:xfrm>
            <a:off x="295150" y="1278121"/>
            <a:ext cx="9839100" cy="4630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70C0"/>
                </a:solidFill>
                <a:latin typeface="Arial"/>
                <a:ea typeface="Arial"/>
                <a:cs typeface="Arial"/>
                <a:sym typeface="Arial"/>
              </a:rPr>
              <a:t>Observation units </a:t>
            </a:r>
            <a:r>
              <a:rPr b="0" i="0" lang="en-GB" sz="2000" u="none" cap="none" strike="noStrike">
                <a:solidFill>
                  <a:schemeClr val="dk1"/>
                </a:solidFill>
                <a:latin typeface="Arial"/>
                <a:ea typeface="Arial"/>
                <a:cs typeface="Arial"/>
                <a:sym typeface="Arial"/>
              </a:rPr>
              <a:t>are the objects in the study about which observations are made, and which may take different treatment values. They typically correspond to one or more individual plants. They can also be used for environmental variables.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FF6600"/>
                </a:solidFill>
                <a:latin typeface="Arial"/>
                <a:ea typeface="Arial"/>
                <a:cs typeface="Arial"/>
                <a:sym typeface="Arial"/>
              </a:rPr>
              <a:t>Metadata are specific to MIAPPE: identifiers, location, replication, treatments,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66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66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70C0"/>
                </a:solidFill>
                <a:latin typeface="Arial"/>
                <a:ea typeface="Arial"/>
                <a:cs typeface="Arial"/>
                <a:sym typeface="Arial"/>
              </a:rPr>
              <a:t>A sample </a:t>
            </a:r>
            <a:r>
              <a:rPr b="0" i="0" lang="en-GB" sz="2000" u="none" cap="none" strike="noStrike">
                <a:solidFill>
                  <a:schemeClr val="dk1"/>
                </a:solidFill>
                <a:latin typeface="Arial"/>
                <a:ea typeface="Arial"/>
                <a:cs typeface="Arial"/>
                <a:sym typeface="Arial"/>
              </a:rPr>
              <a:t>is a portion of plant tissue </a:t>
            </a:r>
            <a:r>
              <a:rPr b="0" i="0" lang="en-GB" sz="2000" u="sng" cap="none" strike="noStrike">
                <a:solidFill>
                  <a:schemeClr val="dk1"/>
                </a:solidFill>
                <a:latin typeface="Arial"/>
                <a:ea typeface="Arial"/>
                <a:cs typeface="Arial"/>
                <a:sym typeface="Arial"/>
              </a:rPr>
              <a:t>extracted from an observation unit</a:t>
            </a:r>
            <a:r>
              <a:rPr b="0" i="0" lang="en-GB" sz="2000" u="none" cap="none" strike="noStrike">
                <a:solidFill>
                  <a:schemeClr val="dk1"/>
                </a:solidFill>
                <a:latin typeface="Arial"/>
                <a:ea typeface="Arial"/>
                <a:cs typeface="Arial"/>
                <a:sym typeface="Arial"/>
              </a:rPr>
              <a:t> for the purpose of sub-plant observations and/or molecular studies.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FF6600"/>
                </a:solidFill>
                <a:latin typeface="Arial"/>
                <a:ea typeface="Arial"/>
                <a:cs typeface="Arial"/>
                <a:sym typeface="Arial"/>
              </a:rPr>
              <a:t>Metadata are aligned with the BioSample DB generic model: identifiers, information about processing, …</a:t>
            </a:r>
            <a:endParaRPr b="1" i="0" sz="2000" u="none" cap="none" strike="noStrike">
              <a:solidFill>
                <a:srgbClr val="FF6600"/>
              </a:solidFill>
              <a:latin typeface="Arial"/>
              <a:ea typeface="Arial"/>
              <a:cs typeface="Arial"/>
              <a:sym typeface="Arial"/>
            </a:endParaRPr>
          </a:p>
        </p:txBody>
      </p:sp>
      <p:sp>
        <p:nvSpPr>
          <p:cNvPr id="255" name="Google Shape;255;p30"/>
          <p:cNvSpPr txBox="1"/>
          <p:nvPr/>
        </p:nvSpPr>
        <p:spPr>
          <a:xfrm>
            <a:off x="657726" y="4555958"/>
            <a:ext cx="18473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6" name="Google Shape;256;p30"/>
          <p:cNvSpPr txBox="1"/>
          <p:nvPr/>
        </p:nvSpPr>
        <p:spPr>
          <a:xfrm>
            <a:off x="750091" y="271915"/>
            <a:ext cx="8963400" cy="523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GB" sz="2800" u="none" cap="none" strike="noStrike">
                <a:solidFill>
                  <a:srgbClr val="0070C0"/>
                </a:solidFill>
                <a:latin typeface="Arial"/>
                <a:ea typeface="Arial"/>
                <a:cs typeface="Arial"/>
                <a:sym typeface="Arial"/>
              </a:rPr>
              <a:t>MIAPPE main sections – Observation Unit, Samples</a:t>
            </a:r>
            <a:endParaRPr b="1" i="0" sz="2800" u="none" cap="none" strike="noStrike">
              <a:solidFill>
                <a:srgbClr val="0070C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Google Shape;262;p31"/>
          <p:cNvSpPr txBox="1"/>
          <p:nvPr/>
        </p:nvSpPr>
        <p:spPr>
          <a:xfrm>
            <a:off x="750091" y="271915"/>
            <a:ext cx="8963395" cy="52322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GB" sz="2800" u="none" cap="none" strike="noStrike">
                <a:solidFill>
                  <a:srgbClr val="0070C0"/>
                </a:solidFill>
                <a:latin typeface="Arial"/>
                <a:ea typeface="Arial"/>
                <a:cs typeface="Arial"/>
                <a:sym typeface="Arial"/>
              </a:rPr>
              <a:t>MIAPPE main sections – Observation Unit, Samples</a:t>
            </a:r>
            <a:endParaRPr b="1" i="0" sz="2800" u="none" cap="none" strike="noStrike">
              <a:solidFill>
                <a:srgbClr val="0070C0"/>
              </a:solidFill>
              <a:latin typeface="Arial"/>
              <a:ea typeface="Arial"/>
              <a:cs typeface="Arial"/>
              <a:sym typeface="Arial"/>
            </a:endParaRPr>
          </a:p>
        </p:txBody>
      </p:sp>
      <p:sp>
        <p:nvSpPr>
          <p:cNvPr id="263" name="Google Shape;263;p31"/>
          <p:cNvSpPr txBox="1"/>
          <p:nvPr/>
        </p:nvSpPr>
        <p:spPr>
          <a:xfrm>
            <a:off x="657726" y="3644154"/>
            <a:ext cx="184731"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64" name="Google Shape;264;p31"/>
          <p:cNvGrpSpPr/>
          <p:nvPr/>
        </p:nvGrpSpPr>
        <p:grpSpPr>
          <a:xfrm>
            <a:off x="5705227" y="3644154"/>
            <a:ext cx="1708238" cy="1331494"/>
            <a:chOff x="842457" y="1925053"/>
            <a:chExt cx="1708238" cy="1331494"/>
          </a:xfrm>
        </p:grpSpPr>
        <p:sp>
          <p:nvSpPr>
            <p:cNvPr id="265" name="Google Shape;265;p31"/>
            <p:cNvSpPr/>
            <p:nvPr/>
          </p:nvSpPr>
          <p:spPr>
            <a:xfrm>
              <a:off x="842457" y="1925053"/>
              <a:ext cx="1708238" cy="1331494"/>
            </a:xfrm>
            <a:prstGeom prst="rect">
              <a:avLst/>
            </a:prstGeom>
            <a:noFill/>
            <a:ln cap="flat" cmpd="sng" w="2857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266" name="Google Shape;266;p31"/>
            <p:cNvGrpSpPr/>
            <p:nvPr/>
          </p:nvGrpSpPr>
          <p:grpSpPr>
            <a:xfrm>
              <a:off x="890585" y="1973179"/>
              <a:ext cx="1580146" cy="224589"/>
              <a:chOff x="914402" y="1973179"/>
              <a:chExt cx="1580146" cy="224589"/>
            </a:xfrm>
          </p:grpSpPr>
          <p:sp>
            <p:nvSpPr>
              <p:cNvPr id="267" name="Google Shape;267;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8" name="Google Shape;268;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69" name="Google Shape;269;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0" name="Google Shape;270;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1" name="Google Shape;271;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2" name="Google Shape;272;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3" name="Google Shape;273;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4" name="Google Shape;274;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275" name="Google Shape;275;p31"/>
            <p:cNvGrpSpPr/>
            <p:nvPr/>
          </p:nvGrpSpPr>
          <p:grpSpPr>
            <a:xfrm>
              <a:off x="890585" y="2144290"/>
              <a:ext cx="1580146" cy="224589"/>
              <a:chOff x="914402" y="1973179"/>
              <a:chExt cx="1580146" cy="224589"/>
            </a:xfrm>
          </p:grpSpPr>
          <p:sp>
            <p:nvSpPr>
              <p:cNvPr id="276" name="Google Shape;276;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7" name="Google Shape;277;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8" name="Google Shape;278;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79" name="Google Shape;279;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0" name="Google Shape;280;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1" name="Google Shape;281;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2" name="Google Shape;282;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3" name="Google Shape;283;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284" name="Google Shape;284;p31"/>
            <p:cNvGrpSpPr/>
            <p:nvPr/>
          </p:nvGrpSpPr>
          <p:grpSpPr>
            <a:xfrm>
              <a:off x="890585" y="2315401"/>
              <a:ext cx="1580146" cy="224589"/>
              <a:chOff x="914402" y="1973179"/>
              <a:chExt cx="1580146" cy="224589"/>
            </a:xfrm>
          </p:grpSpPr>
          <p:sp>
            <p:nvSpPr>
              <p:cNvPr id="285" name="Google Shape;285;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6" name="Google Shape;286;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7" name="Google Shape;287;p31"/>
              <p:cNvSpPr/>
              <p:nvPr/>
            </p:nvSpPr>
            <p:spPr>
              <a:xfrm>
                <a:off x="1306288" y="1973179"/>
                <a:ext cx="208547" cy="224589"/>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8" name="Google Shape;288;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89" name="Google Shape;289;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0" name="Google Shape;290;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1" name="Google Shape;291;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2" name="Google Shape;292;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293" name="Google Shape;293;p31"/>
            <p:cNvGrpSpPr/>
            <p:nvPr/>
          </p:nvGrpSpPr>
          <p:grpSpPr>
            <a:xfrm>
              <a:off x="890585" y="2486512"/>
              <a:ext cx="1580146" cy="224589"/>
              <a:chOff x="914402" y="1973179"/>
              <a:chExt cx="1580146" cy="224589"/>
            </a:xfrm>
          </p:grpSpPr>
          <p:sp>
            <p:nvSpPr>
              <p:cNvPr id="294" name="Google Shape;294;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5" name="Google Shape;295;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6" name="Google Shape;296;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7" name="Google Shape;297;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8" name="Google Shape;298;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99" name="Google Shape;299;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0" name="Google Shape;300;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1" name="Google Shape;301;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302" name="Google Shape;302;p31"/>
            <p:cNvGrpSpPr/>
            <p:nvPr/>
          </p:nvGrpSpPr>
          <p:grpSpPr>
            <a:xfrm>
              <a:off x="890585" y="2657623"/>
              <a:ext cx="1580146" cy="224589"/>
              <a:chOff x="914402" y="1973179"/>
              <a:chExt cx="1580146" cy="224589"/>
            </a:xfrm>
          </p:grpSpPr>
          <p:sp>
            <p:nvSpPr>
              <p:cNvPr id="303" name="Google Shape;303;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4" name="Google Shape;304;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5" name="Google Shape;305;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6" name="Google Shape;306;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7" name="Google Shape;307;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8" name="Google Shape;308;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09" name="Google Shape;309;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0" name="Google Shape;310;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311" name="Google Shape;311;p31"/>
            <p:cNvGrpSpPr/>
            <p:nvPr/>
          </p:nvGrpSpPr>
          <p:grpSpPr>
            <a:xfrm>
              <a:off x="890585" y="2828734"/>
              <a:ext cx="1580146" cy="224589"/>
              <a:chOff x="914402" y="1973179"/>
              <a:chExt cx="1580146" cy="224589"/>
            </a:xfrm>
          </p:grpSpPr>
          <p:sp>
            <p:nvSpPr>
              <p:cNvPr id="312" name="Google Shape;312;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3" name="Google Shape;313;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4" name="Google Shape;314;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5" name="Google Shape;315;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6" name="Google Shape;316;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7" name="Google Shape;317;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8" name="Google Shape;318;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19" name="Google Shape;319;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320" name="Google Shape;320;p31"/>
            <p:cNvGrpSpPr/>
            <p:nvPr/>
          </p:nvGrpSpPr>
          <p:grpSpPr>
            <a:xfrm>
              <a:off x="896888" y="2999844"/>
              <a:ext cx="1580146" cy="224589"/>
              <a:chOff x="914402" y="1973179"/>
              <a:chExt cx="1580146" cy="224589"/>
            </a:xfrm>
          </p:grpSpPr>
          <p:sp>
            <p:nvSpPr>
              <p:cNvPr id="321" name="Google Shape;321;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2" name="Google Shape;322;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3" name="Google Shape;323;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4" name="Google Shape;324;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5" name="Google Shape;325;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6" name="Google Shape;326;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7" name="Google Shape;327;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28" name="Google Shape;328;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grpSp>
        <p:nvGrpSpPr>
          <p:cNvPr id="329" name="Google Shape;329;p31"/>
          <p:cNvGrpSpPr/>
          <p:nvPr/>
        </p:nvGrpSpPr>
        <p:grpSpPr>
          <a:xfrm>
            <a:off x="994857" y="1935743"/>
            <a:ext cx="1708238" cy="1331494"/>
            <a:chOff x="842457" y="1925053"/>
            <a:chExt cx="1708238" cy="1331494"/>
          </a:xfrm>
        </p:grpSpPr>
        <p:sp>
          <p:nvSpPr>
            <p:cNvPr id="330" name="Google Shape;330;p31"/>
            <p:cNvSpPr/>
            <p:nvPr/>
          </p:nvSpPr>
          <p:spPr>
            <a:xfrm>
              <a:off x="842457" y="1925053"/>
              <a:ext cx="1708238" cy="1331494"/>
            </a:xfrm>
            <a:prstGeom prst="rect">
              <a:avLst/>
            </a:prstGeom>
            <a:noFill/>
            <a:ln cap="flat" cmpd="sng" w="2857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331" name="Google Shape;331;p31"/>
            <p:cNvGrpSpPr/>
            <p:nvPr/>
          </p:nvGrpSpPr>
          <p:grpSpPr>
            <a:xfrm>
              <a:off x="890585" y="1973179"/>
              <a:ext cx="1580146" cy="224589"/>
              <a:chOff x="914402" y="1973179"/>
              <a:chExt cx="1580146" cy="224589"/>
            </a:xfrm>
          </p:grpSpPr>
          <p:sp>
            <p:nvSpPr>
              <p:cNvPr id="332" name="Google Shape;332;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3" name="Google Shape;333;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4" name="Google Shape;334;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5" name="Google Shape;335;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6" name="Google Shape;336;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7" name="Google Shape;337;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8" name="Google Shape;338;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39" name="Google Shape;339;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340" name="Google Shape;340;p31"/>
            <p:cNvGrpSpPr/>
            <p:nvPr/>
          </p:nvGrpSpPr>
          <p:grpSpPr>
            <a:xfrm>
              <a:off x="890585" y="2144290"/>
              <a:ext cx="1580146" cy="224589"/>
              <a:chOff x="914402" y="1973179"/>
              <a:chExt cx="1580146" cy="224589"/>
            </a:xfrm>
          </p:grpSpPr>
          <p:sp>
            <p:nvSpPr>
              <p:cNvPr id="341" name="Google Shape;341;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2" name="Google Shape;342;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3" name="Google Shape;343;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4" name="Google Shape;344;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5" name="Google Shape;345;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6" name="Google Shape;346;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7" name="Google Shape;347;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48" name="Google Shape;348;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349" name="Google Shape;349;p31"/>
            <p:cNvGrpSpPr/>
            <p:nvPr/>
          </p:nvGrpSpPr>
          <p:grpSpPr>
            <a:xfrm>
              <a:off x="890585" y="2315401"/>
              <a:ext cx="1580146" cy="224589"/>
              <a:chOff x="914402" y="1973179"/>
              <a:chExt cx="1580146" cy="224589"/>
            </a:xfrm>
          </p:grpSpPr>
          <p:sp>
            <p:nvSpPr>
              <p:cNvPr id="350" name="Google Shape;350;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1" name="Google Shape;351;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2" name="Google Shape;352;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3" name="Google Shape;353;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4" name="Google Shape;354;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5" name="Google Shape;355;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6" name="Google Shape;356;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57" name="Google Shape;357;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358" name="Google Shape;358;p31"/>
            <p:cNvGrpSpPr/>
            <p:nvPr/>
          </p:nvGrpSpPr>
          <p:grpSpPr>
            <a:xfrm>
              <a:off x="890585" y="2486512"/>
              <a:ext cx="1580146" cy="224589"/>
              <a:chOff x="914402" y="1973179"/>
              <a:chExt cx="1580146" cy="224589"/>
            </a:xfrm>
          </p:grpSpPr>
          <p:sp>
            <p:nvSpPr>
              <p:cNvPr id="359" name="Google Shape;359;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0" name="Google Shape;360;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1" name="Google Shape;361;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2" name="Google Shape;362;p31"/>
              <p:cNvSpPr/>
              <p:nvPr/>
            </p:nvSpPr>
            <p:spPr>
              <a:xfrm>
                <a:off x="1502231" y="1973179"/>
                <a:ext cx="208547" cy="224589"/>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3" name="Google Shape;363;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4" name="Google Shape;364;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5" name="Google Shape;365;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6" name="Google Shape;366;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367" name="Google Shape;367;p31"/>
            <p:cNvGrpSpPr/>
            <p:nvPr/>
          </p:nvGrpSpPr>
          <p:grpSpPr>
            <a:xfrm>
              <a:off x="890585" y="2657623"/>
              <a:ext cx="1580146" cy="224589"/>
              <a:chOff x="914402" y="1973179"/>
              <a:chExt cx="1580146" cy="224589"/>
            </a:xfrm>
          </p:grpSpPr>
          <p:sp>
            <p:nvSpPr>
              <p:cNvPr id="368" name="Google Shape;368;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69" name="Google Shape;369;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0" name="Google Shape;370;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1" name="Google Shape;371;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2" name="Google Shape;372;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3" name="Google Shape;373;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4" name="Google Shape;374;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5" name="Google Shape;375;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376" name="Google Shape;376;p31"/>
            <p:cNvGrpSpPr/>
            <p:nvPr/>
          </p:nvGrpSpPr>
          <p:grpSpPr>
            <a:xfrm>
              <a:off x="890585" y="2828734"/>
              <a:ext cx="1580146" cy="224589"/>
              <a:chOff x="914402" y="1973179"/>
              <a:chExt cx="1580146" cy="224589"/>
            </a:xfrm>
          </p:grpSpPr>
          <p:sp>
            <p:nvSpPr>
              <p:cNvPr id="377" name="Google Shape;377;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8" name="Google Shape;378;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79" name="Google Shape;379;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0" name="Google Shape;380;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1" name="Google Shape;381;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2" name="Google Shape;382;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3" name="Google Shape;383;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4" name="Google Shape;384;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385" name="Google Shape;385;p31"/>
            <p:cNvGrpSpPr/>
            <p:nvPr/>
          </p:nvGrpSpPr>
          <p:grpSpPr>
            <a:xfrm>
              <a:off x="896888" y="2999844"/>
              <a:ext cx="1580146" cy="224589"/>
              <a:chOff x="914402" y="1973179"/>
              <a:chExt cx="1580146" cy="224589"/>
            </a:xfrm>
          </p:grpSpPr>
          <p:sp>
            <p:nvSpPr>
              <p:cNvPr id="386" name="Google Shape;386;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7" name="Google Shape;387;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8" name="Google Shape;388;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9" name="Google Shape;389;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0" name="Google Shape;390;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1" name="Google Shape;391;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2" name="Google Shape;392;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3" name="Google Shape;393;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grpSp>
        <p:nvGrpSpPr>
          <p:cNvPr id="394" name="Google Shape;394;p31"/>
          <p:cNvGrpSpPr/>
          <p:nvPr/>
        </p:nvGrpSpPr>
        <p:grpSpPr>
          <a:xfrm>
            <a:off x="3346032" y="3644154"/>
            <a:ext cx="1708238" cy="1331494"/>
            <a:chOff x="842457" y="1925053"/>
            <a:chExt cx="1708238" cy="1331494"/>
          </a:xfrm>
        </p:grpSpPr>
        <p:sp>
          <p:nvSpPr>
            <p:cNvPr id="395" name="Google Shape;395;p31"/>
            <p:cNvSpPr/>
            <p:nvPr/>
          </p:nvSpPr>
          <p:spPr>
            <a:xfrm>
              <a:off x="842457" y="1925053"/>
              <a:ext cx="1708238" cy="1331494"/>
            </a:xfrm>
            <a:prstGeom prst="rect">
              <a:avLst/>
            </a:prstGeom>
            <a:noFill/>
            <a:ln cap="flat" cmpd="sng" w="2857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396" name="Google Shape;396;p31"/>
            <p:cNvGrpSpPr/>
            <p:nvPr/>
          </p:nvGrpSpPr>
          <p:grpSpPr>
            <a:xfrm>
              <a:off x="890585" y="1973179"/>
              <a:ext cx="1580146" cy="224589"/>
              <a:chOff x="914402" y="1973179"/>
              <a:chExt cx="1580146" cy="224589"/>
            </a:xfrm>
          </p:grpSpPr>
          <p:sp>
            <p:nvSpPr>
              <p:cNvPr id="397" name="Google Shape;397;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8" name="Google Shape;398;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99" name="Google Shape;399;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0" name="Google Shape;400;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1" name="Google Shape;401;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2" name="Google Shape;402;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3" name="Google Shape;403;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4" name="Google Shape;404;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405" name="Google Shape;405;p31"/>
            <p:cNvGrpSpPr/>
            <p:nvPr/>
          </p:nvGrpSpPr>
          <p:grpSpPr>
            <a:xfrm>
              <a:off x="890585" y="2144290"/>
              <a:ext cx="1580146" cy="224589"/>
              <a:chOff x="914402" y="1973179"/>
              <a:chExt cx="1580146" cy="224589"/>
            </a:xfrm>
          </p:grpSpPr>
          <p:sp>
            <p:nvSpPr>
              <p:cNvPr id="406" name="Google Shape;406;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7" name="Google Shape;407;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8" name="Google Shape;408;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09" name="Google Shape;409;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0" name="Google Shape;410;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1" name="Google Shape;411;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2" name="Google Shape;412;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3" name="Google Shape;413;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414" name="Google Shape;414;p31"/>
            <p:cNvGrpSpPr/>
            <p:nvPr/>
          </p:nvGrpSpPr>
          <p:grpSpPr>
            <a:xfrm>
              <a:off x="890585" y="2315401"/>
              <a:ext cx="1580146" cy="224589"/>
              <a:chOff x="914402" y="1973179"/>
              <a:chExt cx="1580146" cy="224589"/>
            </a:xfrm>
          </p:grpSpPr>
          <p:sp>
            <p:nvSpPr>
              <p:cNvPr id="415" name="Google Shape;415;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6" name="Google Shape;416;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7" name="Google Shape;417;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8" name="Google Shape;418;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19" name="Google Shape;419;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0" name="Google Shape;420;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1" name="Google Shape;421;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2" name="Google Shape;422;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423" name="Google Shape;423;p31"/>
            <p:cNvGrpSpPr/>
            <p:nvPr/>
          </p:nvGrpSpPr>
          <p:grpSpPr>
            <a:xfrm>
              <a:off x="890585" y="2486512"/>
              <a:ext cx="1580146" cy="224589"/>
              <a:chOff x="914402" y="1973179"/>
              <a:chExt cx="1580146" cy="224589"/>
            </a:xfrm>
          </p:grpSpPr>
          <p:sp>
            <p:nvSpPr>
              <p:cNvPr id="424" name="Google Shape;424;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5" name="Google Shape;425;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6" name="Google Shape;426;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7" name="Google Shape;427;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8" name="Google Shape;428;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29" name="Google Shape;429;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0" name="Google Shape;430;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1" name="Google Shape;431;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432" name="Google Shape;432;p31"/>
            <p:cNvGrpSpPr/>
            <p:nvPr/>
          </p:nvGrpSpPr>
          <p:grpSpPr>
            <a:xfrm>
              <a:off x="890585" y="2657623"/>
              <a:ext cx="1580146" cy="224589"/>
              <a:chOff x="914402" y="1973179"/>
              <a:chExt cx="1580146" cy="224589"/>
            </a:xfrm>
          </p:grpSpPr>
          <p:sp>
            <p:nvSpPr>
              <p:cNvPr id="433" name="Google Shape;433;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4" name="Google Shape;434;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5" name="Google Shape;435;p31"/>
              <p:cNvSpPr/>
              <p:nvPr/>
            </p:nvSpPr>
            <p:spPr>
              <a:xfrm>
                <a:off x="1306288" y="1973179"/>
                <a:ext cx="208547" cy="224589"/>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6" name="Google Shape;436;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7" name="Google Shape;437;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8" name="Google Shape;438;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39" name="Google Shape;439;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0" name="Google Shape;440;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441" name="Google Shape;441;p31"/>
            <p:cNvGrpSpPr/>
            <p:nvPr/>
          </p:nvGrpSpPr>
          <p:grpSpPr>
            <a:xfrm>
              <a:off x="890585" y="2828734"/>
              <a:ext cx="1580146" cy="224589"/>
              <a:chOff x="914402" y="1973179"/>
              <a:chExt cx="1580146" cy="224589"/>
            </a:xfrm>
          </p:grpSpPr>
          <p:sp>
            <p:nvSpPr>
              <p:cNvPr id="442" name="Google Shape;442;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3" name="Google Shape;443;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4" name="Google Shape;444;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5" name="Google Shape;445;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6" name="Google Shape;446;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7" name="Google Shape;447;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8" name="Google Shape;448;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49" name="Google Shape;449;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450" name="Google Shape;450;p31"/>
            <p:cNvGrpSpPr/>
            <p:nvPr/>
          </p:nvGrpSpPr>
          <p:grpSpPr>
            <a:xfrm>
              <a:off x="896888" y="2999844"/>
              <a:ext cx="1580146" cy="224589"/>
              <a:chOff x="914402" y="1973179"/>
              <a:chExt cx="1580146" cy="224589"/>
            </a:xfrm>
          </p:grpSpPr>
          <p:sp>
            <p:nvSpPr>
              <p:cNvPr id="451" name="Google Shape;451;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2" name="Google Shape;452;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3" name="Google Shape;453;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4" name="Google Shape;454;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5" name="Google Shape;455;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6" name="Google Shape;456;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7" name="Google Shape;457;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58" name="Google Shape;458;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grpSp>
        <p:nvGrpSpPr>
          <p:cNvPr id="459" name="Google Shape;459;p31"/>
          <p:cNvGrpSpPr/>
          <p:nvPr/>
        </p:nvGrpSpPr>
        <p:grpSpPr>
          <a:xfrm>
            <a:off x="1017448" y="3644154"/>
            <a:ext cx="1708238" cy="1331494"/>
            <a:chOff x="842457" y="1925053"/>
            <a:chExt cx="1708238" cy="1331494"/>
          </a:xfrm>
        </p:grpSpPr>
        <p:sp>
          <p:nvSpPr>
            <p:cNvPr id="460" name="Google Shape;460;p31"/>
            <p:cNvSpPr/>
            <p:nvPr/>
          </p:nvSpPr>
          <p:spPr>
            <a:xfrm>
              <a:off x="842457" y="1925053"/>
              <a:ext cx="1708238" cy="1331494"/>
            </a:xfrm>
            <a:prstGeom prst="rect">
              <a:avLst/>
            </a:prstGeom>
            <a:noFill/>
            <a:ln cap="flat" cmpd="sng" w="2857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461" name="Google Shape;461;p31"/>
            <p:cNvGrpSpPr/>
            <p:nvPr/>
          </p:nvGrpSpPr>
          <p:grpSpPr>
            <a:xfrm>
              <a:off x="890585" y="1973179"/>
              <a:ext cx="1580146" cy="224589"/>
              <a:chOff x="914402" y="1973179"/>
              <a:chExt cx="1580146" cy="224589"/>
            </a:xfrm>
          </p:grpSpPr>
          <p:sp>
            <p:nvSpPr>
              <p:cNvPr id="462" name="Google Shape;462;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3" name="Google Shape;463;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4" name="Google Shape;464;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5" name="Google Shape;465;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6" name="Google Shape;466;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7" name="Google Shape;467;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8" name="Google Shape;468;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69" name="Google Shape;469;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470" name="Google Shape;470;p31"/>
            <p:cNvGrpSpPr/>
            <p:nvPr/>
          </p:nvGrpSpPr>
          <p:grpSpPr>
            <a:xfrm>
              <a:off x="890585" y="2144290"/>
              <a:ext cx="1580146" cy="224589"/>
              <a:chOff x="914402" y="1973179"/>
              <a:chExt cx="1580146" cy="224589"/>
            </a:xfrm>
          </p:grpSpPr>
          <p:sp>
            <p:nvSpPr>
              <p:cNvPr id="471" name="Google Shape;471;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2" name="Google Shape;472;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3" name="Google Shape;473;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4" name="Google Shape;474;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5" name="Google Shape;475;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6" name="Google Shape;476;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7" name="Google Shape;477;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78" name="Google Shape;478;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479" name="Google Shape;479;p31"/>
            <p:cNvGrpSpPr/>
            <p:nvPr/>
          </p:nvGrpSpPr>
          <p:grpSpPr>
            <a:xfrm>
              <a:off x="890585" y="2315401"/>
              <a:ext cx="1580146" cy="224589"/>
              <a:chOff x="914402" y="1973179"/>
              <a:chExt cx="1580146" cy="224589"/>
            </a:xfrm>
          </p:grpSpPr>
          <p:sp>
            <p:nvSpPr>
              <p:cNvPr id="480" name="Google Shape;480;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1" name="Google Shape;481;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2" name="Google Shape;482;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3" name="Google Shape;483;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4" name="Google Shape;484;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5" name="Google Shape;485;p31"/>
              <p:cNvSpPr/>
              <p:nvPr/>
            </p:nvSpPr>
            <p:spPr>
              <a:xfrm>
                <a:off x="1894117" y="1973179"/>
                <a:ext cx="208547" cy="224589"/>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6" name="Google Shape;486;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87" name="Google Shape;487;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488" name="Google Shape;488;p31"/>
            <p:cNvGrpSpPr/>
            <p:nvPr/>
          </p:nvGrpSpPr>
          <p:grpSpPr>
            <a:xfrm>
              <a:off x="890585" y="2486512"/>
              <a:ext cx="1580146" cy="224589"/>
              <a:chOff x="914402" y="1973179"/>
              <a:chExt cx="1580146" cy="224589"/>
            </a:xfrm>
          </p:grpSpPr>
          <p:sp>
            <p:nvSpPr>
              <p:cNvPr id="489" name="Google Shape;489;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0" name="Google Shape;490;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1" name="Google Shape;491;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2" name="Google Shape;492;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3" name="Google Shape;493;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4" name="Google Shape;494;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5" name="Google Shape;495;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6" name="Google Shape;496;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497" name="Google Shape;497;p31"/>
            <p:cNvGrpSpPr/>
            <p:nvPr/>
          </p:nvGrpSpPr>
          <p:grpSpPr>
            <a:xfrm>
              <a:off x="890585" y="2657623"/>
              <a:ext cx="1580146" cy="224589"/>
              <a:chOff x="914402" y="1973179"/>
              <a:chExt cx="1580146" cy="224589"/>
            </a:xfrm>
          </p:grpSpPr>
          <p:sp>
            <p:nvSpPr>
              <p:cNvPr id="498" name="Google Shape;498;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499" name="Google Shape;499;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0" name="Google Shape;500;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1" name="Google Shape;501;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2" name="Google Shape;502;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3" name="Google Shape;503;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4" name="Google Shape;504;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5" name="Google Shape;505;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506" name="Google Shape;506;p31"/>
            <p:cNvGrpSpPr/>
            <p:nvPr/>
          </p:nvGrpSpPr>
          <p:grpSpPr>
            <a:xfrm>
              <a:off x="890585" y="2828734"/>
              <a:ext cx="1580146" cy="224589"/>
              <a:chOff x="914402" y="1973179"/>
              <a:chExt cx="1580146" cy="224589"/>
            </a:xfrm>
          </p:grpSpPr>
          <p:sp>
            <p:nvSpPr>
              <p:cNvPr id="507" name="Google Shape;507;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8" name="Google Shape;508;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09" name="Google Shape;509;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0" name="Google Shape;510;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1" name="Google Shape;511;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2" name="Google Shape;512;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3" name="Google Shape;513;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4" name="Google Shape;514;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515" name="Google Shape;515;p31"/>
            <p:cNvGrpSpPr/>
            <p:nvPr/>
          </p:nvGrpSpPr>
          <p:grpSpPr>
            <a:xfrm>
              <a:off x="896888" y="2999844"/>
              <a:ext cx="1580146" cy="224589"/>
              <a:chOff x="914402" y="1973179"/>
              <a:chExt cx="1580146" cy="224589"/>
            </a:xfrm>
          </p:grpSpPr>
          <p:sp>
            <p:nvSpPr>
              <p:cNvPr id="516" name="Google Shape;516;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7" name="Google Shape;517;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8" name="Google Shape;518;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19" name="Google Shape;519;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0" name="Google Shape;520;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1" name="Google Shape;521;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2" name="Google Shape;522;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3" name="Google Shape;523;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grpSp>
        <p:nvGrpSpPr>
          <p:cNvPr id="524" name="Google Shape;524;p31"/>
          <p:cNvGrpSpPr/>
          <p:nvPr/>
        </p:nvGrpSpPr>
        <p:grpSpPr>
          <a:xfrm>
            <a:off x="5705227" y="1935743"/>
            <a:ext cx="1708238" cy="1331494"/>
            <a:chOff x="842457" y="1925053"/>
            <a:chExt cx="1708238" cy="1331494"/>
          </a:xfrm>
        </p:grpSpPr>
        <p:sp>
          <p:nvSpPr>
            <p:cNvPr id="525" name="Google Shape;525;p31"/>
            <p:cNvSpPr/>
            <p:nvPr/>
          </p:nvSpPr>
          <p:spPr>
            <a:xfrm>
              <a:off x="842457" y="1925053"/>
              <a:ext cx="1708238" cy="1331494"/>
            </a:xfrm>
            <a:prstGeom prst="rect">
              <a:avLst/>
            </a:prstGeom>
            <a:noFill/>
            <a:ln cap="flat" cmpd="sng" w="2857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526" name="Google Shape;526;p31"/>
            <p:cNvGrpSpPr/>
            <p:nvPr/>
          </p:nvGrpSpPr>
          <p:grpSpPr>
            <a:xfrm>
              <a:off x="890585" y="1973179"/>
              <a:ext cx="1580146" cy="224589"/>
              <a:chOff x="914402" y="1973179"/>
              <a:chExt cx="1580146" cy="224589"/>
            </a:xfrm>
          </p:grpSpPr>
          <p:sp>
            <p:nvSpPr>
              <p:cNvPr id="527" name="Google Shape;527;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8" name="Google Shape;528;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29" name="Google Shape;529;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0" name="Google Shape;530;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1" name="Google Shape;531;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2" name="Google Shape;532;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3" name="Google Shape;533;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4" name="Google Shape;534;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535" name="Google Shape;535;p31"/>
            <p:cNvGrpSpPr/>
            <p:nvPr/>
          </p:nvGrpSpPr>
          <p:grpSpPr>
            <a:xfrm>
              <a:off x="890585" y="2144290"/>
              <a:ext cx="1580146" cy="224589"/>
              <a:chOff x="914402" y="1973179"/>
              <a:chExt cx="1580146" cy="224589"/>
            </a:xfrm>
          </p:grpSpPr>
          <p:sp>
            <p:nvSpPr>
              <p:cNvPr id="536" name="Google Shape;536;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7" name="Google Shape;537;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8" name="Google Shape;538;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39" name="Google Shape;539;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0" name="Google Shape;540;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1" name="Google Shape;541;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2" name="Google Shape;542;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3" name="Google Shape;543;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544" name="Google Shape;544;p31"/>
            <p:cNvGrpSpPr/>
            <p:nvPr/>
          </p:nvGrpSpPr>
          <p:grpSpPr>
            <a:xfrm>
              <a:off x="890585" y="2315401"/>
              <a:ext cx="1580146" cy="224589"/>
              <a:chOff x="914402" y="1973179"/>
              <a:chExt cx="1580146" cy="224589"/>
            </a:xfrm>
          </p:grpSpPr>
          <p:sp>
            <p:nvSpPr>
              <p:cNvPr id="545" name="Google Shape;545;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6" name="Google Shape;546;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7" name="Google Shape;547;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8" name="Google Shape;548;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49" name="Google Shape;549;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0" name="Google Shape;550;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1" name="Google Shape;551;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2" name="Google Shape;552;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553" name="Google Shape;553;p31"/>
            <p:cNvGrpSpPr/>
            <p:nvPr/>
          </p:nvGrpSpPr>
          <p:grpSpPr>
            <a:xfrm>
              <a:off x="890585" y="2486512"/>
              <a:ext cx="1580146" cy="224589"/>
              <a:chOff x="914402" y="1973179"/>
              <a:chExt cx="1580146" cy="224589"/>
            </a:xfrm>
          </p:grpSpPr>
          <p:sp>
            <p:nvSpPr>
              <p:cNvPr id="554" name="Google Shape;554;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5" name="Google Shape;555;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6" name="Google Shape;556;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7" name="Google Shape;557;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8" name="Google Shape;558;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9" name="Google Shape;559;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0" name="Google Shape;560;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1" name="Google Shape;561;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562" name="Google Shape;562;p31"/>
            <p:cNvGrpSpPr/>
            <p:nvPr/>
          </p:nvGrpSpPr>
          <p:grpSpPr>
            <a:xfrm>
              <a:off x="890585" y="2657623"/>
              <a:ext cx="1580146" cy="224589"/>
              <a:chOff x="914402" y="1973179"/>
              <a:chExt cx="1580146" cy="224589"/>
            </a:xfrm>
          </p:grpSpPr>
          <p:sp>
            <p:nvSpPr>
              <p:cNvPr id="563" name="Google Shape;563;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4" name="Google Shape;564;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5" name="Google Shape;565;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6" name="Google Shape;566;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7" name="Google Shape;567;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8" name="Google Shape;568;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69" name="Google Shape;569;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0" name="Google Shape;570;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571" name="Google Shape;571;p31"/>
            <p:cNvGrpSpPr/>
            <p:nvPr/>
          </p:nvGrpSpPr>
          <p:grpSpPr>
            <a:xfrm>
              <a:off x="890585" y="2828734"/>
              <a:ext cx="1580146" cy="224589"/>
              <a:chOff x="914402" y="1973179"/>
              <a:chExt cx="1580146" cy="224589"/>
            </a:xfrm>
          </p:grpSpPr>
          <p:sp>
            <p:nvSpPr>
              <p:cNvPr id="572" name="Google Shape;572;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3" name="Google Shape;573;p31"/>
              <p:cNvSpPr/>
              <p:nvPr/>
            </p:nvSpPr>
            <p:spPr>
              <a:xfrm>
                <a:off x="1110345" y="1973179"/>
                <a:ext cx="208547" cy="224589"/>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4" name="Google Shape;574;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5" name="Google Shape;575;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6" name="Google Shape;576;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7" name="Google Shape;577;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8" name="Google Shape;578;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79" name="Google Shape;579;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580" name="Google Shape;580;p31"/>
            <p:cNvGrpSpPr/>
            <p:nvPr/>
          </p:nvGrpSpPr>
          <p:grpSpPr>
            <a:xfrm>
              <a:off x="896888" y="2999844"/>
              <a:ext cx="1580146" cy="224589"/>
              <a:chOff x="914402" y="1973179"/>
              <a:chExt cx="1580146" cy="224589"/>
            </a:xfrm>
          </p:grpSpPr>
          <p:sp>
            <p:nvSpPr>
              <p:cNvPr id="581" name="Google Shape;581;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2" name="Google Shape;582;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3" name="Google Shape;583;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4" name="Google Shape;584;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5" name="Google Shape;585;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6" name="Google Shape;586;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7" name="Google Shape;587;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88" name="Google Shape;588;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grpSp>
        <p:nvGrpSpPr>
          <p:cNvPr id="589" name="Google Shape;589;p31"/>
          <p:cNvGrpSpPr/>
          <p:nvPr/>
        </p:nvGrpSpPr>
        <p:grpSpPr>
          <a:xfrm>
            <a:off x="3346032" y="1935743"/>
            <a:ext cx="1708238" cy="1331494"/>
            <a:chOff x="842457" y="1925053"/>
            <a:chExt cx="1708238" cy="1331494"/>
          </a:xfrm>
        </p:grpSpPr>
        <p:sp>
          <p:nvSpPr>
            <p:cNvPr id="590" name="Google Shape;590;p31"/>
            <p:cNvSpPr/>
            <p:nvPr/>
          </p:nvSpPr>
          <p:spPr>
            <a:xfrm>
              <a:off x="842457" y="1925053"/>
              <a:ext cx="1708238" cy="1331494"/>
            </a:xfrm>
            <a:prstGeom prst="rect">
              <a:avLst/>
            </a:prstGeom>
            <a:noFill/>
            <a:ln cap="flat" cmpd="sng" w="2857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nvGrpSpPr>
            <p:cNvPr id="591" name="Google Shape;591;p31"/>
            <p:cNvGrpSpPr/>
            <p:nvPr/>
          </p:nvGrpSpPr>
          <p:grpSpPr>
            <a:xfrm>
              <a:off x="890585" y="1973179"/>
              <a:ext cx="1580146" cy="224589"/>
              <a:chOff x="914402" y="1973179"/>
              <a:chExt cx="1580146" cy="224589"/>
            </a:xfrm>
          </p:grpSpPr>
          <p:sp>
            <p:nvSpPr>
              <p:cNvPr id="592" name="Google Shape;592;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3" name="Google Shape;593;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4" name="Google Shape;594;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5" name="Google Shape;595;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6" name="Google Shape;596;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7" name="Google Shape;597;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8" name="Google Shape;598;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99" name="Google Shape;599;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600" name="Google Shape;600;p31"/>
            <p:cNvGrpSpPr/>
            <p:nvPr/>
          </p:nvGrpSpPr>
          <p:grpSpPr>
            <a:xfrm>
              <a:off x="890585" y="2144290"/>
              <a:ext cx="1580146" cy="224589"/>
              <a:chOff x="914402" y="1973179"/>
              <a:chExt cx="1580146" cy="224589"/>
            </a:xfrm>
          </p:grpSpPr>
          <p:sp>
            <p:nvSpPr>
              <p:cNvPr id="601" name="Google Shape;601;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2" name="Google Shape;602;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3" name="Google Shape;603;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4" name="Google Shape;604;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5" name="Google Shape;605;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6" name="Google Shape;606;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7" name="Google Shape;607;p31"/>
              <p:cNvSpPr/>
              <p:nvPr/>
            </p:nvSpPr>
            <p:spPr>
              <a:xfrm>
                <a:off x="2090060" y="1973179"/>
                <a:ext cx="208547" cy="224589"/>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08" name="Google Shape;608;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609" name="Google Shape;609;p31"/>
            <p:cNvGrpSpPr/>
            <p:nvPr/>
          </p:nvGrpSpPr>
          <p:grpSpPr>
            <a:xfrm>
              <a:off x="890585" y="2315401"/>
              <a:ext cx="1580146" cy="224589"/>
              <a:chOff x="914402" y="1973179"/>
              <a:chExt cx="1580146" cy="224589"/>
            </a:xfrm>
          </p:grpSpPr>
          <p:sp>
            <p:nvSpPr>
              <p:cNvPr id="610" name="Google Shape;610;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1" name="Google Shape;611;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2" name="Google Shape;612;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3" name="Google Shape;613;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4" name="Google Shape;614;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5" name="Google Shape;615;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6" name="Google Shape;616;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17" name="Google Shape;617;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618" name="Google Shape;618;p31"/>
            <p:cNvGrpSpPr/>
            <p:nvPr/>
          </p:nvGrpSpPr>
          <p:grpSpPr>
            <a:xfrm>
              <a:off x="890585" y="2486512"/>
              <a:ext cx="1580146" cy="224589"/>
              <a:chOff x="914402" y="1973179"/>
              <a:chExt cx="1580146" cy="224589"/>
            </a:xfrm>
          </p:grpSpPr>
          <p:sp>
            <p:nvSpPr>
              <p:cNvPr id="619" name="Google Shape;619;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20" name="Google Shape;620;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21" name="Google Shape;621;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22" name="Google Shape;622;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23" name="Google Shape;623;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24" name="Google Shape;624;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25" name="Google Shape;625;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26" name="Google Shape;626;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627" name="Google Shape;627;p31"/>
            <p:cNvGrpSpPr/>
            <p:nvPr/>
          </p:nvGrpSpPr>
          <p:grpSpPr>
            <a:xfrm>
              <a:off x="890585" y="2657623"/>
              <a:ext cx="1580146" cy="224589"/>
              <a:chOff x="914402" y="1973179"/>
              <a:chExt cx="1580146" cy="224589"/>
            </a:xfrm>
          </p:grpSpPr>
          <p:sp>
            <p:nvSpPr>
              <p:cNvPr id="628" name="Google Shape;628;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29" name="Google Shape;629;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0" name="Google Shape;630;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1" name="Google Shape;631;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2" name="Google Shape;632;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3" name="Google Shape;633;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4" name="Google Shape;634;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5" name="Google Shape;635;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636" name="Google Shape;636;p31"/>
            <p:cNvGrpSpPr/>
            <p:nvPr/>
          </p:nvGrpSpPr>
          <p:grpSpPr>
            <a:xfrm>
              <a:off x="890585" y="2828734"/>
              <a:ext cx="1580146" cy="224589"/>
              <a:chOff x="914402" y="1973179"/>
              <a:chExt cx="1580146" cy="224589"/>
            </a:xfrm>
          </p:grpSpPr>
          <p:sp>
            <p:nvSpPr>
              <p:cNvPr id="637" name="Google Shape;637;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8" name="Google Shape;638;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39" name="Google Shape;639;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0" name="Google Shape;640;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1" name="Google Shape;641;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2" name="Google Shape;642;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3" name="Google Shape;643;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4" name="Google Shape;644;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nvGrpSpPr>
            <p:cNvPr id="645" name="Google Shape;645;p31"/>
            <p:cNvGrpSpPr/>
            <p:nvPr/>
          </p:nvGrpSpPr>
          <p:grpSpPr>
            <a:xfrm>
              <a:off x="896888" y="2999844"/>
              <a:ext cx="1580146" cy="224589"/>
              <a:chOff x="914402" y="1973179"/>
              <a:chExt cx="1580146" cy="224589"/>
            </a:xfrm>
          </p:grpSpPr>
          <p:sp>
            <p:nvSpPr>
              <p:cNvPr id="646" name="Google Shape;646;p31"/>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7" name="Google Shape;647;p31"/>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8" name="Google Shape;648;p31"/>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49" name="Google Shape;649;p31"/>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0" name="Google Shape;650;p31"/>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1" name="Google Shape;651;p31"/>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2" name="Google Shape;652;p31"/>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653" name="Google Shape;653;p31"/>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grpSp>
      </p:grpSp>
      <p:sp>
        <p:nvSpPr>
          <p:cNvPr id="654" name="Google Shape;654;p31"/>
          <p:cNvSpPr txBox="1"/>
          <p:nvPr/>
        </p:nvSpPr>
        <p:spPr>
          <a:xfrm>
            <a:off x="275429" y="1111274"/>
            <a:ext cx="8905195"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Arial"/>
                <a:ea typeface="Arial"/>
                <a:cs typeface="Arial"/>
                <a:sym typeface="Arial"/>
              </a:rPr>
              <a:t>Example: </a:t>
            </a:r>
            <a:r>
              <a:rPr b="0" i="0" lang="en-GB" sz="2000" u="none" cap="none" strike="noStrike">
                <a:solidFill>
                  <a:schemeClr val="dk1"/>
                </a:solidFill>
                <a:latin typeface="Arial"/>
                <a:ea typeface="Arial"/>
                <a:cs typeface="Arial"/>
                <a:sym typeface="Arial"/>
              </a:rPr>
              <a:t>Monclus </a:t>
            </a:r>
            <a:r>
              <a:rPr b="0" i="1" lang="en-GB" sz="2000" u="none" cap="none" strike="noStrike">
                <a:solidFill>
                  <a:schemeClr val="dk1"/>
                </a:solidFill>
                <a:latin typeface="Arial"/>
                <a:ea typeface="Arial"/>
                <a:cs typeface="Arial"/>
                <a:sym typeface="Arial"/>
              </a:rPr>
              <a:t>et al., 2012, </a:t>
            </a:r>
            <a:r>
              <a:rPr b="0" i="0" lang="en-GB" sz="2000" u="none" cap="none" strike="noStrike">
                <a:solidFill>
                  <a:schemeClr val="dk1"/>
                </a:solidFill>
                <a:latin typeface="Arial"/>
                <a:ea typeface="Arial"/>
                <a:cs typeface="Arial"/>
                <a:sym typeface="Arial"/>
              </a:rPr>
              <a:t>[2]</a:t>
            </a:r>
            <a:endParaRPr b="1" i="0" sz="2000" u="none" cap="none" strike="noStrike">
              <a:solidFill>
                <a:schemeClr val="dk1"/>
              </a:solidFill>
              <a:latin typeface="Arial"/>
              <a:ea typeface="Arial"/>
              <a:cs typeface="Arial"/>
              <a:sym typeface="Arial"/>
            </a:endParaRPr>
          </a:p>
        </p:txBody>
      </p:sp>
      <p:sp>
        <p:nvSpPr>
          <p:cNvPr id="655" name="Google Shape;655;p31"/>
          <p:cNvSpPr txBox="1"/>
          <p:nvPr/>
        </p:nvSpPr>
        <p:spPr>
          <a:xfrm>
            <a:off x="842457" y="5283447"/>
            <a:ext cx="7032694" cy="120032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Arial"/>
                <a:ea typeface="Arial"/>
                <a:cs typeface="Arial"/>
                <a:sym typeface="Arial"/>
              </a:rPr>
              <a:t>6 randomized blocks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Arial"/>
                <a:ea typeface="Arial"/>
                <a:cs typeface="Arial"/>
                <a:sym typeface="Arial"/>
              </a:rPr>
              <a:t>1 observation unit = one tree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Arial"/>
                <a:ea typeface="Arial"/>
                <a:cs typeface="Arial"/>
                <a:sym typeface="Arial"/>
              </a:rPr>
              <a:t>No treatment</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Arial"/>
                <a:ea typeface="Arial"/>
                <a:cs typeface="Arial"/>
                <a:sym typeface="Arial"/>
              </a:rPr>
              <a:t>6 replicates defined by their position in each block: row and column</a:t>
            </a:r>
            <a:endParaRPr b="0" i="0" sz="1800" u="none" cap="none" strike="noStrike">
              <a:solidFill>
                <a:schemeClr val="dk1"/>
              </a:solidFill>
              <a:latin typeface="Arial"/>
              <a:ea typeface="Arial"/>
              <a:cs typeface="Arial"/>
              <a:sym typeface="Arial"/>
            </a:endParaRPr>
          </a:p>
        </p:txBody>
      </p:sp>
      <p:sp>
        <p:nvSpPr>
          <p:cNvPr id="656" name="Google Shape;656;p31"/>
          <p:cNvSpPr txBox="1"/>
          <p:nvPr/>
        </p:nvSpPr>
        <p:spPr>
          <a:xfrm>
            <a:off x="6733070" y="1022921"/>
            <a:ext cx="3365024" cy="738664"/>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1400" u="none" cap="none" strike="noStrike">
                <a:solidFill>
                  <a:srgbClr val="FF0000"/>
                </a:solidFill>
                <a:latin typeface="Arial"/>
                <a:ea typeface="Arial"/>
                <a:cs typeface="Arial"/>
                <a:sym typeface="Arial"/>
              </a:rPr>
              <a:t>Populus deltoïdes</a:t>
            </a:r>
            <a:endParaRPr/>
          </a:p>
          <a:p>
            <a:pPr indent="0" lvl="0" marL="0" marR="0" rtl="0" algn="l">
              <a:lnSpc>
                <a:spcPct val="100000"/>
              </a:lnSpc>
              <a:spcBef>
                <a:spcPts val="0"/>
              </a:spcBef>
              <a:spcAft>
                <a:spcPts val="0"/>
              </a:spcAft>
              <a:buNone/>
            </a:pPr>
            <a:r>
              <a:rPr b="1" i="0" lang="en-GB" sz="1400" u="none" cap="none" strike="noStrike">
                <a:solidFill>
                  <a:srgbClr val="FF0000"/>
                </a:solidFill>
                <a:latin typeface="Arial"/>
                <a:ea typeface="Arial"/>
                <a:cs typeface="Arial"/>
                <a:sym typeface="Arial"/>
              </a:rPr>
              <a:t>INRA:73028-62</a:t>
            </a:r>
            <a:endParaRPr/>
          </a:p>
          <a:p>
            <a:pPr indent="0" lvl="0" marL="0" marR="0" rtl="0" algn="l">
              <a:lnSpc>
                <a:spcPct val="100000"/>
              </a:lnSpc>
              <a:spcBef>
                <a:spcPts val="0"/>
              </a:spcBef>
              <a:spcAft>
                <a:spcPts val="0"/>
              </a:spcAft>
              <a:buNone/>
            </a:pPr>
            <a:r>
              <a:rPr b="1" i="0" lang="en-GB" sz="1400" u="none" cap="none" strike="noStrike">
                <a:solidFill>
                  <a:srgbClr val="FF0000"/>
                </a:solidFill>
                <a:latin typeface="Arial"/>
                <a:ea typeface="Arial"/>
                <a:cs typeface="Arial"/>
                <a:sym typeface="Arial"/>
              </a:rPr>
              <a:t>doi:10.15454/1.4921786081024297E12</a:t>
            </a:r>
            <a:endParaRPr/>
          </a:p>
        </p:txBody>
      </p:sp>
      <p:cxnSp>
        <p:nvCxnSpPr>
          <p:cNvPr id="657" name="Google Shape;657;p31"/>
          <p:cNvCxnSpPr>
            <a:stCxn id="656" idx="2"/>
            <a:endCxn id="573" idx="7"/>
          </p:cNvCxnSpPr>
          <p:nvPr/>
        </p:nvCxnSpPr>
        <p:spPr>
          <a:xfrm flipH="1">
            <a:off x="6127182" y="1761585"/>
            <a:ext cx="2288400" cy="1110600"/>
          </a:xfrm>
          <a:prstGeom prst="straightConnector1">
            <a:avLst/>
          </a:prstGeom>
          <a:noFill/>
          <a:ln cap="flat" cmpd="sng" w="9525">
            <a:solidFill>
              <a:srgbClr val="FF0000"/>
            </a:solidFill>
            <a:prstDash val="solid"/>
            <a:round/>
            <a:headEnd len="sm" w="sm" type="none"/>
            <a:tailEnd len="med" w="med" type="triangle"/>
          </a:ln>
        </p:spPr>
      </p:cxnSp>
      <p:cxnSp>
        <p:nvCxnSpPr>
          <p:cNvPr id="658" name="Google Shape;658;p31"/>
          <p:cNvCxnSpPr>
            <a:stCxn id="656" idx="2"/>
            <a:endCxn id="287" idx="6"/>
          </p:cNvCxnSpPr>
          <p:nvPr/>
        </p:nvCxnSpPr>
        <p:spPr>
          <a:xfrm flipH="1">
            <a:off x="6353682" y="1761585"/>
            <a:ext cx="2061900" cy="2385300"/>
          </a:xfrm>
          <a:prstGeom prst="straightConnector1">
            <a:avLst/>
          </a:prstGeom>
          <a:noFill/>
          <a:ln cap="flat" cmpd="sng" w="9525">
            <a:solidFill>
              <a:srgbClr val="FF0000"/>
            </a:solidFill>
            <a:prstDash val="solid"/>
            <a:round/>
            <a:headEnd len="sm" w="sm" type="none"/>
            <a:tailEnd len="med" w="med" type="triangle"/>
          </a:ln>
        </p:spPr>
      </p:cxnSp>
      <p:cxnSp>
        <p:nvCxnSpPr>
          <p:cNvPr id="659" name="Google Shape;659;p31"/>
          <p:cNvCxnSpPr>
            <a:stCxn id="656" idx="2"/>
            <a:endCxn id="607" idx="0"/>
          </p:cNvCxnSpPr>
          <p:nvPr/>
        </p:nvCxnSpPr>
        <p:spPr>
          <a:xfrm flipH="1">
            <a:off x="4673982" y="1761585"/>
            <a:ext cx="3741600" cy="393300"/>
          </a:xfrm>
          <a:prstGeom prst="straightConnector1">
            <a:avLst/>
          </a:prstGeom>
          <a:noFill/>
          <a:ln cap="flat" cmpd="sng" w="9525">
            <a:solidFill>
              <a:srgbClr val="FF0000"/>
            </a:solidFill>
            <a:prstDash val="solid"/>
            <a:round/>
            <a:headEnd len="sm" w="sm" type="none"/>
            <a:tailEnd len="med" w="med" type="triangle"/>
          </a:ln>
        </p:spPr>
      </p:cxnSp>
      <p:cxnSp>
        <p:nvCxnSpPr>
          <p:cNvPr id="660" name="Google Shape;660;p31"/>
          <p:cNvCxnSpPr>
            <a:stCxn id="656" idx="2"/>
            <a:endCxn id="362" idx="2"/>
          </p:cNvCxnSpPr>
          <p:nvPr/>
        </p:nvCxnSpPr>
        <p:spPr>
          <a:xfrm flipH="1">
            <a:off x="1630782" y="1761585"/>
            <a:ext cx="6784800" cy="847800"/>
          </a:xfrm>
          <a:prstGeom prst="straightConnector1">
            <a:avLst/>
          </a:prstGeom>
          <a:noFill/>
          <a:ln cap="flat" cmpd="sng" w="9525">
            <a:solidFill>
              <a:srgbClr val="FF0000"/>
            </a:solidFill>
            <a:prstDash val="solid"/>
            <a:round/>
            <a:headEnd len="sm" w="sm" type="none"/>
            <a:tailEnd len="med" w="med" type="triangle"/>
          </a:ln>
        </p:spPr>
      </p:cxnSp>
      <p:cxnSp>
        <p:nvCxnSpPr>
          <p:cNvPr id="661" name="Google Shape;661;p31"/>
          <p:cNvCxnSpPr>
            <a:stCxn id="656" idx="2"/>
            <a:endCxn id="435" idx="0"/>
          </p:cNvCxnSpPr>
          <p:nvPr/>
        </p:nvCxnSpPr>
        <p:spPr>
          <a:xfrm flipH="1">
            <a:off x="3890382" y="1761585"/>
            <a:ext cx="4525200" cy="2615100"/>
          </a:xfrm>
          <a:prstGeom prst="straightConnector1">
            <a:avLst/>
          </a:prstGeom>
          <a:noFill/>
          <a:ln cap="flat" cmpd="sng" w="9525">
            <a:solidFill>
              <a:srgbClr val="FF0000"/>
            </a:solidFill>
            <a:prstDash val="solid"/>
            <a:round/>
            <a:headEnd len="sm" w="sm" type="none"/>
            <a:tailEnd len="med" w="med" type="triangle"/>
          </a:ln>
        </p:spPr>
      </p:cxnSp>
      <p:cxnSp>
        <p:nvCxnSpPr>
          <p:cNvPr id="662" name="Google Shape;662;p31"/>
          <p:cNvCxnSpPr>
            <a:stCxn id="656" idx="2"/>
            <a:endCxn id="485" idx="2"/>
          </p:cNvCxnSpPr>
          <p:nvPr/>
        </p:nvCxnSpPr>
        <p:spPr>
          <a:xfrm flipH="1">
            <a:off x="2045382" y="1761585"/>
            <a:ext cx="6370200" cy="2385300"/>
          </a:xfrm>
          <a:prstGeom prst="straightConnector1">
            <a:avLst/>
          </a:prstGeom>
          <a:noFill/>
          <a:ln cap="flat" cmpd="sng" w="9525">
            <a:solidFill>
              <a:srgbClr val="FF0000"/>
            </a:solidFill>
            <a:prstDash val="solid"/>
            <a:round/>
            <a:headEnd len="sm" w="sm"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7" name="Shape 667"/>
        <p:cNvGrpSpPr/>
        <p:nvPr/>
      </p:nvGrpSpPr>
      <p:grpSpPr>
        <a:xfrm>
          <a:off x="0" y="0"/>
          <a:ext cx="0" cy="0"/>
          <a:chOff x="0" y="0"/>
          <a:chExt cx="0" cy="0"/>
        </a:xfrm>
      </p:grpSpPr>
      <p:sp>
        <p:nvSpPr>
          <p:cNvPr id="668" name="Google Shape;668;p32"/>
          <p:cNvSpPr txBox="1"/>
          <p:nvPr/>
        </p:nvSpPr>
        <p:spPr>
          <a:xfrm>
            <a:off x="750091" y="271915"/>
            <a:ext cx="8963395" cy="52322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GB" sz="2800" u="none" cap="none" strike="noStrike">
                <a:solidFill>
                  <a:srgbClr val="0070C0"/>
                </a:solidFill>
                <a:latin typeface="Arial"/>
                <a:ea typeface="Arial"/>
                <a:cs typeface="Arial"/>
                <a:sym typeface="Arial"/>
              </a:rPr>
              <a:t>MIAPPE main sections – Observation Unit, Samples</a:t>
            </a:r>
            <a:endParaRPr b="1" i="0" sz="2800" u="none" cap="none" strike="noStrike">
              <a:solidFill>
                <a:srgbClr val="0070C0"/>
              </a:solidFill>
              <a:latin typeface="Arial"/>
              <a:ea typeface="Arial"/>
              <a:cs typeface="Arial"/>
              <a:sym typeface="Arial"/>
            </a:endParaRPr>
          </a:p>
        </p:txBody>
      </p:sp>
      <p:sp>
        <p:nvSpPr>
          <p:cNvPr id="669" name="Google Shape;669;p32"/>
          <p:cNvSpPr/>
          <p:nvPr/>
        </p:nvSpPr>
        <p:spPr>
          <a:xfrm>
            <a:off x="1079299" y="565639"/>
            <a:ext cx="246286" cy="1231106"/>
          </a:xfrm>
          <a:prstGeom prst="rect">
            <a:avLst/>
          </a:prstGeom>
          <a:noFill/>
          <a:ln>
            <a:noFill/>
          </a:ln>
        </p:spPr>
        <p:txBody>
          <a:bodyPr anchorCtr="0" anchor="ctr"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2400"/>
              <a:buFont typeface="Arial"/>
              <a:buNone/>
            </a:pPr>
            <a:br>
              <a:rPr b="0" i="0" lang="en-GB" sz="2400" u="none" cap="none" strike="noStrike">
                <a:solidFill>
                  <a:schemeClr val="dk1"/>
                </a:solidFill>
                <a:latin typeface="Arial"/>
                <a:ea typeface="Arial"/>
                <a:cs typeface="Arial"/>
                <a:sym typeface="Arial"/>
              </a:rPr>
            </a:b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grpSp>
        <p:nvGrpSpPr>
          <p:cNvPr id="670" name="Google Shape;670;p32"/>
          <p:cNvGrpSpPr/>
          <p:nvPr/>
        </p:nvGrpSpPr>
        <p:grpSpPr>
          <a:xfrm>
            <a:off x="2069678" y="2753892"/>
            <a:ext cx="1708238" cy="1331494"/>
            <a:chOff x="842457" y="1925053"/>
            <a:chExt cx="1708238" cy="1331494"/>
          </a:xfrm>
        </p:grpSpPr>
        <p:sp>
          <p:nvSpPr>
            <p:cNvPr id="671" name="Google Shape;671;p32"/>
            <p:cNvSpPr/>
            <p:nvPr/>
          </p:nvSpPr>
          <p:spPr>
            <a:xfrm>
              <a:off x="842457" y="1925053"/>
              <a:ext cx="1708238" cy="1331494"/>
            </a:xfrm>
            <a:prstGeom prst="rect">
              <a:avLst/>
            </a:prstGeom>
            <a:noFill/>
            <a:ln cap="flat" cmpd="sng" w="28575">
              <a:solidFill>
                <a:srgbClr val="5481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nvGrpSpPr>
            <p:cNvPr id="672" name="Google Shape;672;p32"/>
            <p:cNvGrpSpPr/>
            <p:nvPr/>
          </p:nvGrpSpPr>
          <p:grpSpPr>
            <a:xfrm>
              <a:off x="890585" y="1973179"/>
              <a:ext cx="1580146" cy="224589"/>
              <a:chOff x="914402" y="1973179"/>
              <a:chExt cx="1580146" cy="224589"/>
            </a:xfrm>
          </p:grpSpPr>
          <p:sp>
            <p:nvSpPr>
              <p:cNvPr id="673" name="Google Shape;673;p32"/>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74" name="Google Shape;674;p32"/>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75" name="Google Shape;675;p32"/>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76" name="Google Shape;676;p32"/>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77" name="Google Shape;677;p32"/>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78" name="Google Shape;678;p32"/>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79" name="Google Shape;679;p32"/>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80" name="Google Shape;680;p32"/>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681" name="Google Shape;681;p32"/>
            <p:cNvGrpSpPr/>
            <p:nvPr/>
          </p:nvGrpSpPr>
          <p:grpSpPr>
            <a:xfrm>
              <a:off x="890585" y="2144290"/>
              <a:ext cx="1580146" cy="224589"/>
              <a:chOff x="914402" y="1973179"/>
              <a:chExt cx="1580146" cy="224589"/>
            </a:xfrm>
          </p:grpSpPr>
          <p:sp>
            <p:nvSpPr>
              <p:cNvPr id="682" name="Google Shape;682;p32"/>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83" name="Google Shape;683;p32"/>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84" name="Google Shape;684;p32"/>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85" name="Google Shape;685;p32"/>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86" name="Google Shape;686;p32"/>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87" name="Google Shape;687;p32"/>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88" name="Google Shape;688;p32"/>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89" name="Google Shape;689;p32"/>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690" name="Google Shape;690;p32"/>
            <p:cNvGrpSpPr/>
            <p:nvPr/>
          </p:nvGrpSpPr>
          <p:grpSpPr>
            <a:xfrm>
              <a:off x="890585" y="2315401"/>
              <a:ext cx="1580146" cy="224589"/>
              <a:chOff x="914402" y="1973179"/>
              <a:chExt cx="1580146" cy="224589"/>
            </a:xfrm>
          </p:grpSpPr>
          <p:sp>
            <p:nvSpPr>
              <p:cNvPr id="691" name="Google Shape;691;p32"/>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2" name="Google Shape;692;p32"/>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3" name="Google Shape;693;p32"/>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4" name="Google Shape;694;p32"/>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5" name="Google Shape;695;p32"/>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6" name="Google Shape;696;p32"/>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7" name="Google Shape;697;p32"/>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698" name="Google Shape;698;p32"/>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699" name="Google Shape;699;p32"/>
            <p:cNvGrpSpPr/>
            <p:nvPr/>
          </p:nvGrpSpPr>
          <p:grpSpPr>
            <a:xfrm>
              <a:off x="890585" y="2486512"/>
              <a:ext cx="1580146" cy="224589"/>
              <a:chOff x="914402" y="1973179"/>
              <a:chExt cx="1580146" cy="224589"/>
            </a:xfrm>
          </p:grpSpPr>
          <p:sp>
            <p:nvSpPr>
              <p:cNvPr id="700" name="Google Shape;700;p32"/>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01" name="Google Shape;701;p32"/>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02" name="Google Shape;702;p32"/>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03" name="Google Shape;703;p32"/>
              <p:cNvSpPr/>
              <p:nvPr/>
            </p:nvSpPr>
            <p:spPr>
              <a:xfrm>
                <a:off x="1502231" y="1973179"/>
                <a:ext cx="208547" cy="224589"/>
              </a:xfrm>
              <a:prstGeom prst="ellipse">
                <a:avLst/>
              </a:prstGeom>
              <a:solidFill>
                <a:srgbClr val="FF0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04" name="Google Shape;704;p32"/>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05" name="Google Shape;705;p32"/>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06" name="Google Shape;706;p32"/>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07" name="Google Shape;707;p32"/>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708" name="Google Shape;708;p32"/>
            <p:cNvGrpSpPr/>
            <p:nvPr/>
          </p:nvGrpSpPr>
          <p:grpSpPr>
            <a:xfrm>
              <a:off x="890585" y="2657623"/>
              <a:ext cx="1580146" cy="224589"/>
              <a:chOff x="914402" y="1973179"/>
              <a:chExt cx="1580146" cy="224589"/>
            </a:xfrm>
          </p:grpSpPr>
          <p:sp>
            <p:nvSpPr>
              <p:cNvPr id="709" name="Google Shape;709;p32"/>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0" name="Google Shape;710;p32"/>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1" name="Google Shape;711;p32"/>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2" name="Google Shape;712;p32"/>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3" name="Google Shape;713;p32"/>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4" name="Google Shape;714;p32"/>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5" name="Google Shape;715;p32"/>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6" name="Google Shape;716;p32"/>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717" name="Google Shape;717;p32"/>
            <p:cNvGrpSpPr/>
            <p:nvPr/>
          </p:nvGrpSpPr>
          <p:grpSpPr>
            <a:xfrm>
              <a:off x="890585" y="2828734"/>
              <a:ext cx="1580146" cy="224589"/>
              <a:chOff x="914402" y="1973179"/>
              <a:chExt cx="1580146" cy="224589"/>
            </a:xfrm>
          </p:grpSpPr>
          <p:sp>
            <p:nvSpPr>
              <p:cNvPr id="718" name="Google Shape;718;p32"/>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19" name="Google Shape;719;p32"/>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20" name="Google Shape;720;p32"/>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21" name="Google Shape;721;p32"/>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22" name="Google Shape;722;p32"/>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23" name="Google Shape;723;p32"/>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24" name="Google Shape;724;p32"/>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25" name="Google Shape;725;p32"/>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nvGrpSpPr>
            <p:cNvPr id="726" name="Google Shape;726;p32"/>
            <p:cNvGrpSpPr/>
            <p:nvPr/>
          </p:nvGrpSpPr>
          <p:grpSpPr>
            <a:xfrm>
              <a:off x="896888" y="2999844"/>
              <a:ext cx="1580146" cy="224589"/>
              <a:chOff x="914402" y="1973179"/>
              <a:chExt cx="1580146" cy="224589"/>
            </a:xfrm>
          </p:grpSpPr>
          <p:sp>
            <p:nvSpPr>
              <p:cNvPr id="727" name="Google Shape;727;p32"/>
              <p:cNvSpPr/>
              <p:nvPr/>
            </p:nvSpPr>
            <p:spPr>
              <a:xfrm>
                <a:off x="914402"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28" name="Google Shape;728;p32"/>
              <p:cNvSpPr/>
              <p:nvPr/>
            </p:nvSpPr>
            <p:spPr>
              <a:xfrm>
                <a:off x="1110345"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29" name="Google Shape;729;p32"/>
              <p:cNvSpPr/>
              <p:nvPr/>
            </p:nvSpPr>
            <p:spPr>
              <a:xfrm>
                <a:off x="1306288"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30" name="Google Shape;730;p32"/>
              <p:cNvSpPr/>
              <p:nvPr/>
            </p:nvSpPr>
            <p:spPr>
              <a:xfrm>
                <a:off x="150223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31" name="Google Shape;731;p32"/>
              <p:cNvSpPr/>
              <p:nvPr/>
            </p:nvSpPr>
            <p:spPr>
              <a:xfrm>
                <a:off x="1698174"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32" name="Google Shape;732;p32"/>
              <p:cNvSpPr/>
              <p:nvPr/>
            </p:nvSpPr>
            <p:spPr>
              <a:xfrm>
                <a:off x="1894117"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33" name="Google Shape;733;p32"/>
              <p:cNvSpPr/>
              <p:nvPr/>
            </p:nvSpPr>
            <p:spPr>
              <a:xfrm>
                <a:off x="2090060"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34" name="Google Shape;734;p32"/>
              <p:cNvSpPr/>
              <p:nvPr/>
            </p:nvSpPr>
            <p:spPr>
              <a:xfrm>
                <a:off x="2286001" y="1973179"/>
                <a:ext cx="208547" cy="224589"/>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pSp>
      </p:grpSp>
      <p:sp>
        <p:nvSpPr>
          <p:cNvPr id="735" name="Google Shape;735;p32"/>
          <p:cNvSpPr txBox="1"/>
          <p:nvPr/>
        </p:nvSpPr>
        <p:spPr>
          <a:xfrm>
            <a:off x="275429" y="1111274"/>
            <a:ext cx="8905195" cy="40011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Arial"/>
                <a:ea typeface="Arial"/>
                <a:cs typeface="Arial"/>
                <a:sym typeface="Arial"/>
              </a:rPr>
              <a:t>Example: </a:t>
            </a:r>
            <a:r>
              <a:rPr b="0" i="0" lang="en-GB" sz="2000" u="none" cap="none" strike="noStrike">
                <a:solidFill>
                  <a:schemeClr val="dk1"/>
                </a:solidFill>
                <a:latin typeface="Arial"/>
                <a:ea typeface="Arial"/>
                <a:cs typeface="Arial"/>
                <a:sym typeface="Arial"/>
              </a:rPr>
              <a:t>Monclus </a:t>
            </a:r>
            <a:r>
              <a:rPr b="0" i="1" lang="en-GB" sz="2000" u="none" cap="none" strike="noStrike">
                <a:solidFill>
                  <a:schemeClr val="dk1"/>
                </a:solidFill>
                <a:latin typeface="Arial"/>
                <a:ea typeface="Arial"/>
                <a:cs typeface="Arial"/>
                <a:sym typeface="Arial"/>
              </a:rPr>
              <a:t>et al., 2012, </a:t>
            </a:r>
            <a:r>
              <a:rPr b="0" i="0" lang="en-GB" sz="2000" u="none" cap="none" strike="noStrike">
                <a:solidFill>
                  <a:schemeClr val="dk1"/>
                </a:solidFill>
                <a:latin typeface="Arial"/>
                <a:ea typeface="Arial"/>
                <a:cs typeface="Arial"/>
                <a:sym typeface="Arial"/>
              </a:rPr>
              <a:t>[2]</a:t>
            </a:r>
            <a:endParaRPr b="1" i="0" sz="2000" u="none" cap="none" strike="noStrike">
              <a:solidFill>
                <a:schemeClr val="dk1"/>
              </a:solidFill>
              <a:latin typeface="Arial"/>
              <a:ea typeface="Arial"/>
              <a:cs typeface="Arial"/>
              <a:sym typeface="Arial"/>
            </a:endParaRPr>
          </a:p>
        </p:txBody>
      </p:sp>
      <p:sp>
        <p:nvSpPr>
          <p:cNvPr id="736" name="Google Shape;736;p32"/>
          <p:cNvSpPr txBox="1"/>
          <p:nvPr/>
        </p:nvSpPr>
        <p:spPr>
          <a:xfrm>
            <a:off x="1645414" y="4298863"/>
            <a:ext cx="2980303" cy="64633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Arial"/>
                <a:ea typeface="Arial"/>
                <a:cs typeface="Arial"/>
                <a:sym typeface="Arial"/>
              </a:rPr>
              <a:t>For each tree of each block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Arial"/>
                <a:ea typeface="Arial"/>
                <a:cs typeface="Arial"/>
                <a:sym typeface="Arial"/>
              </a:rPr>
              <a:t>= for each observation unit</a:t>
            </a:r>
            <a:endParaRPr b="0" i="0" sz="1800" u="none" cap="none" strike="noStrike">
              <a:solidFill>
                <a:schemeClr val="dk1"/>
              </a:solidFill>
              <a:latin typeface="Arial"/>
              <a:ea typeface="Arial"/>
              <a:cs typeface="Arial"/>
              <a:sym typeface="Arial"/>
            </a:endParaRPr>
          </a:p>
        </p:txBody>
      </p:sp>
      <p:cxnSp>
        <p:nvCxnSpPr>
          <p:cNvPr id="737" name="Google Shape;737;p32"/>
          <p:cNvCxnSpPr>
            <a:stCxn id="703" idx="2"/>
          </p:cNvCxnSpPr>
          <p:nvPr/>
        </p:nvCxnSpPr>
        <p:spPr>
          <a:xfrm flipH="1" rot="10800000">
            <a:off x="2705635" y="3368845"/>
            <a:ext cx="2123100" cy="58800"/>
          </a:xfrm>
          <a:prstGeom prst="straightConnector1">
            <a:avLst/>
          </a:prstGeom>
          <a:noFill/>
          <a:ln cap="flat" cmpd="sng" w="9525">
            <a:solidFill>
              <a:srgbClr val="FF0000"/>
            </a:solidFill>
            <a:prstDash val="solid"/>
            <a:miter lim="800000"/>
            <a:headEnd len="sm" w="sm" type="none"/>
            <a:tailEnd len="med" w="med" type="triangle"/>
          </a:ln>
        </p:spPr>
      </p:cxnSp>
      <p:sp>
        <p:nvSpPr>
          <p:cNvPr id="738" name="Google Shape;738;p32"/>
          <p:cNvSpPr txBox="1"/>
          <p:nvPr/>
        </p:nvSpPr>
        <p:spPr>
          <a:xfrm>
            <a:off x="4828674" y="3197718"/>
            <a:ext cx="1236236"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Arial"/>
                <a:ea typeface="Arial"/>
                <a:cs typeface="Arial"/>
                <a:sym typeface="Arial"/>
              </a:rPr>
              <a:t>One leaf</a:t>
            </a:r>
            <a:endParaRPr b="0" i="0" sz="1800" u="none" cap="none" strike="noStrike">
              <a:solidFill>
                <a:schemeClr val="dk1"/>
              </a:solidFill>
              <a:latin typeface="Arial"/>
              <a:ea typeface="Arial"/>
              <a:cs typeface="Arial"/>
              <a:sym typeface="Arial"/>
            </a:endParaRPr>
          </a:p>
        </p:txBody>
      </p:sp>
      <p:cxnSp>
        <p:nvCxnSpPr>
          <p:cNvPr id="739" name="Google Shape;739;p32"/>
          <p:cNvCxnSpPr>
            <a:stCxn id="738" idx="3"/>
          </p:cNvCxnSpPr>
          <p:nvPr/>
        </p:nvCxnSpPr>
        <p:spPr>
          <a:xfrm flipH="1" rot="10800000">
            <a:off x="6064910" y="2801884"/>
            <a:ext cx="544500" cy="580500"/>
          </a:xfrm>
          <a:prstGeom prst="straightConnector1">
            <a:avLst/>
          </a:prstGeom>
          <a:noFill/>
          <a:ln cap="flat" cmpd="sng" w="9525">
            <a:solidFill>
              <a:schemeClr val="accent1"/>
            </a:solidFill>
            <a:prstDash val="solid"/>
            <a:miter lim="800000"/>
            <a:headEnd len="sm" w="sm" type="none"/>
            <a:tailEnd len="med" w="med" type="triangle"/>
          </a:ln>
        </p:spPr>
      </p:cxnSp>
      <p:cxnSp>
        <p:nvCxnSpPr>
          <p:cNvPr id="740" name="Google Shape;740;p32"/>
          <p:cNvCxnSpPr>
            <a:stCxn id="738" idx="3"/>
          </p:cNvCxnSpPr>
          <p:nvPr/>
        </p:nvCxnSpPr>
        <p:spPr>
          <a:xfrm flipH="1" rot="10800000">
            <a:off x="6064910" y="3197584"/>
            <a:ext cx="544500" cy="184800"/>
          </a:xfrm>
          <a:prstGeom prst="straightConnector1">
            <a:avLst/>
          </a:prstGeom>
          <a:noFill/>
          <a:ln cap="flat" cmpd="sng" w="9525">
            <a:solidFill>
              <a:schemeClr val="accent1"/>
            </a:solidFill>
            <a:prstDash val="solid"/>
            <a:miter lim="800000"/>
            <a:headEnd len="sm" w="sm" type="none"/>
            <a:tailEnd len="med" w="med" type="triangle"/>
          </a:ln>
        </p:spPr>
      </p:cxnSp>
      <p:cxnSp>
        <p:nvCxnSpPr>
          <p:cNvPr id="741" name="Google Shape;741;p32"/>
          <p:cNvCxnSpPr>
            <a:stCxn id="738" idx="3"/>
          </p:cNvCxnSpPr>
          <p:nvPr/>
        </p:nvCxnSpPr>
        <p:spPr>
          <a:xfrm>
            <a:off x="6064910" y="3382384"/>
            <a:ext cx="544500" cy="104100"/>
          </a:xfrm>
          <a:prstGeom prst="straightConnector1">
            <a:avLst/>
          </a:prstGeom>
          <a:noFill/>
          <a:ln cap="flat" cmpd="sng" w="9525">
            <a:solidFill>
              <a:schemeClr val="accent1"/>
            </a:solidFill>
            <a:prstDash val="solid"/>
            <a:miter lim="800000"/>
            <a:headEnd len="sm" w="sm" type="none"/>
            <a:tailEnd len="med" w="med" type="triangle"/>
          </a:ln>
        </p:spPr>
      </p:cxnSp>
      <p:cxnSp>
        <p:nvCxnSpPr>
          <p:cNvPr id="742" name="Google Shape;742;p32"/>
          <p:cNvCxnSpPr>
            <a:stCxn id="738" idx="3"/>
          </p:cNvCxnSpPr>
          <p:nvPr/>
        </p:nvCxnSpPr>
        <p:spPr>
          <a:xfrm>
            <a:off x="6064910" y="3382384"/>
            <a:ext cx="544500" cy="446400"/>
          </a:xfrm>
          <a:prstGeom prst="straightConnector1">
            <a:avLst/>
          </a:prstGeom>
          <a:noFill/>
          <a:ln cap="flat" cmpd="sng" w="9525">
            <a:solidFill>
              <a:schemeClr val="accent1"/>
            </a:solidFill>
            <a:prstDash val="solid"/>
            <a:miter lim="800000"/>
            <a:headEnd len="sm" w="sm" type="none"/>
            <a:tailEnd len="med" w="med" type="triangle"/>
          </a:ln>
        </p:spPr>
      </p:cxnSp>
      <p:cxnSp>
        <p:nvCxnSpPr>
          <p:cNvPr id="743" name="Google Shape;743;p32"/>
          <p:cNvCxnSpPr>
            <a:stCxn id="738" idx="3"/>
          </p:cNvCxnSpPr>
          <p:nvPr/>
        </p:nvCxnSpPr>
        <p:spPr>
          <a:xfrm>
            <a:off x="6064910" y="3382384"/>
            <a:ext cx="544500" cy="868200"/>
          </a:xfrm>
          <a:prstGeom prst="straightConnector1">
            <a:avLst/>
          </a:prstGeom>
          <a:noFill/>
          <a:ln cap="flat" cmpd="sng" w="9525">
            <a:solidFill>
              <a:schemeClr val="accent1"/>
            </a:solidFill>
            <a:prstDash val="solid"/>
            <a:miter lim="800000"/>
            <a:headEnd len="sm" w="sm" type="none"/>
            <a:tailEnd len="med" w="med" type="triangle"/>
          </a:ln>
        </p:spPr>
      </p:cxnSp>
      <p:cxnSp>
        <p:nvCxnSpPr>
          <p:cNvPr id="744" name="Google Shape;744;p32"/>
          <p:cNvCxnSpPr>
            <a:stCxn id="738" idx="3"/>
          </p:cNvCxnSpPr>
          <p:nvPr/>
        </p:nvCxnSpPr>
        <p:spPr>
          <a:xfrm flipH="1" rot="10800000">
            <a:off x="6064910" y="2540284"/>
            <a:ext cx="544500" cy="842100"/>
          </a:xfrm>
          <a:prstGeom prst="straightConnector1">
            <a:avLst/>
          </a:prstGeom>
          <a:noFill/>
          <a:ln cap="flat" cmpd="sng" w="9525">
            <a:solidFill>
              <a:schemeClr val="accent1"/>
            </a:solidFill>
            <a:prstDash val="solid"/>
            <a:miter lim="800000"/>
            <a:headEnd len="sm" w="sm" type="none"/>
            <a:tailEnd len="med" w="med" type="triangle"/>
          </a:ln>
        </p:spPr>
      </p:cxnSp>
      <p:sp>
        <p:nvSpPr>
          <p:cNvPr id="745" name="Google Shape;745;p32"/>
          <p:cNvSpPr/>
          <p:nvPr/>
        </p:nvSpPr>
        <p:spPr>
          <a:xfrm>
            <a:off x="6789772" y="2361560"/>
            <a:ext cx="326752" cy="325711"/>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46" name="Google Shape;746;p32"/>
          <p:cNvSpPr/>
          <p:nvPr/>
        </p:nvSpPr>
        <p:spPr>
          <a:xfrm>
            <a:off x="6789772" y="2705246"/>
            <a:ext cx="326752" cy="325711"/>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47" name="Google Shape;747;p32"/>
          <p:cNvSpPr/>
          <p:nvPr/>
        </p:nvSpPr>
        <p:spPr>
          <a:xfrm>
            <a:off x="6789772" y="3048932"/>
            <a:ext cx="326752" cy="325711"/>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48" name="Google Shape;748;p32"/>
          <p:cNvSpPr/>
          <p:nvPr/>
        </p:nvSpPr>
        <p:spPr>
          <a:xfrm>
            <a:off x="6789772" y="3392618"/>
            <a:ext cx="326752" cy="325711"/>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49" name="Google Shape;749;p32"/>
          <p:cNvSpPr/>
          <p:nvPr/>
        </p:nvSpPr>
        <p:spPr>
          <a:xfrm>
            <a:off x="6789772" y="3736304"/>
            <a:ext cx="326752" cy="325711"/>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50" name="Google Shape;750;p32"/>
          <p:cNvSpPr/>
          <p:nvPr/>
        </p:nvSpPr>
        <p:spPr>
          <a:xfrm>
            <a:off x="6789772" y="4079990"/>
            <a:ext cx="326752" cy="325711"/>
          </a:xfrm>
          <a:prstGeom prst="ellipse">
            <a:avLst/>
          </a:prstGeom>
          <a:solidFill>
            <a:srgbClr val="54813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751" name="Google Shape;751;p32"/>
          <p:cNvSpPr txBox="1"/>
          <p:nvPr/>
        </p:nvSpPr>
        <p:spPr>
          <a:xfrm>
            <a:off x="6493639" y="4483529"/>
            <a:ext cx="1338828"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Arial"/>
                <a:ea typeface="Arial"/>
                <a:cs typeface="Arial"/>
                <a:sym typeface="Arial"/>
              </a:rPr>
              <a:t>6 leaf disks</a:t>
            </a:r>
            <a:endParaRPr b="0" i="0" sz="1800" u="none" cap="none" strike="noStrike">
              <a:solidFill>
                <a:schemeClr val="dk1"/>
              </a:solidFill>
              <a:latin typeface="Arial"/>
              <a:ea typeface="Arial"/>
              <a:cs typeface="Arial"/>
              <a:sym typeface="Arial"/>
            </a:endParaRPr>
          </a:p>
        </p:txBody>
      </p:sp>
      <p:sp>
        <p:nvSpPr>
          <p:cNvPr id="752" name="Google Shape;752;p32"/>
          <p:cNvSpPr txBox="1"/>
          <p:nvPr/>
        </p:nvSpPr>
        <p:spPr>
          <a:xfrm>
            <a:off x="6180949" y="1805147"/>
            <a:ext cx="1710725" cy="36933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Arial"/>
                <a:ea typeface="Arial"/>
                <a:cs typeface="Arial"/>
                <a:sym typeface="Arial"/>
              </a:rPr>
              <a:t>Set of samples</a:t>
            </a:r>
            <a:endParaRPr b="0" i="0" sz="1800" u="none" cap="none" strike="noStrike">
              <a:solidFill>
                <a:schemeClr val="dk1"/>
              </a:solidFill>
              <a:latin typeface="Arial"/>
              <a:ea typeface="Arial"/>
              <a:cs typeface="Arial"/>
              <a:sym typeface="Arial"/>
            </a:endParaRPr>
          </a:p>
        </p:txBody>
      </p:sp>
      <p:sp>
        <p:nvSpPr>
          <p:cNvPr id="753" name="Google Shape;753;p32"/>
          <p:cNvSpPr txBox="1"/>
          <p:nvPr/>
        </p:nvSpPr>
        <p:spPr>
          <a:xfrm>
            <a:off x="275429" y="5520094"/>
            <a:ext cx="9593179" cy="923330"/>
          </a:xfrm>
          <a:prstGeom prst="rect">
            <a:avLst/>
          </a:prstGeom>
          <a:solidFill>
            <a:srgbClr val="FEE599"/>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Arial"/>
                <a:ea typeface="Arial"/>
                <a:cs typeface="Arial"/>
                <a:sym typeface="Arial"/>
              </a:rPr>
              <a:t>Different types of processing of the leaf disks depending on the measurement: can be captured by different sets of samples (e.g. if subsampling generates repetitions) or in the method of the observed variable.</a:t>
            </a:r>
            <a:endParaRPr b="0" i="0" sz="1800" u="none" cap="none" strike="noStrike">
              <a:solidFill>
                <a:schemeClr val="dk1"/>
              </a:solidFill>
              <a:latin typeface="Arial"/>
              <a:ea typeface="Arial"/>
              <a:cs typeface="Arial"/>
              <a:sym typeface="Arial"/>
            </a:endParaRPr>
          </a:p>
        </p:txBody>
      </p:sp>
      <p:cxnSp>
        <p:nvCxnSpPr>
          <p:cNvPr id="754" name="Google Shape;754;p32"/>
          <p:cNvCxnSpPr>
            <a:stCxn id="755" idx="2"/>
            <a:endCxn id="703" idx="7"/>
          </p:cNvCxnSpPr>
          <p:nvPr/>
        </p:nvCxnSpPr>
        <p:spPr>
          <a:xfrm>
            <a:off x="1986795" y="2561239"/>
            <a:ext cx="896700" cy="786900"/>
          </a:xfrm>
          <a:prstGeom prst="straightConnector1">
            <a:avLst/>
          </a:prstGeom>
          <a:noFill/>
          <a:ln cap="flat" cmpd="sng" w="9525">
            <a:solidFill>
              <a:srgbClr val="FF0000"/>
            </a:solidFill>
            <a:prstDash val="solid"/>
            <a:miter lim="800000"/>
            <a:headEnd len="sm" w="sm" type="none"/>
            <a:tailEnd len="med" w="med" type="triangle"/>
          </a:ln>
        </p:spPr>
      </p:cxnSp>
      <p:sp>
        <p:nvSpPr>
          <p:cNvPr id="755" name="Google Shape;755;p32"/>
          <p:cNvSpPr txBox="1"/>
          <p:nvPr/>
        </p:nvSpPr>
        <p:spPr>
          <a:xfrm>
            <a:off x="275429" y="1607132"/>
            <a:ext cx="3422732" cy="954107"/>
          </a:xfrm>
          <a:prstGeom prst="rect">
            <a:avLst/>
          </a:prstGeom>
          <a:noFill/>
          <a:ln cap="flat" cmpd="sng" w="95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GB" sz="1400" u="none" cap="none" strike="noStrike">
                <a:solidFill>
                  <a:srgbClr val="FF0000"/>
                </a:solidFill>
                <a:latin typeface="Arial"/>
                <a:ea typeface="Arial"/>
                <a:cs typeface="Arial"/>
                <a:sym typeface="Arial"/>
              </a:rPr>
              <a:t>Populus deltoïdes</a:t>
            </a:r>
            <a:endParaRPr/>
          </a:p>
          <a:p>
            <a:pPr indent="0" lvl="0" marL="0" marR="0" rtl="0" algn="l">
              <a:lnSpc>
                <a:spcPct val="100000"/>
              </a:lnSpc>
              <a:spcBef>
                <a:spcPts val="0"/>
              </a:spcBef>
              <a:spcAft>
                <a:spcPts val="0"/>
              </a:spcAft>
              <a:buNone/>
            </a:pPr>
            <a:r>
              <a:rPr b="1" i="0" lang="en-GB" sz="1400" u="none" cap="none" strike="noStrike">
                <a:solidFill>
                  <a:srgbClr val="FF0000"/>
                </a:solidFill>
                <a:latin typeface="Arial"/>
                <a:ea typeface="Arial"/>
                <a:cs typeface="Arial"/>
                <a:sym typeface="Arial"/>
              </a:rPr>
              <a:t>INRA:73028-62</a:t>
            </a:r>
            <a:endParaRPr/>
          </a:p>
          <a:p>
            <a:pPr indent="0" lvl="0" marL="0" marR="0" rtl="0" algn="l">
              <a:lnSpc>
                <a:spcPct val="100000"/>
              </a:lnSpc>
              <a:spcBef>
                <a:spcPts val="0"/>
              </a:spcBef>
              <a:spcAft>
                <a:spcPts val="0"/>
              </a:spcAft>
              <a:buNone/>
            </a:pPr>
            <a:r>
              <a:rPr b="1" i="0" lang="en-GB" sz="1400" u="none" cap="none" strike="noStrike">
                <a:solidFill>
                  <a:srgbClr val="FF0000"/>
                </a:solidFill>
                <a:latin typeface="Arial"/>
                <a:ea typeface="Arial"/>
                <a:cs typeface="Arial"/>
                <a:sym typeface="Arial"/>
              </a:rPr>
              <a:t>doi:10.15454/1.4921786081024297E12</a:t>
            </a:r>
            <a:endParaRPr/>
          </a:p>
          <a:p>
            <a:pPr indent="0" lvl="0" marL="0" marR="0" rtl="0" algn="l">
              <a:lnSpc>
                <a:spcPct val="100000"/>
              </a:lnSpc>
              <a:spcBef>
                <a:spcPts val="0"/>
              </a:spcBef>
              <a:spcAft>
                <a:spcPts val="0"/>
              </a:spcAft>
              <a:buNone/>
            </a:pPr>
            <a:r>
              <a:rPr b="1" i="0" lang="en-GB" sz="1400" u="none" cap="none" strike="noStrike">
                <a:solidFill>
                  <a:srgbClr val="FF0000"/>
                </a:solidFill>
                <a:latin typeface="Arial"/>
                <a:ea typeface="Arial"/>
                <a:cs typeface="Arial"/>
                <a:sym typeface="Arial"/>
              </a:rPr>
              <a:t>[observation unit] : Block1-Row4-Col4</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0" name="Shape 760"/>
        <p:cNvGrpSpPr/>
        <p:nvPr/>
      </p:nvGrpSpPr>
      <p:grpSpPr>
        <a:xfrm>
          <a:off x="0" y="0"/>
          <a:ext cx="0" cy="0"/>
          <a:chOff x="0" y="0"/>
          <a:chExt cx="0" cy="0"/>
        </a:xfrm>
      </p:grpSpPr>
      <p:sp>
        <p:nvSpPr>
          <p:cNvPr id="761" name="Google Shape;761;p33"/>
          <p:cNvSpPr txBox="1"/>
          <p:nvPr/>
        </p:nvSpPr>
        <p:spPr>
          <a:xfrm>
            <a:off x="994781" y="172180"/>
            <a:ext cx="8862723" cy="95410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GB" sz="2800" u="none" cap="none" strike="noStrike">
                <a:solidFill>
                  <a:srgbClr val="0070C0"/>
                </a:solidFill>
                <a:latin typeface="Arial"/>
                <a:ea typeface="Arial"/>
                <a:cs typeface="Arial"/>
                <a:sym typeface="Arial"/>
              </a:rPr>
              <a:t>MIAPPE V1.</a:t>
            </a:r>
            <a:r>
              <a:rPr b="1" lang="en-GB" sz="2800">
                <a:solidFill>
                  <a:srgbClr val="0070C0"/>
                </a:solidFill>
              </a:rPr>
              <a:t>1 (in progress)</a:t>
            </a:r>
            <a:r>
              <a:rPr b="1" i="0" lang="en-GB" sz="2800" u="none" cap="none" strike="noStrike">
                <a:solidFill>
                  <a:srgbClr val="0070C0"/>
                </a:solidFill>
                <a:latin typeface="Arial"/>
                <a:ea typeface="Arial"/>
                <a:cs typeface="Arial"/>
                <a:sym typeface="Arial"/>
              </a:rPr>
              <a:t> data model – Other Important sections of information</a:t>
            </a:r>
            <a:endParaRPr b="1" i="0" sz="2800" u="none" cap="none" strike="noStrike">
              <a:solidFill>
                <a:srgbClr val="0070C0"/>
              </a:solidFill>
              <a:latin typeface="Arial"/>
              <a:ea typeface="Arial"/>
              <a:cs typeface="Arial"/>
              <a:sym typeface="Arial"/>
            </a:endParaRPr>
          </a:p>
        </p:txBody>
      </p:sp>
      <p:sp>
        <p:nvSpPr>
          <p:cNvPr id="762" name="Google Shape;762;p33"/>
          <p:cNvSpPr/>
          <p:nvPr/>
        </p:nvSpPr>
        <p:spPr>
          <a:xfrm>
            <a:off x="1079299" y="565639"/>
            <a:ext cx="246286" cy="1231106"/>
          </a:xfrm>
          <a:prstGeom prst="rect">
            <a:avLst/>
          </a:prstGeom>
          <a:noFill/>
          <a:ln>
            <a:noFill/>
          </a:ln>
        </p:spPr>
        <p:txBody>
          <a:bodyPr anchorCtr="0" anchor="ctr"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2400"/>
              <a:buFont typeface="Arial"/>
              <a:buNone/>
            </a:pPr>
            <a:br>
              <a:rPr b="0" i="0" lang="en-GB" sz="2400" u="none" cap="none" strike="noStrike">
                <a:solidFill>
                  <a:schemeClr val="dk1"/>
                </a:solidFill>
                <a:latin typeface="Arial"/>
                <a:ea typeface="Arial"/>
                <a:cs typeface="Arial"/>
                <a:sym typeface="Arial"/>
              </a:rPr>
            </a:b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pic>
        <p:nvPicPr>
          <p:cNvPr id="763" name="Google Shape;763;p33"/>
          <p:cNvPicPr preferRelativeResize="0"/>
          <p:nvPr/>
        </p:nvPicPr>
        <p:blipFill rotWithShape="1">
          <a:blip r:embed="rId3">
            <a:alphaModFix/>
          </a:blip>
          <a:srcRect b="0" l="0" r="0" t="0"/>
          <a:stretch/>
        </p:blipFill>
        <p:spPr>
          <a:xfrm>
            <a:off x="1202442" y="1080931"/>
            <a:ext cx="7768379" cy="5748143"/>
          </a:xfrm>
          <a:prstGeom prst="rect">
            <a:avLst/>
          </a:prstGeom>
          <a:noFill/>
          <a:ln>
            <a:noFill/>
          </a:ln>
        </p:spPr>
      </p:pic>
      <p:sp>
        <p:nvSpPr>
          <p:cNvPr id="764" name="Google Shape;764;p33"/>
          <p:cNvSpPr txBox="1"/>
          <p:nvPr/>
        </p:nvSpPr>
        <p:spPr>
          <a:xfrm>
            <a:off x="3801980" y="1280986"/>
            <a:ext cx="1624163" cy="400110"/>
          </a:xfrm>
          <a:prstGeom prst="rect">
            <a:avLst/>
          </a:prstGeom>
          <a:solidFill>
            <a:srgbClr val="FF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Arial"/>
                <a:ea typeface="Arial"/>
                <a:cs typeface="Arial"/>
                <a:sym typeface="Arial"/>
              </a:rPr>
              <a:t>Investigation</a:t>
            </a:r>
            <a:endParaRPr b="0" i="0" sz="2000" u="none" cap="none" strike="noStrike">
              <a:solidFill>
                <a:schemeClr val="dk1"/>
              </a:solidFill>
              <a:latin typeface="Arial"/>
              <a:ea typeface="Arial"/>
              <a:cs typeface="Arial"/>
              <a:sym typeface="Arial"/>
            </a:endParaRPr>
          </a:p>
        </p:txBody>
      </p:sp>
      <p:sp>
        <p:nvSpPr>
          <p:cNvPr id="765" name="Google Shape;765;p33"/>
          <p:cNvSpPr txBox="1"/>
          <p:nvPr/>
        </p:nvSpPr>
        <p:spPr>
          <a:xfrm>
            <a:off x="4193913" y="3251783"/>
            <a:ext cx="840295" cy="400110"/>
          </a:xfrm>
          <a:prstGeom prst="rect">
            <a:avLst/>
          </a:prstGeom>
          <a:solidFill>
            <a:srgbClr val="FF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Arial"/>
                <a:ea typeface="Arial"/>
                <a:cs typeface="Arial"/>
                <a:sym typeface="Arial"/>
              </a:rPr>
              <a:t>Study</a:t>
            </a:r>
            <a:endParaRPr b="0" i="0" sz="2000" u="none" cap="none" strike="noStrike">
              <a:solidFill>
                <a:schemeClr val="dk1"/>
              </a:solidFill>
              <a:latin typeface="Arial"/>
              <a:ea typeface="Arial"/>
              <a:cs typeface="Arial"/>
              <a:sym typeface="Arial"/>
            </a:endParaRPr>
          </a:p>
        </p:txBody>
      </p:sp>
      <p:sp>
        <p:nvSpPr>
          <p:cNvPr id="766" name="Google Shape;766;p33"/>
          <p:cNvSpPr txBox="1"/>
          <p:nvPr/>
        </p:nvSpPr>
        <p:spPr>
          <a:xfrm>
            <a:off x="3540798" y="5136974"/>
            <a:ext cx="2435282" cy="707886"/>
          </a:xfrm>
          <a:prstGeom prst="rect">
            <a:avLst/>
          </a:prstGeom>
          <a:solidFill>
            <a:srgbClr val="FF6600"/>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Arial"/>
                <a:ea typeface="Arial"/>
                <a:cs typeface="Arial"/>
                <a:sym typeface="Arial"/>
              </a:rPr>
              <a:t>Assay</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Arial"/>
                <a:ea typeface="Arial"/>
                <a:cs typeface="Arial"/>
                <a:sym typeface="Arial"/>
              </a:rPr>
              <a:t>(Observed variable)</a:t>
            </a:r>
            <a:endParaRPr b="0" i="0" sz="2000" u="none" cap="none" strike="noStrike">
              <a:solidFill>
                <a:schemeClr val="dk1"/>
              </a:solidFill>
              <a:latin typeface="Arial"/>
              <a:ea typeface="Arial"/>
              <a:cs typeface="Arial"/>
              <a:sym typeface="Arial"/>
            </a:endParaRPr>
          </a:p>
        </p:txBody>
      </p:sp>
      <p:sp>
        <p:nvSpPr>
          <p:cNvPr id="767" name="Google Shape;767;p33"/>
          <p:cNvSpPr txBox="1"/>
          <p:nvPr/>
        </p:nvSpPr>
        <p:spPr>
          <a:xfrm>
            <a:off x="5413861" y="4240546"/>
            <a:ext cx="2093843" cy="400110"/>
          </a:xfrm>
          <a:prstGeom prst="rect">
            <a:avLst/>
          </a:prstGeom>
          <a:solidFill>
            <a:srgbClr val="A8D0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Arial"/>
                <a:ea typeface="Arial"/>
                <a:cs typeface="Arial"/>
                <a:sym typeface="Arial"/>
              </a:rPr>
              <a:t>Observation Unit</a:t>
            </a:r>
            <a:endParaRPr b="0" i="0" sz="1400" u="none" cap="none" strike="noStrike">
              <a:solidFill>
                <a:srgbClr val="000000"/>
              </a:solidFill>
              <a:latin typeface="Arial"/>
              <a:ea typeface="Arial"/>
              <a:cs typeface="Arial"/>
              <a:sym typeface="Arial"/>
            </a:endParaRPr>
          </a:p>
        </p:txBody>
      </p:sp>
      <p:sp>
        <p:nvSpPr>
          <p:cNvPr id="768" name="Google Shape;768;p33"/>
          <p:cNvSpPr txBox="1"/>
          <p:nvPr/>
        </p:nvSpPr>
        <p:spPr>
          <a:xfrm>
            <a:off x="6099223" y="5132109"/>
            <a:ext cx="1055097" cy="400110"/>
          </a:xfrm>
          <a:prstGeom prst="rect">
            <a:avLst/>
          </a:prstGeom>
          <a:solidFill>
            <a:srgbClr val="A8D0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Arial"/>
                <a:ea typeface="Arial"/>
                <a:cs typeface="Arial"/>
                <a:sym typeface="Arial"/>
              </a:rPr>
              <a:t>Sample</a:t>
            </a:r>
            <a:endParaRPr b="0" i="0" sz="2000" u="none" cap="none" strike="noStrike">
              <a:solidFill>
                <a:schemeClr val="dk1"/>
              </a:solidFill>
              <a:latin typeface="Arial"/>
              <a:ea typeface="Arial"/>
              <a:cs typeface="Arial"/>
              <a:sym typeface="Arial"/>
            </a:endParaRPr>
          </a:p>
        </p:txBody>
      </p:sp>
      <p:sp>
        <p:nvSpPr>
          <p:cNvPr id="769" name="Google Shape;769;p33"/>
          <p:cNvSpPr txBox="1"/>
          <p:nvPr/>
        </p:nvSpPr>
        <p:spPr>
          <a:xfrm>
            <a:off x="2459818" y="3640381"/>
            <a:ext cx="1342162" cy="400110"/>
          </a:xfrm>
          <a:prstGeom prst="rect">
            <a:avLst/>
          </a:prstGeom>
          <a:solidFill>
            <a:srgbClr val="9CC2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Arial"/>
                <a:ea typeface="Arial"/>
                <a:cs typeface="Arial"/>
                <a:sym typeface="Arial"/>
              </a:rPr>
              <a:t>Treatment</a:t>
            </a:r>
            <a:endParaRPr b="0" i="0" sz="2000" u="none" cap="none" strike="noStrike">
              <a:solidFill>
                <a:schemeClr val="dk1"/>
              </a:solidFill>
              <a:latin typeface="Arial"/>
              <a:ea typeface="Arial"/>
              <a:cs typeface="Arial"/>
              <a:sym typeface="Arial"/>
            </a:endParaRPr>
          </a:p>
        </p:txBody>
      </p:sp>
      <p:sp>
        <p:nvSpPr>
          <p:cNvPr id="770" name="Google Shape;770;p33"/>
          <p:cNvSpPr txBox="1"/>
          <p:nvPr/>
        </p:nvSpPr>
        <p:spPr>
          <a:xfrm>
            <a:off x="2679539" y="3180560"/>
            <a:ext cx="968535" cy="400110"/>
          </a:xfrm>
          <a:prstGeom prst="rect">
            <a:avLst/>
          </a:prstGeom>
          <a:solidFill>
            <a:srgbClr val="9CC2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Arial"/>
                <a:ea typeface="Arial"/>
                <a:cs typeface="Arial"/>
                <a:sym typeface="Arial"/>
              </a:rPr>
              <a:t>Events</a:t>
            </a:r>
            <a:endParaRPr b="0" i="0" sz="2000" u="none" cap="none" strike="noStrike">
              <a:solidFill>
                <a:schemeClr val="dk1"/>
              </a:solidFill>
              <a:latin typeface="Arial"/>
              <a:ea typeface="Arial"/>
              <a:cs typeface="Arial"/>
              <a:sym typeface="Arial"/>
            </a:endParaRPr>
          </a:p>
        </p:txBody>
      </p:sp>
      <p:sp>
        <p:nvSpPr>
          <p:cNvPr id="771" name="Google Shape;771;p33"/>
          <p:cNvSpPr txBox="1"/>
          <p:nvPr/>
        </p:nvSpPr>
        <p:spPr>
          <a:xfrm>
            <a:off x="5880262" y="3463798"/>
            <a:ext cx="2268570" cy="400110"/>
          </a:xfrm>
          <a:prstGeom prst="rect">
            <a:avLst/>
          </a:prstGeom>
          <a:solidFill>
            <a:srgbClr val="A8D08C"/>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Arial"/>
                <a:ea typeface="Arial"/>
                <a:cs typeface="Arial"/>
                <a:sym typeface="Arial"/>
              </a:rPr>
              <a:t>Biological material</a:t>
            </a:r>
            <a:endParaRPr b="0" i="0" sz="2000" u="none" cap="none" strike="noStrike">
              <a:solidFill>
                <a:schemeClr val="dk1"/>
              </a:solidFill>
              <a:latin typeface="Arial"/>
              <a:ea typeface="Arial"/>
              <a:cs typeface="Arial"/>
              <a:sym typeface="Arial"/>
            </a:endParaRPr>
          </a:p>
        </p:txBody>
      </p:sp>
      <p:sp>
        <p:nvSpPr>
          <p:cNvPr id="772" name="Google Shape;772;p33"/>
          <p:cNvSpPr txBox="1"/>
          <p:nvPr/>
        </p:nvSpPr>
        <p:spPr>
          <a:xfrm>
            <a:off x="2459818" y="2471053"/>
            <a:ext cx="1624163" cy="400110"/>
          </a:xfrm>
          <a:prstGeom prst="rect">
            <a:avLst/>
          </a:prstGeom>
          <a:solidFill>
            <a:srgbClr val="9CC2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Arial"/>
                <a:ea typeface="Arial"/>
                <a:cs typeface="Arial"/>
                <a:sym typeface="Arial"/>
              </a:rPr>
              <a:t>Environment</a:t>
            </a:r>
            <a:endParaRPr b="0" i="0" sz="2000" u="none" cap="none" strike="noStrike">
              <a:solidFill>
                <a:schemeClr val="dk1"/>
              </a:solidFill>
              <a:latin typeface="Arial"/>
              <a:ea typeface="Arial"/>
              <a:cs typeface="Arial"/>
              <a:sym typeface="Arial"/>
            </a:endParaRPr>
          </a:p>
        </p:txBody>
      </p:sp>
      <p:sp>
        <p:nvSpPr>
          <p:cNvPr id="773" name="Google Shape;773;p33"/>
          <p:cNvSpPr/>
          <p:nvPr/>
        </p:nvSpPr>
        <p:spPr>
          <a:xfrm>
            <a:off x="4193913" y="5873888"/>
            <a:ext cx="840295" cy="87525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774" name="Google Shape;774;p33"/>
          <p:cNvSpPr txBox="1"/>
          <p:nvPr/>
        </p:nvSpPr>
        <p:spPr>
          <a:xfrm>
            <a:off x="2612218" y="1839685"/>
            <a:ext cx="1771096" cy="400110"/>
          </a:xfrm>
          <a:prstGeom prst="rect">
            <a:avLst/>
          </a:prstGeom>
          <a:solidFill>
            <a:srgbClr val="9CC2E5"/>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0" i="0" lang="en-GB" sz="2000" u="none" cap="none" strike="noStrike">
                <a:solidFill>
                  <a:schemeClr val="dk1"/>
                </a:solidFill>
                <a:latin typeface="Arial"/>
                <a:ea typeface="Arial"/>
                <a:cs typeface="Arial"/>
                <a:sym typeface="Arial"/>
              </a:rPr>
              <a:t>Files: data,…</a:t>
            </a:r>
            <a:endParaRPr b="0" i="0" sz="2000" u="none" cap="none" strike="noStrike">
              <a:solidFill>
                <a:schemeClr val="dk1"/>
              </a:solidFill>
              <a:latin typeface="Arial"/>
              <a:ea typeface="Arial"/>
              <a:cs typeface="Arial"/>
              <a:sym typeface="Arial"/>
            </a:endParaRPr>
          </a:p>
        </p:txBody>
      </p:sp>
      <p:cxnSp>
        <p:nvCxnSpPr>
          <p:cNvPr id="775" name="Google Shape;775;p33"/>
          <p:cNvCxnSpPr>
            <a:stCxn id="765" idx="0"/>
          </p:cNvCxnSpPr>
          <p:nvPr/>
        </p:nvCxnSpPr>
        <p:spPr>
          <a:xfrm rot="10800000">
            <a:off x="4194060" y="2239883"/>
            <a:ext cx="420000" cy="1011900"/>
          </a:xfrm>
          <a:prstGeom prst="straightConnector1">
            <a:avLst/>
          </a:prstGeom>
          <a:noFill/>
          <a:ln cap="flat" cmpd="sng" w="9525">
            <a:solidFill>
              <a:srgbClr val="3E6EC2"/>
            </a:solidFill>
            <a:prstDash val="solid"/>
            <a:round/>
            <a:headEnd len="sm" w="sm"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6"/>
          <p:cNvSpPr/>
          <p:nvPr/>
        </p:nvSpPr>
        <p:spPr>
          <a:xfrm>
            <a:off x="288758" y="3684268"/>
            <a:ext cx="9817800" cy="2072400"/>
          </a:xfrm>
          <a:prstGeom prst="rect">
            <a:avLst/>
          </a:prstGeom>
          <a:solidFill>
            <a:srgbClr val="FEE5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lt1"/>
              </a:solidFill>
              <a:latin typeface="Arial"/>
              <a:ea typeface="Arial"/>
              <a:cs typeface="Arial"/>
              <a:sym typeface="Arial"/>
            </a:endParaRPr>
          </a:p>
        </p:txBody>
      </p:sp>
      <p:sp>
        <p:nvSpPr>
          <p:cNvPr id="114" name="Google Shape;114;p16"/>
          <p:cNvSpPr txBox="1"/>
          <p:nvPr/>
        </p:nvSpPr>
        <p:spPr>
          <a:xfrm>
            <a:off x="288758" y="170747"/>
            <a:ext cx="9817768" cy="95410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GB" sz="2800" u="none" cap="none" strike="noStrike">
                <a:solidFill>
                  <a:srgbClr val="0070C0"/>
                </a:solidFill>
                <a:latin typeface="Arial"/>
                <a:ea typeface="Arial"/>
                <a:cs typeface="Arial"/>
                <a:sym typeface="Arial"/>
              </a:rPr>
              <a:t>Why should we standardize phenotyping experimental data?</a:t>
            </a:r>
            <a:endParaRPr b="0" i="0" sz="1400" u="none" cap="none" strike="noStrike">
              <a:solidFill>
                <a:srgbClr val="000000"/>
              </a:solidFill>
              <a:latin typeface="Arial"/>
              <a:ea typeface="Arial"/>
              <a:cs typeface="Arial"/>
              <a:sym typeface="Arial"/>
            </a:endParaRPr>
          </a:p>
        </p:txBody>
      </p:sp>
      <p:sp>
        <p:nvSpPr>
          <p:cNvPr id="115" name="Google Shape;115;p16"/>
          <p:cNvSpPr txBox="1"/>
          <p:nvPr/>
        </p:nvSpPr>
        <p:spPr>
          <a:xfrm>
            <a:off x="288750" y="1280627"/>
            <a:ext cx="9473100" cy="2249400"/>
          </a:xfrm>
          <a:prstGeom prst="rect">
            <a:avLst/>
          </a:prstGeom>
          <a:noFill/>
          <a:ln>
            <a:noFill/>
          </a:ln>
        </p:spPr>
        <p:txBody>
          <a:bodyPr anchorCtr="0" anchor="t" bIns="45700" lIns="91425" spcFirstLastPara="1" rIns="91425" wrap="square" tIns="45700">
            <a:noAutofit/>
          </a:bodyPr>
          <a:lstStyle/>
          <a:p>
            <a:pPr indent="-228594" lvl="0" marL="228594" marR="0" rtl="0" algn="l">
              <a:lnSpc>
                <a:spcPct val="100000"/>
              </a:lnSpc>
              <a:spcBef>
                <a:spcPts val="0"/>
              </a:spcBef>
              <a:spcAft>
                <a:spcPts val="0"/>
              </a:spcAft>
              <a:buClr>
                <a:schemeClr val="dk1"/>
              </a:buClr>
              <a:buSzPts val="2400"/>
              <a:buFont typeface="Arial"/>
              <a:buChar char="•"/>
            </a:pPr>
            <a:r>
              <a:rPr b="0" i="0" lang="en-GB" sz="2400" u="none" cap="none" strike="noStrike">
                <a:solidFill>
                  <a:schemeClr val="dk1"/>
                </a:solidFill>
                <a:latin typeface="Arial"/>
                <a:ea typeface="Arial"/>
                <a:cs typeface="Arial"/>
                <a:sym typeface="Arial"/>
              </a:rPr>
              <a:t>To enable anyone (including yourself) to reuse it</a:t>
            </a:r>
            <a:r>
              <a:rPr b="0" i="0" lang="en-GB" sz="2400" u="none" cap="none" strike="noStrike">
                <a:solidFill>
                  <a:srgbClr val="000000"/>
                </a:solidFill>
                <a:latin typeface="Arial"/>
                <a:ea typeface="Arial"/>
                <a:cs typeface="Arial"/>
                <a:sym typeface="Arial"/>
              </a:rPr>
              <a:t>:</a:t>
            </a:r>
            <a:r>
              <a:rPr b="0" i="0" lang="en-GB" sz="2400" u="none" cap="none" strike="noStrike">
                <a:solidFill>
                  <a:schemeClr val="dk1"/>
                </a:solidFill>
                <a:latin typeface="Arial"/>
                <a:ea typeface="Arial"/>
                <a:cs typeface="Arial"/>
                <a:sym typeface="Arial"/>
              </a:rPr>
              <a:t> </a:t>
            </a:r>
            <a:r>
              <a:rPr b="0" i="0" lang="en-GB" sz="2400" u="none" cap="none" strike="noStrike">
                <a:solidFill>
                  <a:srgbClr val="0070C0"/>
                </a:solidFill>
                <a:latin typeface="Arial"/>
                <a:ea typeface="Arial"/>
                <a:cs typeface="Arial"/>
                <a:sym typeface="Arial"/>
              </a:rPr>
              <a:t>metadata about the experiment (who did it, for what purpose, where and how)</a:t>
            </a:r>
            <a:endParaRPr b="0" i="0" sz="1400" u="none" cap="none" strike="noStrike">
              <a:solidFill>
                <a:srgbClr val="000000"/>
              </a:solidFill>
              <a:latin typeface="Arial"/>
              <a:ea typeface="Arial"/>
              <a:cs typeface="Arial"/>
              <a:sym typeface="Arial"/>
            </a:endParaRPr>
          </a:p>
          <a:p>
            <a:pPr indent="-76192" lvl="0" marL="228594"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228593" lvl="0" marL="228593" marR="0" rtl="0" algn="l">
              <a:lnSpc>
                <a:spcPct val="100000"/>
              </a:lnSpc>
              <a:spcBef>
                <a:spcPts val="0"/>
              </a:spcBef>
              <a:spcAft>
                <a:spcPts val="0"/>
              </a:spcAft>
              <a:buClr>
                <a:schemeClr val="dk1"/>
              </a:buClr>
              <a:buSzPts val="2400"/>
              <a:buFont typeface="Arial"/>
              <a:buChar char="•"/>
            </a:pPr>
            <a:r>
              <a:rPr b="0" i="0" lang="en-GB" sz="2400" u="none" cap="none" strike="noStrike">
                <a:solidFill>
                  <a:schemeClr val="dk1"/>
                </a:solidFill>
                <a:latin typeface="Arial"/>
                <a:ea typeface="Arial"/>
                <a:cs typeface="Arial"/>
                <a:sym typeface="Arial"/>
              </a:rPr>
              <a:t>To enable the (automatic) integration of the experimental data with other types of data</a:t>
            </a:r>
            <a:r>
              <a:rPr b="0" i="0" lang="en-GB" sz="2400" u="none" cap="none" strike="noStrike">
                <a:solidFill>
                  <a:srgbClr val="000000"/>
                </a:solidFill>
                <a:latin typeface="Arial"/>
                <a:ea typeface="Arial"/>
                <a:cs typeface="Arial"/>
                <a:sym typeface="Arial"/>
              </a:rPr>
              <a:t>:</a:t>
            </a:r>
            <a:r>
              <a:rPr b="0" i="0" lang="en-GB" sz="2400" u="none" cap="none" strike="noStrike">
                <a:solidFill>
                  <a:schemeClr val="dk1"/>
                </a:solidFill>
                <a:latin typeface="Arial"/>
                <a:ea typeface="Arial"/>
                <a:cs typeface="Arial"/>
                <a:sym typeface="Arial"/>
              </a:rPr>
              <a:t> </a:t>
            </a:r>
            <a:r>
              <a:rPr b="0" i="0" lang="en-GB" sz="2400" u="none" cap="none" strike="noStrike">
                <a:solidFill>
                  <a:srgbClr val="0070C0"/>
                </a:solidFill>
                <a:latin typeface="Arial"/>
                <a:ea typeface="Arial"/>
                <a:cs typeface="Arial"/>
                <a:sym typeface="Arial"/>
              </a:rPr>
              <a:t>unique identification of the concepts used to link different data sets</a:t>
            </a:r>
            <a:endParaRPr b="0" i="0" sz="2400" u="none" cap="none" strike="noStrike">
              <a:solidFill>
                <a:schemeClr val="dk1"/>
              </a:solidFill>
              <a:latin typeface="Arial"/>
              <a:ea typeface="Arial"/>
              <a:cs typeface="Arial"/>
              <a:sym typeface="Arial"/>
            </a:endParaRPr>
          </a:p>
        </p:txBody>
      </p:sp>
      <p:sp>
        <p:nvSpPr>
          <p:cNvPr id="116" name="Google Shape;116;p16"/>
          <p:cNvSpPr txBox="1"/>
          <p:nvPr/>
        </p:nvSpPr>
        <p:spPr>
          <a:xfrm>
            <a:off x="679004" y="3779507"/>
            <a:ext cx="9082800" cy="42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33"/>
              <a:buFont typeface="Arial"/>
              <a:buNone/>
            </a:pPr>
            <a:r>
              <a:rPr b="0" i="0" lang="en-GB" sz="2133" u="none" cap="none" strike="noStrike">
                <a:solidFill>
                  <a:schemeClr val="dk1"/>
                </a:solidFill>
                <a:latin typeface="Arial"/>
                <a:ea typeface="Arial"/>
                <a:cs typeface="Arial"/>
                <a:sym typeface="Arial"/>
              </a:rPr>
              <a:t>Phenotype 1 = </a:t>
            </a:r>
            <a:r>
              <a:rPr b="0" i="0" lang="en-GB" sz="2133" u="none" cap="none" strike="noStrike">
                <a:solidFill>
                  <a:srgbClr val="0070C0"/>
                </a:solidFill>
                <a:latin typeface="Arial"/>
                <a:ea typeface="Arial"/>
                <a:cs typeface="Arial"/>
                <a:sym typeface="Arial"/>
              </a:rPr>
              <a:t>measurement</a:t>
            </a:r>
            <a:r>
              <a:rPr b="0" i="0" lang="en-GB" sz="2133" u="none" cap="none" strike="noStrike">
                <a:solidFill>
                  <a:schemeClr val="dk1"/>
                </a:solidFill>
                <a:latin typeface="Arial"/>
                <a:ea typeface="Arial"/>
                <a:cs typeface="Arial"/>
                <a:sym typeface="Arial"/>
              </a:rPr>
              <a:t> on a </a:t>
            </a:r>
            <a:r>
              <a:rPr b="0" i="0" lang="en-GB" sz="2133" u="none" cap="none" strike="noStrike">
                <a:solidFill>
                  <a:srgbClr val="0070C0"/>
                </a:solidFill>
                <a:latin typeface="Arial"/>
                <a:ea typeface="Arial"/>
                <a:cs typeface="Arial"/>
                <a:sym typeface="Arial"/>
              </a:rPr>
              <a:t>cultivar</a:t>
            </a:r>
            <a:r>
              <a:rPr b="0" i="0" lang="en-GB" sz="2133" u="none" cap="none" strike="noStrike">
                <a:solidFill>
                  <a:schemeClr val="dk1"/>
                </a:solidFill>
                <a:latin typeface="Arial"/>
                <a:ea typeface="Arial"/>
                <a:cs typeface="Arial"/>
                <a:sym typeface="Arial"/>
              </a:rPr>
              <a:t> in an environment-</a:t>
            </a:r>
            <a:r>
              <a:rPr b="0" i="0" lang="en-GB" sz="2133" u="none" cap="none" strike="noStrike">
                <a:solidFill>
                  <a:srgbClr val="0070C0"/>
                </a:solidFill>
                <a:latin typeface="Arial"/>
                <a:ea typeface="Arial"/>
                <a:cs typeface="Arial"/>
                <a:sym typeface="Arial"/>
              </a:rPr>
              <a:t>GPS</a:t>
            </a:r>
            <a:r>
              <a:rPr b="0" i="0" lang="en-GB" sz="2133" u="none" cap="none" strike="noStrike">
                <a:solidFill>
                  <a:schemeClr val="dk1"/>
                </a:solidFill>
                <a:latin typeface="Arial"/>
                <a:ea typeface="Arial"/>
                <a:cs typeface="Arial"/>
                <a:sym typeface="Arial"/>
              </a:rPr>
              <a:t>1-</a:t>
            </a:r>
            <a:r>
              <a:rPr b="0" i="0" lang="en-GB" sz="2133" u="none" cap="none" strike="noStrike">
                <a:solidFill>
                  <a:srgbClr val="0070C0"/>
                </a:solidFill>
                <a:latin typeface="Arial"/>
                <a:ea typeface="Arial"/>
                <a:cs typeface="Arial"/>
                <a:sym typeface="Arial"/>
              </a:rPr>
              <a:t>time</a:t>
            </a:r>
            <a:r>
              <a:rPr b="0" i="0" lang="en-GB" sz="2133"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sp>
        <p:nvSpPr>
          <p:cNvPr id="117" name="Google Shape;117;p16"/>
          <p:cNvSpPr txBox="1"/>
          <p:nvPr/>
        </p:nvSpPr>
        <p:spPr>
          <a:xfrm>
            <a:off x="679004" y="4288208"/>
            <a:ext cx="9082800" cy="42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33"/>
              <a:buFont typeface="Arial"/>
              <a:buNone/>
            </a:pPr>
            <a:r>
              <a:rPr b="0" i="0" lang="en-GB" sz="2133" u="none" cap="none" strike="noStrike">
                <a:solidFill>
                  <a:schemeClr val="dk1"/>
                </a:solidFill>
                <a:latin typeface="Arial"/>
                <a:ea typeface="Arial"/>
                <a:cs typeface="Arial"/>
                <a:sym typeface="Arial"/>
              </a:rPr>
              <a:t>Phenotype 2 = </a:t>
            </a:r>
            <a:r>
              <a:rPr b="0" i="0" lang="en-GB" sz="2133" u="none" cap="none" strike="noStrike">
                <a:solidFill>
                  <a:srgbClr val="0070C0"/>
                </a:solidFill>
                <a:latin typeface="Arial"/>
                <a:ea typeface="Arial"/>
                <a:cs typeface="Arial"/>
                <a:sym typeface="Arial"/>
              </a:rPr>
              <a:t>measurement</a:t>
            </a:r>
            <a:r>
              <a:rPr b="0" i="0" lang="en-GB" sz="2133" u="none" cap="none" strike="noStrike">
                <a:solidFill>
                  <a:schemeClr val="dk1"/>
                </a:solidFill>
                <a:latin typeface="Arial"/>
                <a:ea typeface="Arial"/>
                <a:cs typeface="Arial"/>
                <a:sym typeface="Arial"/>
              </a:rPr>
              <a:t> on a </a:t>
            </a:r>
            <a:r>
              <a:rPr b="0" i="0" lang="en-GB" sz="2133" u="none" cap="none" strike="noStrike">
                <a:solidFill>
                  <a:srgbClr val="0070C0"/>
                </a:solidFill>
                <a:latin typeface="Arial"/>
                <a:ea typeface="Arial"/>
                <a:cs typeface="Arial"/>
                <a:sym typeface="Arial"/>
              </a:rPr>
              <a:t>cultivar</a:t>
            </a:r>
            <a:r>
              <a:rPr b="0" i="0" lang="en-GB" sz="2133" u="none" cap="none" strike="noStrike">
                <a:solidFill>
                  <a:schemeClr val="dk1"/>
                </a:solidFill>
                <a:latin typeface="Arial"/>
                <a:ea typeface="Arial"/>
                <a:cs typeface="Arial"/>
                <a:sym typeface="Arial"/>
              </a:rPr>
              <a:t> in an environment-</a:t>
            </a:r>
            <a:r>
              <a:rPr b="0" i="0" lang="en-GB" sz="2133" u="none" cap="none" strike="noStrike">
                <a:solidFill>
                  <a:srgbClr val="0070C0"/>
                </a:solidFill>
                <a:latin typeface="Arial"/>
                <a:ea typeface="Arial"/>
                <a:cs typeface="Arial"/>
                <a:sym typeface="Arial"/>
              </a:rPr>
              <a:t>GPS</a:t>
            </a:r>
            <a:r>
              <a:rPr b="0" i="0" lang="en-GB" sz="2133" u="none" cap="none" strike="noStrike">
                <a:solidFill>
                  <a:schemeClr val="dk1"/>
                </a:solidFill>
                <a:latin typeface="Arial"/>
                <a:ea typeface="Arial"/>
                <a:cs typeface="Arial"/>
                <a:sym typeface="Arial"/>
              </a:rPr>
              <a:t>2-</a:t>
            </a:r>
            <a:r>
              <a:rPr b="0" i="0" lang="en-GB" sz="2133" u="none" cap="none" strike="noStrike">
                <a:solidFill>
                  <a:srgbClr val="0070C0"/>
                </a:solidFill>
                <a:latin typeface="Arial"/>
                <a:ea typeface="Arial"/>
                <a:cs typeface="Arial"/>
                <a:sym typeface="Arial"/>
              </a:rPr>
              <a:t>time</a:t>
            </a:r>
            <a:r>
              <a:rPr b="0" i="0" lang="en-GB" sz="2133" u="none" cap="none" strike="noStrike">
                <a:solidFill>
                  <a:schemeClr val="dk1"/>
                </a:solidFill>
                <a:latin typeface="Arial"/>
                <a:ea typeface="Arial"/>
                <a:cs typeface="Arial"/>
                <a:sym typeface="Arial"/>
              </a:rPr>
              <a:t>2</a:t>
            </a:r>
            <a:endParaRPr b="0" i="0" sz="1400" u="none" cap="none" strike="noStrike">
              <a:solidFill>
                <a:srgbClr val="000000"/>
              </a:solidFill>
              <a:latin typeface="Arial"/>
              <a:ea typeface="Arial"/>
              <a:cs typeface="Arial"/>
              <a:sym typeface="Arial"/>
            </a:endParaRPr>
          </a:p>
        </p:txBody>
      </p:sp>
      <p:sp>
        <p:nvSpPr>
          <p:cNvPr id="118" name="Google Shape;118;p16"/>
          <p:cNvSpPr txBox="1"/>
          <p:nvPr/>
        </p:nvSpPr>
        <p:spPr>
          <a:xfrm>
            <a:off x="490254" y="4787619"/>
            <a:ext cx="6335700" cy="42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33"/>
              <a:buFont typeface="Arial"/>
              <a:buNone/>
            </a:pPr>
            <a:r>
              <a:rPr b="0" i="0" lang="en-GB" sz="2133" u="none" cap="none" strike="noStrike">
                <a:solidFill>
                  <a:schemeClr val="dk1"/>
                </a:solidFill>
                <a:latin typeface="Arial"/>
                <a:ea typeface="Arial"/>
                <a:cs typeface="Arial"/>
                <a:sym typeface="Arial"/>
              </a:rPr>
              <a:t>Genotype = observed marker’s alleles on a </a:t>
            </a:r>
            <a:r>
              <a:rPr b="0" i="0" lang="en-GB" sz="2133" u="none" cap="none" strike="noStrike">
                <a:solidFill>
                  <a:srgbClr val="0070C0"/>
                </a:solidFill>
                <a:latin typeface="Arial"/>
                <a:ea typeface="Arial"/>
                <a:cs typeface="Arial"/>
                <a:sym typeface="Arial"/>
              </a:rPr>
              <a:t>cultivar</a:t>
            </a:r>
            <a:endParaRPr b="0" i="0" sz="1400" u="none" cap="none" strike="noStrike">
              <a:solidFill>
                <a:srgbClr val="000000"/>
              </a:solidFill>
              <a:latin typeface="Arial"/>
              <a:ea typeface="Arial"/>
              <a:cs typeface="Arial"/>
              <a:sym typeface="Arial"/>
            </a:endParaRPr>
          </a:p>
        </p:txBody>
      </p:sp>
      <p:sp>
        <p:nvSpPr>
          <p:cNvPr id="119" name="Google Shape;119;p16"/>
          <p:cNvSpPr txBox="1"/>
          <p:nvPr/>
        </p:nvSpPr>
        <p:spPr>
          <a:xfrm>
            <a:off x="4665910" y="5248315"/>
            <a:ext cx="5037000" cy="420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133"/>
              <a:buFont typeface="Arial"/>
              <a:buNone/>
            </a:pPr>
            <a:r>
              <a:rPr b="0" i="0" lang="en-GB" sz="2133" u="none" cap="none" strike="noStrike">
                <a:solidFill>
                  <a:schemeClr val="dk1"/>
                </a:solidFill>
                <a:latin typeface="Arial"/>
                <a:ea typeface="Arial"/>
                <a:cs typeface="Arial"/>
                <a:sym typeface="Arial"/>
              </a:rPr>
              <a:t>Climate 1 = climatic data at </a:t>
            </a:r>
            <a:r>
              <a:rPr b="0" i="0" lang="en-GB" sz="2133" u="none" cap="none" strike="noStrike">
                <a:solidFill>
                  <a:srgbClr val="0070C0"/>
                </a:solidFill>
                <a:latin typeface="Arial"/>
                <a:ea typeface="Arial"/>
                <a:cs typeface="Arial"/>
                <a:sym typeface="Arial"/>
              </a:rPr>
              <a:t>GPS</a:t>
            </a:r>
            <a:r>
              <a:rPr b="0" i="0" lang="en-GB" sz="2133" u="none" cap="none" strike="noStrike">
                <a:solidFill>
                  <a:schemeClr val="dk1"/>
                </a:solidFill>
                <a:latin typeface="Arial"/>
                <a:ea typeface="Arial"/>
                <a:cs typeface="Arial"/>
                <a:sym typeface="Arial"/>
              </a:rPr>
              <a:t>1-</a:t>
            </a:r>
            <a:r>
              <a:rPr b="0" i="0" lang="en-GB" sz="2133" u="none" cap="none" strike="noStrike">
                <a:solidFill>
                  <a:srgbClr val="0070C0"/>
                </a:solidFill>
                <a:latin typeface="Arial"/>
                <a:ea typeface="Arial"/>
                <a:cs typeface="Arial"/>
                <a:sym typeface="Arial"/>
              </a:rPr>
              <a:t>time</a:t>
            </a:r>
            <a:r>
              <a:rPr b="0" i="0" lang="en-GB" sz="2133" u="none" cap="none" strike="noStrike">
                <a:solidFill>
                  <a:schemeClr val="dk1"/>
                </a:solidFill>
                <a:latin typeface="Arial"/>
                <a:ea typeface="Arial"/>
                <a:cs typeface="Arial"/>
                <a:sym typeface="Arial"/>
              </a:rPr>
              <a:t>1</a:t>
            </a:r>
            <a:endParaRPr b="0" i="0" sz="1400" u="none" cap="none" strike="noStrike">
              <a:solidFill>
                <a:srgbClr val="000000"/>
              </a:solidFill>
              <a:latin typeface="Arial"/>
              <a:ea typeface="Arial"/>
              <a:cs typeface="Arial"/>
              <a:sym typeface="Arial"/>
            </a:endParaRPr>
          </a:p>
        </p:txBody>
      </p:sp>
      <p:cxnSp>
        <p:nvCxnSpPr>
          <p:cNvPr id="120" name="Google Shape;120;p16"/>
          <p:cNvCxnSpPr/>
          <p:nvPr/>
        </p:nvCxnSpPr>
        <p:spPr>
          <a:xfrm>
            <a:off x="3415308" y="4163549"/>
            <a:ext cx="0" cy="240000"/>
          </a:xfrm>
          <a:prstGeom prst="straightConnector1">
            <a:avLst/>
          </a:prstGeom>
          <a:noFill/>
          <a:ln cap="flat" cmpd="sng" w="25400">
            <a:solidFill>
              <a:srgbClr val="0070C0"/>
            </a:solidFill>
            <a:prstDash val="dash"/>
            <a:miter lim="800000"/>
            <a:headEnd len="sm" w="sm" type="none"/>
            <a:tailEnd len="sm" w="sm" type="none"/>
          </a:ln>
        </p:spPr>
      </p:cxnSp>
      <p:cxnSp>
        <p:nvCxnSpPr>
          <p:cNvPr id="121" name="Google Shape;121;p16"/>
          <p:cNvCxnSpPr/>
          <p:nvPr/>
        </p:nvCxnSpPr>
        <p:spPr>
          <a:xfrm>
            <a:off x="5335521" y="4124553"/>
            <a:ext cx="0" cy="240000"/>
          </a:xfrm>
          <a:prstGeom prst="straightConnector1">
            <a:avLst/>
          </a:prstGeom>
          <a:noFill/>
          <a:ln cap="flat" cmpd="sng" w="25400">
            <a:solidFill>
              <a:srgbClr val="0070C0"/>
            </a:solidFill>
            <a:prstDash val="dash"/>
            <a:miter lim="800000"/>
            <a:headEnd len="sm" w="sm" type="none"/>
            <a:tailEnd len="sm" w="sm" type="none"/>
          </a:ln>
        </p:spPr>
      </p:cxnSp>
      <p:cxnSp>
        <p:nvCxnSpPr>
          <p:cNvPr id="122" name="Google Shape;122;p16"/>
          <p:cNvCxnSpPr/>
          <p:nvPr/>
        </p:nvCxnSpPr>
        <p:spPr>
          <a:xfrm>
            <a:off x="8456613" y="4124553"/>
            <a:ext cx="0" cy="240000"/>
          </a:xfrm>
          <a:prstGeom prst="straightConnector1">
            <a:avLst/>
          </a:prstGeom>
          <a:noFill/>
          <a:ln cap="flat" cmpd="sng" w="25400">
            <a:solidFill>
              <a:srgbClr val="0070C0"/>
            </a:solidFill>
            <a:prstDash val="dash"/>
            <a:miter lim="800000"/>
            <a:headEnd len="sm" w="sm" type="none"/>
            <a:tailEnd len="sm" w="sm" type="none"/>
          </a:ln>
        </p:spPr>
      </p:cxnSp>
      <p:cxnSp>
        <p:nvCxnSpPr>
          <p:cNvPr id="123" name="Google Shape;123;p16"/>
          <p:cNvCxnSpPr/>
          <p:nvPr/>
        </p:nvCxnSpPr>
        <p:spPr>
          <a:xfrm>
            <a:off x="9175948" y="4124553"/>
            <a:ext cx="0" cy="240000"/>
          </a:xfrm>
          <a:prstGeom prst="straightConnector1">
            <a:avLst/>
          </a:prstGeom>
          <a:noFill/>
          <a:ln cap="flat" cmpd="sng" w="25400">
            <a:solidFill>
              <a:srgbClr val="0070C0"/>
            </a:solidFill>
            <a:prstDash val="dash"/>
            <a:miter lim="800000"/>
            <a:headEnd len="sm" w="sm" type="none"/>
            <a:tailEnd len="sm" w="sm" type="none"/>
          </a:ln>
        </p:spPr>
      </p:cxnSp>
      <p:cxnSp>
        <p:nvCxnSpPr>
          <p:cNvPr id="124" name="Google Shape;124;p16"/>
          <p:cNvCxnSpPr/>
          <p:nvPr/>
        </p:nvCxnSpPr>
        <p:spPr>
          <a:xfrm>
            <a:off x="8456613" y="4739613"/>
            <a:ext cx="0" cy="499500"/>
          </a:xfrm>
          <a:prstGeom prst="straightConnector1">
            <a:avLst/>
          </a:prstGeom>
          <a:noFill/>
          <a:ln cap="flat" cmpd="sng" w="25400">
            <a:solidFill>
              <a:srgbClr val="0070C0"/>
            </a:solidFill>
            <a:prstDash val="dash"/>
            <a:miter lim="800000"/>
            <a:headEnd len="sm" w="sm" type="none"/>
            <a:tailEnd len="sm" w="sm" type="none"/>
          </a:ln>
        </p:spPr>
      </p:cxnSp>
      <p:cxnSp>
        <p:nvCxnSpPr>
          <p:cNvPr id="125" name="Google Shape;125;p16"/>
          <p:cNvCxnSpPr/>
          <p:nvPr/>
        </p:nvCxnSpPr>
        <p:spPr>
          <a:xfrm>
            <a:off x="9202017" y="4739613"/>
            <a:ext cx="0" cy="499500"/>
          </a:xfrm>
          <a:prstGeom prst="straightConnector1">
            <a:avLst/>
          </a:prstGeom>
          <a:noFill/>
          <a:ln cap="flat" cmpd="sng" w="25400">
            <a:solidFill>
              <a:srgbClr val="0070C0"/>
            </a:solidFill>
            <a:prstDash val="dash"/>
            <a:miter lim="800000"/>
            <a:headEnd len="sm" w="sm" type="none"/>
            <a:tailEnd len="sm" w="sm" type="none"/>
          </a:ln>
        </p:spPr>
      </p:cxnSp>
      <p:cxnSp>
        <p:nvCxnSpPr>
          <p:cNvPr id="126" name="Google Shape;126;p16"/>
          <p:cNvCxnSpPr/>
          <p:nvPr/>
        </p:nvCxnSpPr>
        <p:spPr>
          <a:xfrm>
            <a:off x="5335521" y="4654781"/>
            <a:ext cx="864000" cy="228900"/>
          </a:xfrm>
          <a:prstGeom prst="straightConnector1">
            <a:avLst/>
          </a:prstGeom>
          <a:noFill/>
          <a:ln cap="flat" cmpd="sng" w="25400">
            <a:solidFill>
              <a:srgbClr val="0070C0"/>
            </a:solidFill>
            <a:prstDash val="dash"/>
            <a:miter lim="800000"/>
            <a:headEnd len="sm" w="sm" type="none"/>
            <a:tailEnd len="sm" w="sm" type="none"/>
          </a:ln>
        </p:spPr>
      </p:cxnSp>
      <p:sp>
        <p:nvSpPr>
          <p:cNvPr id="127" name="Google Shape;127;p16"/>
          <p:cNvSpPr txBox="1"/>
          <p:nvPr/>
        </p:nvSpPr>
        <p:spPr>
          <a:xfrm>
            <a:off x="364950" y="5852626"/>
            <a:ext cx="9473100" cy="954000"/>
          </a:xfrm>
          <a:prstGeom prst="rect">
            <a:avLst/>
          </a:prstGeom>
          <a:noFill/>
          <a:ln>
            <a:noFill/>
          </a:ln>
        </p:spPr>
        <p:txBody>
          <a:bodyPr anchorCtr="0" anchor="t" bIns="45700" lIns="91425" spcFirstLastPara="1" rIns="91425" wrap="square" tIns="45700">
            <a:noAutofit/>
          </a:bodyPr>
          <a:lstStyle/>
          <a:p>
            <a:pPr indent="-228593" lvl="0" marL="228593" marR="0" rtl="0" algn="l">
              <a:lnSpc>
                <a:spcPct val="100000"/>
              </a:lnSpc>
              <a:spcBef>
                <a:spcPts val="0"/>
              </a:spcBef>
              <a:spcAft>
                <a:spcPts val="0"/>
              </a:spcAft>
              <a:buClr>
                <a:schemeClr val="dk1"/>
              </a:buClr>
              <a:buSzPts val="2400"/>
              <a:buFont typeface="Arial"/>
              <a:buChar char="•"/>
            </a:pPr>
            <a:r>
              <a:rPr b="0" i="0" lang="en-GB" sz="2400" u="none" cap="none" strike="noStrike">
                <a:solidFill>
                  <a:schemeClr val="dk1"/>
                </a:solidFill>
                <a:latin typeface="Arial"/>
                <a:ea typeface="Arial"/>
                <a:cs typeface="Arial"/>
                <a:sym typeface="Arial"/>
              </a:rPr>
              <a:t>To enable knowledge discovery</a:t>
            </a:r>
            <a:r>
              <a:rPr b="0" i="0" lang="en-GB" sz="2400" u="none" cap="none" strike="noStrike">
                <a:solidFill>
                  <a:srgbClr val="000000"/>
                </a:solidFill>
                <a:latin typeface="Arial"/>
                <a:ea typeface="Arial"/>
                <a:cs typeface="Arial"/>
                <a:sym typeface="Arial"/>
              </a:rPr>
              <a:t>:</a:t>
            </a:r>
            <a:r>
              <a:rPr b="0" i="0" lang="en-GB" sz="2400" u="none" cap="none" strike="noStrike">
                <a:solidFill>
                  <a:schemeClr val="dk1"/>
                </a:solidFill>
                <a:latin typeface="Arial"/>
                <a:ea typeface="Arial"/>
                <a:cs typeface="Arial"/>
                <a:sym typeface="Arial"/>
              </a:rPr>
              <a:t> </a:t>
            </a:r>
            <a:r>
              <a:rPr b="0" i="0" lang="en-GB" sz="2400" u="none" cap="none" strike="noStrike">
                <a:solidFill>
                  <a:srgbClr val="0070C0"/>
                </a:solidFill>
                <a:latin typeface="Arial"/>
                <a:ea typeface="Arial"/>
                <a:cs typeface="Arial"/>
                <a:sym typeface="Arial"/>
              </a:rPr>
              <a:t>metadata about the experiment, controlled vocabularies, ontologies</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0" name="Shape 780"/>
        <p:cNvGrpSpPr/>
        <p:nvPr/>
      </p:nvGrpSpPr>
      <p:grpSpPr>
        <a:xfrm>
          <a:off x="0" y="0"/>
          <a:ext cx="0" cy="0"/>
          <a:chOff x="0" y="0"/>
          <a:chExt cx="0" cy="0"/>
        </a:xfrm>
      </p:grpSpPr>
      <p:sp>
        <p:nvSpPr>
          <p:cNvPr id="781" name="Google Shape;781;p34"/>
          <p:cNvSpPr txBox="1"/>
          <p:nvPr/>
        </p:nvSpPr>
        <p:spPr>
          <a:xfrm>
            <a:off x="1078963" y="170747"/>
            <a:ext cx="8271455" cy="52322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GB" sz="2800" u="none" cap="none" strike="noStrike">
                <a:solidFill>
                  <a:srgbClr val="0070C0"/>
                </a:solidFill>
                <a:latin typeface="Arial"/>
                <a:ea typeface="Arial"/>
                <a:cs typeface="Arial"/>
                <a:sym typeface="Arial"/>
              </a:rPr>
              <a:t>MIAPPE main sections – Treatment</a:t>
            </a:r>
            <a:endParaRPr b="1" i="0" sz="2800" u="none" cap="none" strike="noStrike">
              <a:solidFill>
                <a:srgbClr val="0070C0"/>
              </a:solidFill>
              <a:latin typeface="Arial"/>
              <a:ea typeface="Arial"/>
              <a:cs typeface="Arial"/>
              <a:sym typeface="Arial"/>
            </a:endParaRPr>
          </a:p>
        </p:txBody>
      </p:sp>
      <p:sp>
        <p:nvSpPr>
          <p:cNvPr id="782" name="Google Shape;782;p34"/>
          <p:cNvSpPr/>
          <p:nvPr/>
        </p:nvSpPr>
        <p:spPr>
          <a:xfrm>
            <a:off x="1079299" y="565639"/>
            <a:ext cx="246286" cy="1231106"/>
          </a:xfrm>
          <a:prstGeom prst="rect">
            <a:avLst/>
          </a:prstGeom>
          <a:noFill/>
          <a:ln>
            <a:noFill/>
          </a:ln>
        </p:spPr>
        <p:txBody>
          <a:bodyPr anchorCtr="0" anchor="ctr"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2400"/>
              <a:buFont typeface="Arial"/>
              <a:buNone/>
            </a:pPr>
            <a:br>
              <a:rPr b="0" i="0" lang="en-GB" sz="2400" u="none" cap="none" strike="noStrike">
                <a:solidFill>
                  <a:schemeClr val="dk1"/>
                </a:solidFill>
                <a:latin typeface="Arial"/>
                <a:ea typeface="Arial"/>
                <a:cs typeface="Arial"/>
                <a:sym typeface="Arial"/>
              </a:rPr>
            </a:b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83" name="Google Shape;783;p34"/>
          <p:cNvSpPr txBox="1"/>
          <p:nvPr/>
        </p:nvSpPr>
        <p:spPr>
          <a:xfrm>
            <a:off x="199350" y="1204649"/>
            <a:ext cx="9839100" cy="549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70C0"/>
                </a:solidFill>
                <a:latin typeface="Arial"/>
                <a:ea typeface="Arial"/>
                <a:cs typeface="Arial"/>
                <a:sym typeface="Arial"/>
              </a:rPr>
              <a:t>A treatment </a:t>
            </a:r>
            <a:r>
              <a:rPr b="0" i="0" lang="en-GB" sz="2000" u="none" cap="none" strike="noStrike">
                <a:solidFill>
                  <a:schemeClr val="dk1"/>
                </a:solidFill>
                <a:latin typeface="Arial"/>
                <a:ea typeface="Arial"/>
                <a:cs typeface="Arial"/>
                <a:sym typeface="Arial"/>
              </a:rPr>
              <a:t>is a biotic or abiotic experimental factor the effects of which are being ascertained in the study. </a:t>
            </a:r>
            <a:r>
              <a:rPr b="0" i="0" lang="en-GB" sz="2000" u="none" cap="none" strike="noStrike">
                <a:solidFill>
                  <a:srgbClr val="0070C0"/>
                </a:solidFill>
                <a:latin typeface="Arial"/>
                <a:ea typeface="Arial"/>
                <a:cs typeface="Arial"/>
                <a:sym typeface="Arial"/>
              </a:rPr>
              <a:t>It should take different values among the various observation units of the study</a:t>
            </a:r>
            <a:r>
              <a:rPr b="0" i="0" lang="en-GB" sz="200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FF6600"/>
                </a:solidFill>
                <a:latin typeface="Arial"/>
                <a:ea typeface="Arial"/>
                <a:cs typeface="Arial"/>
                <a:sym typeface="Arial"/>
              </a:rPr>
              <a:t>Metadata include a name, a description and a value of the treatment</a:t>
            </a:r>
            <a:endParaRPr b="1" i="0" sz="2000" u="none" cap="none" strike="noStrike">
              <a:solidFill>
                <a:srgbClr val="FF66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66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66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Arial"/>
                <a:ea typeface="Arial"/>
                <a:cs typeface="Arial"/>
                <a:sym typeface="Arial"/>
              </a:rPr>
              <a:t>Example (fiction): </a:t>
            </a:r>
            <a:r>
              <a:rPr b="0" i="0" lang="en-GB" sz="2000" u="none" cap="none" strike="noStrike">
                <a:solidFill>
                  <a:schemeClr val="dk1"/>
                </a:solidFill>
                <a:latin typeface="Arial"/>
                <a:ea typeface="Arial"/>
                <a:cs typeface="Arial"/>
                <a:sym typeface="Arial"/>
              </a:rPr>
              <a:t>In Monclus et al 2012 [2] we could imagine 3 blocks watered and 3 blocks unwatered. The purpose of the experiment could then be to study the genetic adaptation to water deficit through its impact on plant growth.</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aphicFrame>
        <p:nvGraphicFramePr>
          <p:cNvPr id="784" name="Google Shape;784;p34"/>
          <p:cNvGraphicFramePr/>
          <p:nvPr/>
        </p:nvGraphicFramePr>
        <p:xfrm>
          <a:off x="2050525" y="5072150"/>
          <a:ext cx="3000000" cy="3000000"/>
        </p:xfrm>
        <a:graphic>
          <a:graphicData uri="http://schemas.openxmlformats.org/drawingml/2006/table">
            <a:tbl>
              <a:tblPr>
                <a:noFill/>
                <a:tableStyleId>{32CFC6EF-36E1-4B74-8339-D3EC6D82C44B}</a:tableStyleId>
              </a:tblPr>
              <a:tblGrid>
                <a:gridCol w="2794000"/>
                <a:gridCol w="2794000"/>
              </a:tblGrid>
              <a:tr h="381000">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1" lang="en-GB" sz="1800" u="none" cap="none" strike="noStrike"/>
                        <a:t>Observation unit</a:t>
                      </a:r>
                      <a:endParaRPr b="1" sz="1800" u="none" cap="none" strike="noStrike"/>
                    </a:p>
                  </a:txBody>
                  <a:tcPr marT="91425" marB="91425" marR="91425" marL="91425"/>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1" lang="en-GB" sz="1800" u="none" cap="none" strike="noStrike"/>
                        <a:t>Value[Watering]</a:t>
                      </a:r>
                      <a:endParaRPr b="1" sz="1800" u="none" cap="none" strike="noStrike"/>
                    </a:p>
                  </a:txBody>
                  <a:tcPr marT="91425" marB="91425" marR="91425" marL="91425"/>
                </a:tc>
              </a:tr>
              <a:tr h="381000">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GB" sz="1800" u="none" cap="none" strike="noStrike"/>
                        <a:t>Blocks 1-3</a:t>
                      </a:r>
                      <a:endParaRPr sz="1800" u="none" cap="none" strike="noStrike"/>
                    </a:p>
                  </a:txBody>
                  <a:tcPr marT="91425" marB="91425" marR="91425" marL="91425"/>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GB" sz="1800" u="none" cap="none" strike="noStrike"/>
                        <a:t>Watered</a:t>
                      </a:r>
                      <a:endParaRPr sz="1800" u="none" cap="none" strike="noStrike"/>
                    </a:p>
                  </a:txBody>
                  <a:tcPr marT="91425" marB="91425" marR="91425" marL="91425"/>
                </a:tc>
              </a:tr>
              <a:tr h="381000">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GB" sz="1800" u="none" cap="none" strike="noStrike"/>
                        <a:t>Blocks 4-6</a:t>
                      </a:r>
                      <a:endParaRPr sz="1800" u="none" cap="none" strike="noStrike"/>
                    </a:p>
                  </a:txBody>
                  <a:tcPr marT="91425" marB="91425" marR="91425" marL="91425"/>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GB" sz="1800" u="none" cap="none" strike="noStrike"/>
                        <a:t>Unwatered</a:t>
                      </a:r>
                      <a:endParaRPr sz="1800" u="none" cap="none" strike="noStrike"/>
                    </a:p>
                  </a:txBody>
                  <a:tcPr marT="91425" marB="91425" marR="91425" marL="91425"/>
                </a:tc>
              </a:tr>
            </a:tbl>
          </a:graphicData>
        </a:graphic>
      </p:graphicFrame>
      <p:sp>
        <p:nvSpPr>
          <p:cNvPr id="785" name="Google Shape;785;p34"/>
          <p:cNvSpPr/>
          <p:nvPr/>
        </p:nvSpPr>
        <p:spPr>
          <a:xfrm>
            <a:off x="4309775" y="4494450"/>
            <a:ext cx="1069500" cy="381600"/>
          </a:xfrm>
          <a:prstGeom prst="downArrow">
            <a:avLst>
              <a:gd fmla="val 50000" name="adj1"/>
              <a:gd fmla="val 4391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90" name="Shape 790"/>
        <p:cNvGrpSpPr/>
        <p:nvPr/>
      </p:nvGrpSpPr>
      <p:grpSpPr>
        <a:xfrm>
          <a:off x="0" y="0"/>
          <a:ext cx="0" cy="0"/>
          <a:chOff x="0" y="0"/>
          <a:chExt cx="0" cy="0"/>
        </a:xfrm>
      </p:grpSpPr>
      <p:sp>
        <p:nvSpPr>
          <p:cNvPr id="791" name="Google Shape;791;p35"/>
          <p:cNvSpPr txBox="1"/>
          <p:nvPr/>
        </p:nvSpPr>
        <p:spPr>
          <a:xfrm>
            <a:off x="1078963" y="170747"/>
            <a:ext cx="8271455" cy="52322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GB" sz="2800" u="none" cap="none" strike="noStrike">
                <a:solidFill>
                  <a:srgbClr val="0070C0"/>
                </a:solidFill>
                <a:latin typeface="Arial"/>
                <a:ea typeface="Arial"/>
                <a:cs typeface="Arial"/>
                <a:sym typeface="Arial"/>
              </a:rPr>
              <a:t>MIAPPE main sections – Event</a:t>
            </a:r>
            <a:endParaRPr b="1" i="0" sz="2800" u="none" cap="none" strike="noStrike">
              <a:solidFill>
                <a:srgbClr val="0070C0"/>
              </a:solidFill>
              <a:latin typeface="Arial"/>
              <a:ea typeface="Arial"/>
              <a:cs typeface="Arial"/>
              <a:sym typeface="Arial"/>
            </a:endParaRPr>
          </a:p>
        </p:txBody>
      </p:sp>
      <p:sp>
        <p:nvSpPr>
          <p:cNvPr id="792" name="Google Shape;792;p35"/>
          <p:cNvSpPr/>
          <p:nvPr/>
        </p:nvSpPr>
        <p:spPr>
          <a:xfrm>
            <a:off x="1079299" y="565639"/>
            <a:ext cx="246286" cy="1231106"/>
          </a:xfrm>
          <a:prstGeom prst="rect">
            <a:avLst/>
          </a:prstGeom>
          <a:noFill/>
          <a:ln>
            <a:noFill/>
          </a:ln>
        </p:spPr>
        <p:txBody>
          <a:bodyPr anchorCtr="0" anchor="ctr"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2400"/>
              <a:buFont typeface="Arial"/>
              <a:buNone/>
            </a:pPr>
            <a:br>
              <a:rPr b="0" i="0" lang="en-GB" sz="2400" u="none" cap="none" strike="noStrike">
                <a:solidFill>
                  <a:schemeClr val="dk1"/>
                </a:solidFill>
                <a:latin typeface="Arial"/>
                <a:ea typeface="Arial"/>
                <a:cs typeface="Arial"/>
                <a:sym typeface="Arial"/>
              </a:rPr>
            </a:b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793" name="Google Shape;793;p35"/>
          <p:cNvSpPr txBox="1"/>
          <p:nvPr/>
        </p:nvSpPr>
        <p:spPr>
          <a:xfrm>
            <a:off x="199350" y="1204649"/>
            <a:ext cx="9839100" cy="57093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70C0"/>
                </a:solidFill>
                <a:latin typeface="Arial"/>
                <a:ea typeface="Arial"/>
                <a:cs typeface="Arial"/>
                <a:sym typeface="Arial"/>
              </a:rPr>
              <a:t>An event </a:t>
            </a:r>
            <a:r>
              <a:rPr b="0" i="0" lang="en-GB" sz="2000" u="none" cap="none" strike="noStrike">
                <a:solidFill>
                  <a:schemeClr val="dk1"/>
                </a:solidFill>
                <a:latin typeface="Arial"/>
                <a:ea typeface="Arial"/>
                <a:cs typeface="Arial"/>
                <a:sym typeface="Arial"/>
              </a:rPr>
              <a:t>is discrete occurrence at a particular time in the experiment (which can be natural, such as rain, or unnatural, such as planting, watering, etc). Can be applied at the </a:t>
            </a:r>
            <a:r>
              <a:rPr b="0" i="0" lang="en-GB" sz="2000" u="none" cap="none" strike="noStrike">
                <a:solidFill>
                  <a:srgbClr val="0070C0"/>
                </a:solidFill>
                <a:latin typeface="Arial"/>
                <a:ea typeface="Arial"/>
                <a:cs typeface="Arial"/>
                <a:sym typeface="Arial"/>
              </a:rPr>
              <a:t>whole study level </a:t>
            </a:r>
            <a:r>
              <a:rPr b="0" i="0" lang="en-GB" sz="2000" u="none" cap="none" strike="noStrike">
                <a:solidFill>
                  <a:schemeClr val="dk1"/>
                </a:solidFill>
                <a:latin typeface="Arial"/>
                <a:ea typeface="Arial"/>
                <a:cs typeface="Arial"/>
                <a:sym typeface="Arial"/>
              </a:rPr>
              <a:t>or at </a:t>
            </a:r>
            <a:r>
              <a:rPr b="0" i="0" lang="en-GB" sz="2000" u="none" cap="none" strike="noStrike">
                <a:solidFill>
                  <a:srgbClr val="0070C0"/>
                </a:solidFill>
                <a:latin typeface="Arial"/>
                <a:ea typeface="Arial"/>
                <a:cs typeface="Arial"/>
                <a:sym typeface="Arial"/>
              </a:rPr>
              <a:t>the observation unit level </a:t>
            </a:r>
            <a:r>
              <a:rPr b="0" i="0" lang="en-GB" sz="2000" u="none" cap="none" strike="noStrike">
                <a:solidFill>
                  <a:schemeClr val="dk1"/>
                </a:solidFill>
                <a:latin typeface="Arial"/>
                <a:ea typeface="Arial"/>
                <a:cs typeface="Arial"/>
                <a:sym typeface="Arial"/>
              </a:rPr>
              <a:t>but in the latter case, it is not the factor being studied but an additional information on the course of the experiment (e.g. unwanted pathogen attack).</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FF6600"/>
                </a:solidFill>
                <a:latin typeface="Arial"/>
                <a:ea typeface="Arial"/>
                <a:cs typeface="Arial"/>
                <a:sym typeface="Arial"/>
              </a:rPr>
              <a:t>Metadata include a name, a description and a time/date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66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Arial"/>
                <a:ea typeface="Arial"/>
                <a:cs typeface="Arial"/>
                <a:sym typeface="Arial"/>
              </a:rPr>
              <a:t>Examples:</a:t>
            </a:r>
            <a:r>
              <a:rPr b="0" i="0" lang="en-GB" sz="2000" u="none" cap="none" strike="noStrike">
                <a:solidFill>
                  <a:schemeClr val="dk1"/>
                </a:solidFill>
                <a:latin typeface="Arial"/>
                <a:ea typeface="Arial"/>
                <a:cs typeface="Arial"/>
                <a:sym typeface="Arial"/>
              </a:rPr>
              <a:t> In Monclus </a:t>
            </a:r>
            <a:r>
              <a:rPr b="0" i="1" lang="en-GB" sz="2000" u="none" cap="none" strike="noStrike">
                <a:solidFill>
                  <a:schemeClr val="dk1"/>
                </a:solidFill>
                <a:latin typeface="Arial"/>
                <a:ea typeface="Arial"/>
                <a:cs typeface="Arial"/>
                <a:sym typeface="Arial"/>
              </a:rPr>
              <a:t>et al., 2012, [2] </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GB" sz="2000" u="none" cap="none" strike="noStrike">
                <a:solidFill>
                  <a:schemeClr val="dk1"/>
                </a:solidFill>
                <a:latin typeface="Arial"/>
                <a:ea typeface="Arial"/>
                <a:cs typeface="Arial"/>
                <a:sym typeface="Arial"/>
              </a:rPr>
              <a:t>the field establishment date, 2003.</a:t>
            </a:r>
            <a:endParaRPr b="0" i="0" sz="20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rgbClr val="000000"/>
              </a:buClr>
              <a:buSzPts val="2000"/>
              <a:buFont typeface="Arial"/>
              <a:buChar char="•"/>
            </a:pPr>
            <a:r>
              <a:rPr b="0" i="0" lang="en-GB" sz="2000" u="none" cap="none" strike="noStrike">
                <a:solidFill>
                  <a:schemeClr val="dk1"/>
                </a:solidFill>
                <a:latin typeface="Arial"/>
                <a:ea typeface="Arial"/>
                <a:cs typeface="Arial"/>
                <a:sym typeface="Arial"/>
              </a:rPr>
              <a:t>the orchard was subjected to 15mm of rain on March 15, 2012 (fiction).</a:t>
            </a:r>
            <a:endParaRPr b="0" i="0" sz="2000" u="none" cap="none" strike="noStrike">
              <a:solidFill>
                <a:schemeClr val="dk1"/>
              </a:solidFill>
              <a:latin typeface="Arial"/>
              <a:ea typeface="Arial"/>
              <a:cs typeface="Arial"/>
              <a:sym typeface="Arial"/>
            </a:endParaRPr>
          </a:p>
        </p:txBody>
      </p:sp>
      <p:graphicFrame>
        <p:nvGraphicFramePr>
          <p:cNvPr id="794" name="Google Shape;794;p35"/>
          <p:cNvGraphicFramePr/>
          <p:nvPr/>
        </p:nvGraphicFramePr>
        <p:xfrm>
          <a:off x="525575" y="5035825"/>
          <a:ext cx="3000000" cy="3000000"/>
        </p:xfrm>
        <a:graphic>
          <a:graphicData uri="http://schemas.openxmlformats.org/drawingml/2006/table">
            <a:tbl>
              <a:tblPr>
                <a:noFill/>
                <a:tableStyleId>{32CFC6EF-36E1-4B74-8339-D3EC6D82C44B}</a:tableStyleId>
              </a:tblPr>
              <a:tblGrid>
                <a:gridCol w="2514650"/>
                <a:gridCol w="1554500"/>
                <a:gridCol w="2858175"/>
                <a:gridCol w="2433150"/>
              </a:tblGrid>
              <a:tr h="402025">
                <a:tc rowSpan="2">
                  <a:txBody>
                    <a:bodyPr>
                      <a:noAutofit/>
                    </a:bodyPr>
                    <a:lstStyle/>
                    <a:p>
                      <a:pPr indent="0" lvl="0" marL="0" marR="0" rtl="0" algn="ctr">
                        <a:lnSpc>
                          <a:spcPct val="100000"/>
                        </a:lnSpc>
                        <a:spcBef>
                          <a:spcPts val="0"/>
                        </a:spcBef>
                        <a:spcAft>
                          <a:spcPts val="0"/>
                        </a:spcAft>
                        <a:buClr>
                          <a:srgbClr val="000000"/>
                        </a:buClr>
                        <a:buSzPts val="1800"/>
                        <a:buFont typeface="Arial"/>
                        <a:buNone/>
                      </a:pPr>
                      <a:r>
                        <a:rPr b="1" lang="en-GB" sz="1800" u="none" cap="none" strike="noStrike"/>
                        <a:t>Study</a:t>
                      </a:r>
                      <a:endParaRPr b="1" sz="1800" u="none" cap="none" strike="noStrike"/>
                    </a:p>
                  </a:txBody>
                  <a:tcPr marT="91425" marB="91425" marR="91425" marL="91425" anchor="ctr"/>
                </a:tc>
                <a:tc gridSpan="3">
                  <a:txBody>
                    <a:bodyPr>
                      <a:noAutofit/>
                    </a:bodyPr>
                    <a:lstStyle/>
                    <a:p>
                      <a:pPr indent="0" lvl="0" marL="0" marR="0" rtl="0" algn="ctr">
                        <a:lnSpc>
                          <a:spcPct val="100000"/>
                        </a:lnSpc>
                        <a:spcBef>
                          <a:spcPts val="0"/>
                        </a:spcBef>
                        <a:spcAft>
                          <a:spcPts val="0"/>
                        </a:spcAft>
                        <a:buClr>
                          <a:srgbClr val="000000"/>
                        </a:buClr>
                        <a:buSzPts val="1800"/>
                        <a:buFont typeface="Arial"/>
                        <a:buNone/>
                      </a:pPr>
                      <a:r>
                        <a:rPr b="1" lang="en-GB" sz="1800" u="none" cap="none" strike="noStrike"/>
                        <a:t>Event </a:t>
                      </a:r>
                      <a:endParaRPr b="1" sz="1800" u="none" cap="none" strike="noStrike"/>
                    </a:p>
                  </a:txBody>
                  <a:tcPr marT="91425" marB="91425" marR="91425" marL="91425" anchor="ctr"/>
                </a:tc>
                <a:tc hMerge="1"/>
                <a:tc hMerge="1"/>
              </a:tr>
              <a:tr h="402025">
                <a:tc vMerge="1"/>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1" lang="en-GB" sz="1800" u="none" cap="none" strike="noStrike"/>
                        <a:t>Name</a:t>
                      </a:r>
                      <a:endParaRPr b="1" sz="1800" u="none" cap="none" strike="noStrike"/>
                    </a:p>
                  </a:txBody>
                  <a:tcPr marT="91425" marB="91425" marR="91425" marL="91425" anchor="ct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1" lang="en-GB" sz="1800" u="none" cap="none" strike="noStrike"/>
                        <a:t>Description</a:t>
                      </a:r>
                      <a:endParaRPr b="1" sz="1800" u="none" cap="none" strike="noStrike"/>
                    </a:p>
                  </a:txBody>
                  <a:tcPr marT="91425" marB="91425" marR="91425" marL="91425" anchor="ctr"/>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1" lang="en-GB" sz="1800" u="none" cap="none" strike="noStrike"/>
                        <a:t>Date</a:t>
                      </a:r>
                      <a:endParaRPr b="1" sz="1800" u="none" cap="none" strike="noStrike"/>
                    </a:p>
                  </a:txBody>
                  <a:tcPr marT="91425" marB="91425" marR="91425" marL="91425" anchor="ctr"/>
                </a:tc>
              </a:tr>
              <a:tr h="427050">
                <a:tc>
                  <a:txBody>
                    <a:bodyPr>
                      <a:noAutofit/>
                    </a:bodyPr>
                    <a:lstStyle/>
                    <a:p>
                      <a:pPr indent="0" lvl="0" marL="0" marR="0" rtl="0" algn="l">
                        <a:lnSpc>
                          <a:spcPct val="100000"/>
                        </a:lnSpc>
                        <a:spcBef>
                          <a:spcPts val="0"/>
                        </a:spcBef>
                        <a:spcAft>
                          <a:spcPts val="0"/>
                        </a:spcAft>
                        <a:buClr>
                          <a:schemeClr val="dk1"/>
                        </a:buClr>
                        <a:buSzPts val="2000"/>
                        <a:buFont typeface="Arial"/>
                        <a:buNone/>
                      </a:pPr>
                      <a:r>
                        <a:rPr lang="en-GB" sz="2000" u="none" cap="none" strike="noStrike">
                          <a:solidFill>
                            <a:schemeClr val="dk1"/>
                          </a:solidFill>
                        </a:rPr>
                        <a:t>Monclus </a:t>
                      </a:r>
                      <a:r>
                        <a:rPr i="1" lang="en-GB" sz="2000" u="none" cap="none" strike="noStrike">
                          <a:solidFill>
                            <a:schemeClr val="dk1"/>
                          </a:solidFill>
                        </a:rPr>
                        <a:t>et al., 2012</a:t>
                      </a:r>
                      <a:endParaRPr sz="1800" u="none" cap="none" strike="noStrike"/>
                    </a:p>
                  </a:txBody>
                  <a:tcPr marT="91425" marB="91425" marR="91425" marL="91425"/>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GB" sz="1800" u="none" cap="none" strike="noStrike"/>
                        <a:t>Rain</a:t>
                      </a:r>
                      <a:endParaRPr sz="1800" u="none" cap="none" strike="noStrike"/>
                    </a:p>
                  </a:txBody>
                  <a:tcPr marT="91425" marB="91425" marR="91425" marL="91425"/>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GB" sz="1800" u="none" cap="none" strike="noStrike"/>
                        <a:t>15mm of rain on the orchard</a:t>
                      </a:r>
                      <a:endParaRPr sz="1800" u="none" cap="none" strike="noStrike"/>
                    </a:p>
                  </a:txBody>
                  <a:tcPr marT="91425" marB="91425" marR="91425" marL="91425"/>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GB" sz="1800" u="none" cap="none" strike="noStrike"/>
                        <a:t>2012-03-15</a:t>
                      </a:r>
                      <a:endParaRPr sz="1800" u="none" cap="none" strike="noStrike"/>
                    </a:p>
                  </a:txBody>
                  <a:tcPr marT="91425" marB="91425" marR="91425" marL="91425"/>
                </a:tc>
              </a:tr>
            </a:tbl>
          </a:graphicData>
        </a:graphic>
      </p:graphicFrame>
      <p:sp>
        <p:nvSpPr>
          <p:cNvPr id="795" name="Google Shape;795;p35"/>
          <p:cNvSpPr/>
          <p:nvPr/>
        </p:nvSpPr>
        <p:spPr>
          <a:xfrm>
            <a:off x="4361514" y="4612731"/>
            <a:ext cx="1069500" cy="381600"/>
          </a:xfrm>
          <a:prstGeom prst="downArrow">
            <a:avLst>
              <a:gd fmla="val 50000" name="adj1"/>
              <a:gd fmla="val 43913"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0" name="Shape 800"/>
        <p:cNvGrpSpPr/>
        <p:nvPr/>
      </p:nvGrpSpPr>
      <p:grpSpPr>
        <a:xfrm>
          <a:off x="0" y="0"/>
          <a:ext cx="0" cy="0"/>
          <a:chOff x="0" y="0"/>
          <a:chExt cx="0" cy="0"/>
        </a:xfrm>
      </p:grpSpPr>
      <p:sp>
        <p:nvSpPr>
          <p:cNvPr id="801" name="Google Shape;801;p36"/>
          <p:cNvSpPr txBox="1"/>
          <p:nvPr/>
        </p:nvSpPr>
        <p:spPr>
          <a:xfrm>
            <a:off x="1078963" y="170747"/>
            <a:ext cx="8271455" cy="52322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GB" sz="2800" u="none" cap="none" strike="noStrike">
                <a:solidFill>
                  <a:srgbClr val="0070C0"/>
                </a:solidFill>
                <a:latin typeface="Arial"/>
                <a:ea typeface="Arial"/>
                <a:cs typeface="Arial"/>
                <a:sym typeface="Arial"/>
              </a:rPr>
              <a:t>MIAPPE main sections – Environment</a:t>
            </a:r>
            <a:endParaRPr b="1" i="0" sz="2800" u="none" cap="none" strike="noStrike">
              <a:solidFill>
                <a:srgbClr val="0070C0"/>
              </a:solidFill>
              <a:latin typeface="Arial"/>
              <a:ea typeface="Arial"/>
              <a:cs typeface="Arial"/>
              <a:sym typeface="Arial"/>
            </a:endParaRPr>
          </a:p>
        </p:txBody>
      </p:sp>
      <p:sp>
        <p:nvSpPr>
          <p:cNvPr id="802" name="Google Shape;802;p36"/>
          <p:cNvSpPr/>
          <p:nvPr/>
        </p:nvSpPr>
        <p:spPr>
          <a:xfrm>
            <a:off x="1079299" y="565639"/>
            <a:ext cx="246286" cy="1231106"/>
          </a:xfrm>
          <a:prstGeom prst="rect">
            <a:avLst/>
          </a:prstGeom>
          <a:noFill/>
          <a:ln>
            <a:noFill/>
          </a:ln>
        </p:spPr>
        <p:txBody>
          <a:bodyPr anchorCtr="0" anchor="ctr"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2400"/>
              <a:buFont typeface="Arial"/>
              <a:buNone/>
            </a:pPr>
            <a:br>
              <a:rPr b="0" i="0" lang="en-GB" sz="2400" u="none" cap="none" strike="noStrike">
                <a:solidFill>
                  <a:schemeClr val="dk1"/>
                </a:solidFill>
                <a:latin typeface="Arial"/>
                <a:ea typeface="Arial"/>
                <a:cs typeface="Arial"/>
                <a:sym typeface="Arial"/>
              </a:rPr>
            </a:b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803" name="Google Shape;803;p36"/>
          <p:cNvSpPr txBox="1"/>
          <p:nvPr/>
        </p:nvSpPr>
        <p:spPr>
          <a:xfrm>
            <a:off x="223968" y="1099618"/>
            <a:ext cx="9839100" cy="3785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70C0"/>
                </a:solidFill>
                <a:latin typeface="Arial"/>
                <a:ea typeface="Arial"/>
                <a:cs typeface="Arial"/>
                <a:sym typeface="Arial"/>
              </a:rPr>
              <a:t>Environment: </a:t>
            </a:r>
            <a:r>
              <a:rPr b="0" i="0" lang="en-GB" sz="2000" u="none" cap="none" strike="noStrike">
                <a:solidFill>
                  <a:schemeClr val="dk1"/>
                </a:solidFill>
                <a:latin typeface="Arial"/>
                <a:ea typeface="Arial"/>
                <a:cs typeface="Arial"/>
                <a:sym typeface="Arial"/>
              </a:rPr>
              <a:t>Environmental parameters and other experimental conditions that are controlled throughout the study and that are not a direct subject/factor of the experimentation. If the environmental variables are measured (recorded), they are described in the observed variable section.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FF6600"/>
                </a:solidFill>
                <a:latin typeface="Arial"/>
                <a:ea typeface="Arial"/>
                <a:cs typeface="Arial"/>
                <a:sym typeface="Arial"/>
              </a:rPr>
              <a:t>Metadata include the description and the value of the environmental variable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FF66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Arial"/>
                <a:ea typeface="Arial"/>
                <a:cs typeface="Arial"/>
                <a:sym typeface="Arial"/>
              </a:rPr>
              <a:t>Example:</a:t>
            </a:r>
            <a:r>
              <a:rPr b="0" i="0" lang="en-GB" sz="2000" u="none" cap="none" strike="noStrike">
                <a:solidFill>
                  <a:schemeClr val="dk1"/>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dk1"/>
              </a:solidFill>
              <a:latin typeface="Arial"/>
              <a:ea typeface="Arial"/>
              <a:cs typeface="Arial"/>
              <a:sym typeface="Arial"/>
            </a:endParaRPr>
          </a:p>
        </p:txBody>
      </p:sp>
      <p:graphicFrame>
        <p:nvGraphicFramePr>
          <p:cNvPr id="804" name="Google Shape;804;p36"/>
          <p:cNvGraphicFramePr/>
          <p:nvPr/>
        </p:nvGraphicFramePr>
        <p:xfrm>
          <a:off x="1078975" y="4121525"/>
          <a:ext cx="3000000" cy="3000000"/>
        </p:xfrm>
        <a:graphic>
          <a:graphicData uri="http://schemas.openxmlformats.org/drawingml/2006/table">
            <a:tbl>
              <a:tblPr>
                <a:noFill/>
                <a:tableStyleId>{32CFC6EF-36E1-4B74-8339-D3EC6D82C44B}</a:tableStyleId>
              </a:tblPr>
              <a:tblGrid>
                <a:gridCol w="3948325"/>
                <a:gridCol w="3948325"/>
              </a:tblGrid>
              <a:tr h="381000">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1" lang="en-GB" sz="1800" u="none" cap="none" strike="noStrike"/>
                        <a:t>Environment parameter</a:t>
                      </a:r>
                      <a:endParaRPr b="1" sz="1800" u="none" cap="none" strike="noStrike"/>
                    </a:p>
                  </a:txBody>
                  <a:tcPr marT="91425" marB="91425" marR="91425" marL="91425"/>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b="1" lang="en-GB" sz="1800" u="none" cap="none" strike="noStrike"/>
                        <a:t>Environment parameter Value</a:t>
                      </a:r>
                      <a:endParaRPr b="1" sz="1800" u="none" cap="none" strike="noStrike"/>
                    </a:p>
                  </a:txBody>
                  <a:tcPr marT="91425" marB="91425" marR="91425" marL="91425"/>
                </a:tc>
              </a:tr>
              <a:tr h="381000">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GB" sz="1800" u="none" cap="none" strike="noStrike"/>
                        <a:t>Air temperature</a:t>
                      </a:r>
                      <a:endParaRPr sz="1800" u="none" cap="none" strike="noStrike"/>
                    </a:p>
                  </a:txBody>
                  <a:tcPr marT="91425" marB="91425" marR="91425" marL="91425"/>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GB" sz="1800" u="none" cap="none" strike="noStrike"/>
                        <a:t>22°C</a:t>
                      </a:r>
                      <a:endParaRPr sz="1800" u="none" cap="none" strike="noStrike"/>
                    </a:p>
                  </a:txBody>
                  <a:tcPr marT="91425" marB="91425" marR="91425" marL="91425"/>
                </a:tc>
              </a:tr>
              <a:tr h="381000">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GB" sz="1800" u="none" cap="none" strike="noStrike"/>
                        <a:t>Rooting medium composition</a:t>
                      </a:r>
                      <a:endParaRPr sz="1800" u="none" cap="none" strike="noStrike"/>
                    </a:p>
                  </a:txBody>
                  <a:tcPr marT="91425" marB="91425" marR="91425" marL="91425"/>
                </a:tc>
                <a:tc>
                  <a:txBody>
                    <a:bodyPr>
                      <a:noAutofit/>
                    </a:bodyPr>
                    <a:lstStyle/>
                    <a:p>
                      <a:pPr indent="0" lvl="0" marL="0" marR="0" rtl="0" algn="ctr">
                        <a:lnSpc>
                          <a:spcPct val="100000"/>
                        </a:lnSpc>
                        <a:spcBef>
                          <a:spcPts val="0"/>
                        </a:spcBef>
                        <a:spcAft>
                          <a:spcPts val="0"/>
                        </a:spcAft>
                        <a:buClr>
                          <a:srgbClr val="000000"/>
                        </a:buClr>
                        <a:buSzPts val="1800"/>
                        <a:buFont typeface="Arial"/>
                        <a:buNone/>
                      </a:pPr>
                      <a:r>
                        <a:rPr lang="en-GB" sz="1800" u="none" cap="none" strike="noStrike"/>
                        <a:t>Ca (XEO:00058): 5 mg/L; ...</a:t>
                      </a:r>
                      <a:endParaRPr sz="1800" u="none" cap="none" strike="noStrike"/>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8" name="Shape 808"/>
        <p:cNvGrpSpPr/>
        <p:nvPr/>
      </p:nvGrpSpPr>
      <p:grpSpPr>
        <a:xfrm>
          <a:off x="0" y="0"/>
          <a:ext cx="0" cy="0"/>
          <a:chOff x="0" y="0"/>
          <a:chExt cx="0" cy="0"/>
        </a:xfrm>
      </p:grpSpPr>
      <p:sp>
        <p:nvSpPr>
          <p:cNvPr id="809" name="Google Shape;809;p37"/>
          <p:cNvSpPr/>
          <p:nvPr/>
        </p:nvSpPr>
        <p:spPr>
          <a:xfrm>
            <a:off x="5068389" y="5111931"/>
            <a:ext cx="4554582" cy="522515"/>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10" name="Google Shape;810;p37"/>
          <p:cNvSpPr txBox="1"/>
          <p:nvPr>
            <p:ph type="ctrTitle"/>
          </p:nvPr>
        </p:nvSpPr>
        <p:spPr>
          <a:xfrm>
            <a:off x="711200" y="4238589"/>
            <a:ext cx="9377832" cy="1527900"/>
          </a:xfrm>
          <a:prstGeom prst="rect">
            <a:avLst/>
          </a:prstGeom>
          <a:solidFill>
            <a:schemeClr val="lt1">
              <a:alpha val="0"/>
            </a:schemeClr>
          </a:solid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rgbClr val="003F41"/>
              </a:buClr>
              <a:buSzPts val="4220"/>
              <a:buFont typeface="Corbel"/>
              <a:buNone/>
            </a:pPr>
            <a:r>
              <a:rPr b="1" i="0" lang="en-GB" sz="4220" u="none" cap="none" strike="noStrike">
                <a:solidFill>
                  <a:srgbClr val="003F41"/>
                </a:solidFill>
                <a:latin typeface="Corbel"/>
                <a:ea typeface="Corbel"/>
                <a:cs typeface="Corbel"/>
                <a:sym typeface="Corbel"/>
              </a:rPr>
              <a:t>Let’s work on your examples</a:t>
            </a:r>
            <a:endParaRPr b="1" i="0" sz="4220" u="none" cap="none" strike="noStrike">
              <a:solidFill>
                <a:srgbClr val="003F41"/>
              </a:solidFill>
              <a:latin typeface="Corbel"/>
              <a:ea typeface="Corbel"/>
              <a:cs typeface="Corbel"/>
              <a:sym typeface="Corbel"/>
            </a:endParaRPr>
          </a:p>
          <a:p>
            <a:pPr indent="-228593" lvl="0" marL="2514593" marR="0" rtl="0" algn="l">
              <a:lnSpc>
                <a:spcPct val="100000"/>
              </a:lnSpc>
              <a:spcBef>
                <a:spcPts val="0"/>
              </a:spcBef>
              <a:spcAft>
                <a:spcPts val="0"/>
              </a:spcAft>
              <a:buClr>
                <a:srgbClr val="FF9900"/>
              </a:buClr>
              <a:buSzPts val="2400"/>
              <a:buFont typeface="Arial"/>
              <a:buChar char="•"/>
            </a:pPr>
            <a:r>
              <a:rPr b="0" i="0" lang="en-GB" sz="2400" u="none" cap="none" strike="noStrike">
                <a:solidFill>
                  <a:srgbClr val="FF9900"/>
                </a:solidFill>
                <a:latin typeface="Arial"/>
                <a:ea typeface="Arial"/>
                <a:cs typeface="Arial"/>
                <a:sym typeface="Arial"/>
              </a:rPr>
              <a:t>Documents for the session (</a:t>
            </a:r>
            <a:r>
              <a:rPr b="0" lang="en-GB" sz="2400">
                <a:solidFill>
                  <a:srgbClr val="FF9900"/>
                </a:solidFill>
                <a:latin typeface="Arial"/>
                <a:ea typeface="Arial"/>
                <a:cs typeface="Arial"/>
                <a:sym typeface="Arial"/>
              </a:rPr>
              <a:t>both in progress)</a:t>
            </a:r>
            <a:r>
              <a:rPr b="0" i="0" lang="en-GB" sz="2400" u="none" cap="none" strike="noStrike">
                <a:solidFill>
                  <a:srgbClr val="FF9900"/>
                </a:solidFill>
                <a:latin typeface="Arial"/>
                <a:ea typeface="Arial"/>
                <a:cs typeface="Arial"/>
                <a:sym typeface="Arial"/>
              </a:rPr>
              <a:t>:</a:t>
            </a:r>
            <a:endParaRPr b="0" i="0" sz="1400" u="none" cap="none" strike="noStrike">
              <a:solidFill>
                <a:srgbClr val="FF9900"/>
              </a:solidFill>
              <a:latin typeface="Arial"/>
              <a:ea typeface="Arial"/>
              <a:cs typeface="Arial"/>
              <a:sym typeface="Arial"/>
            </a:endParaRPr>
          </a:p>
          <a:p>
            <a:pPr indent="-380988" lvl="1" marL="2971793" marR="0" rtl="0" algn="l">
              <a:lnSpc>
                <a:spcPct val="100000"/>
              </a:lnSpc>
              <a:spcBef>
                <a:spcPts val="0"/>
              </a:spcBef>
              <a:spcAft>
                <a:spcPts val="0"/>
              </a:spcAft>
              <a:buClr>
                <a:srgbClr val="FF9900"/>
              </a:buClr>
              <a:buSzPts val="2400"/>
              <a:buFont typeface="Arial"/>
              <a:buChar char="•"/>
            </a:pPr>
            <a:r>
              <a:rPr b="0" i="0" lang="en-GB" sz="2400" u="none" cap="none" strike="noStrike">
                <a:solidFill>
                  <a:srgbClr val="FF9900"/>
                </a:solidFill>
                <a:latin typeface="Arial"/>
                <a:ea typeface="Arial"/>
                <a:cs typeface="Arial"/>
                <a:sym typeface="Arial"/>
              </a:rPr>
              <a:t>MIAPPE V1.</a:t>
            </a:r>
            <a:r>
              <a:rPr lang="en-GB" sz="2400">
                <a:solidFill>
                  <a:srgbClr val="FF9900"/>
                </a:solidFill>
              </a:rPr>
              <a:t>1</a:t>
            </a:r>
            <a:r>
              <a:rPr b="0" i="0" lang="en-GB" sz="2400" u="none" cap="none" strike="noStrike">
                <a:solidFill>
                  <a:srgbClr val="FF9900"/>
                </a:solidFill>
                <a:latin typeface="Arial"/>
                <a:ea typeface="Arial"/>
                <a:cs typeface="Arial"/>
                <a:sym typeface="Arial"/>
              </a:rPr>
              <a:t> current version</a:t>
            </a:r>
            <a:endParaRPr b="0" i="0" sz="1400" u="none" cap="none" strike="noStrike">
              <a:solidFill>
                <a:srgbClr val="FF9900"/>
              </a:solidFill>
              <a:latin typeface="Arial"/>
              <a:ea typeface="Arial"/>
              <a:cs typeface="Arial"/>
              <a:sym typeface="Arial"/>
            </a:endParaRPr>
          </a:p>
          <a:p>
            <a:pPr indent="-380988" lvl="1" marL="2971793" marR="0" rtl="0" algn="l">
              <a:lnSpc>
                <a:spcPct val="100000"/>
              </a:lnSpc>
              <a:spcBef>
                <a:spcPts val="0"/>
              </a:spcBef>
              <a:spcAft>
                <a:spcPts val="0"/>
              </a:spcAft>
              <a:buClr>
                <a:srgbClr val="FF9900"/>
              </a:buClr>
              <a:buSzPts val="2400"/>
              <a:buFont typeface="Arial"/>
              <a:buChar char="•"/>
            </a:pPr>
            <a:r>
              <a:rPr b="0" i="0" lang="en-GB" sz="2400" u="none" cap="none" strike="noStrike">
                <a:solidFill>
                  <a:srgbClr val="FF9900"/>
                </a:solidFill>
                <a:latin typeface="Arial"/>
                <a:ea typeface="Arial"/>
                <a:cs typeface="Arial"/>
                <a:sym typeface="Arial"/>
              </a:rPr>
              <a:t>MIAPPE V1.</a:t>
            </a:r>
            <a:r>
              <a:rPr lang="en-GB" sz="2400">
                <a:solidFill>
                  <a:srgbClr val="FF9900"/>
                </a:solidFill>
              </a:rPr>
              <a:t>1</a:t>
            </a:r>
            <a:r>
              <a:rPr b="0" i="0" lang="en-GB" sz="2400" u="none" cap="none" strike="noStrike">
                <a:solidFill>
                  <a:srgbClr val="FF9900"/>
                </a:solidFill>
                <a:latin typeface="Arial"/>
                <a:ea typeface="Arial"/>
                <a:cs typeface="Arial"/>
                <a:sym typeface="Arial"/>
              </a:rPr>
              <a:t> compliant metadata excel file</a:t>
            </a:r>
            <a:endParaRPr b="0" i="0" sz="2400" u="none" cap="none" strike="noStrike">
              <a:solidFill>
                <a:schemeClr val="dk1"/>
              </a:solidFill>
              <a:latin typeface="Arial"/>
              <a:ea typeface="Arial"/>
              <a:cs typeface="Arial"/>
              <a:sym typeface="Arial"/>
            </a:endParaRPr>
          </a:p>
          <a:p>
            <a:pPr indent="0" lvl="0" marL="0" marR="0" rtl="0" algn="r">
              <a:lnSpc>
                <a:spcPct val="90000"/>
              </a:lnSpc>
              <a:spcBef>
                <a:spcPts val="0"/>
              </a:spcBef>
              <a:spcAft>
                <a:spcPts val="0"/>
              </a:spcAft>
              <a:buClr>
                <a:srgbClr val="003F41"/>
              </a:buClr>
              <a:buSzPts val="4220"/>
              <a:buFont typeface="Corbel"/>
              <a:buNone/>
            </a:pPr>
            <a:r>
              <a:t/>
            </a:r>
            <a:endParaRPr b="1" i="0" sz="4220" u="none" cap="none" strike="noStrike">
              <a:solidFill>
                <a:srgbClr val="003F41"/>
              </a:solidFill>
              <a:latin typeface="Corbel"/>
              <a:ea typeface="Corbel"/>
              <a:cs typeface="Corbel"/>
              <a:sym typeface="Corbe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17"/>
          <p:cNvSpPr txBox="1"/>
          <p:nvPr/>
        </p:nvSpPr>
        <p:spPr>
          <a:xfrm>
            <a:off x="1759005" y="170747"/>
            <a:ext cx="7388148" cy="52322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GB" sz="2800" u="none" cap="none" strike="noStrike">
                <a:solidFill>
                  <a:srgbClr val="0070C0"/>
                </a:solidFill>
                <a:latin typeface="Arial"/>
                <a:ea typeface="Arial"/>
                <a:cs typeface="Arial"/>
                <a:sym typeface="Arial"/>
              </a:rPr>
              <a:t>Different steps to standardize data</a:t>
            </a:r>
            <a:endParaRPr b="0" i="0" sz="1400" u="none" cap="none" strike="noStrike">
              <a:solidFill>
                <a:srgbClr val="000000"/>
              </a:solidFill>
              <a:latin typeface="Arial"/>
              <a:ea typeface="Arial"/>
              <a:cs typeface="Arial"/>
              <a:sym typeface="Arial"/>
            </a:endParaRPr>
          </a:p>
        </p:txBody>
      </p:sp>
      <p:sp>
        <p:nvSpPr>
          <p:cNvPr id="134" name="Google Shape;134;p17"/>
          <p:cNvSpPr txBox="1"/>
          <p:nvPr/>
        </p:nvSpPr>
        <p:spPr>
          <a:xfrm>
            <a:off x="641675" y="1223725"/>
            <a:ext cx="9176100" cy="4865700"/>
          </a:xfrm>
          <a:prstGeom prst="rect">
            <a:avLst/>
          </a:prstGeom>
          <a:noFill/>
          <a:ln>
            <a:noFill/>
          </a:ln>
        </p:spPr>
        <p:txBody>
          <a:bodyPr anchorCtr="0" anchor="t" bIns="45700" lIns="91425" spcFirstLastPara="1" rIns="91425" wrap="square" tIns="45700">
            <a:noAutofit/>
          </a:bodyPr>
          <a:lstStyle/>
          <a:p>
            <a:pPr indent="-228594" lvl="0" marL="228594" marR="0" rtl="0" algn="l">
              <a:lnSpc>
                <a:spcPct val="100000"/>
              </a:lnSpc>
              <a:spcBef>
                <a:spcPts val="0"/>
              </a:spcBef>
              <a:spcAft>
                <a:spcPts val="0"/>
              </a:spcAft>
              <a:buClr>
                <a:schemeClr val="dk1"/>
              </a:buClr>
              <a:buSzPts val="2400"/>
              <a:buFont typeface="Arial"/>
              <a:buChar char="•"/>
            </a:pPr>
            <a:r>
              <a:rPr b="0" i="0" lang="en-GB" sz="2400" u="none" cap="none" strike="noStrike">
                <a:solidFill>
                  <a:schemeClr val="dk1"/>
                </a:solidFill>
                <a:latin typeface="Arial"/>
                <a:ea typeface="Arial"/>
                <a:cs typeface="Arial"/>
                <a:sym typeface="Arial"/>
              </a:rPr>
              <a:t>Check list of fields required to describe the data set : </a:t>
            </a:r>
            <a:r>
              <a:rPr b="0" i="0" lang="en-GB" sz="2400" u="none" cap="none" strike="noStrike">
                <a:solidFill>
                  <a:srgbClr val="0070C0"/>
                </a:solidFill>
                <a:latin typeface="Arial"/>
                <a:ea typeface="Arial"/>
                <a:cs typeface="Arial"/>
                <a:sym typeface="Arial"/>
              </a:rPr>
              <a:t>metadata</a:t>
            </a:r>
            <a:r>
              <a:rPr b="0" i="0" lang="en-GB" sz="2400" u="none" cap="none" strike="noStrike">
                <a:solidFill>
                  <a:schemeClr val="dk1"/>
                </a:solidFill>
                <a:latin typeface="Arial"/>
                <a:ea typeface="Arial"/>
                <a:cs typeface="Arial"/>
                <a:sym typeface="Arial"/>
              </a:rPr>
              <a:t> recommendations</a:t>
            </a:r>
            <a:endParaRPr b="0" i="0" sz="2400" u="none" cap="none" strike="noStrike">
              <a:solidFill>
                <a:schemeClr val="dk1"/>
              </a:solidFill>
              <a:latin typeface="Arial"/>
              <a:ea typeface="Arial"/>
              <a:cs typeface="Arial"/>
              <a:sym typeface="Arial"/>
            </a:endParaRPr>
          </a:p>
          <a:p>
            <a:pPr indent="-76192" lvl="0" marL="228594"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0" lvl="4" marL="1828800" marR="0" rtl="0" algn="l">
              <a:lnSpc>
                <a:spcPct val="100000"/>
              </a:lnSpc>
              <a:spcBef>
                <a:spcPts val="0"/>
              </a:spcBef>
              <a:spcAft>
                <a:spcPts val="0"/>
              </a:spcAft>
              <a:buClr>
                <a:srgbClr val="000000"/>
              </a:buClr>
              <a:buSzPts val="2400"/>
              <a:buFont typeface="Arial"/>
              <a:buNone/>
            </a:pPr>
            <a:r>
              <a:rPr b="0" i="0" lang="en-GB" sz="2400" u="none" cap="none" strike="noStrike">
                <a:solidFill>
                  <a:srgbClr val="FF6600"/>
                </a:solidFill>
                <a:latin typeface="Arial"/>
                <a:ea typeface="Arial"/>
                <a:cs typeface="Arial"/>
                <a:sym typeface="Arial"/>
              </a:rPr>
              <a:t>-&gt; e.g. MIAPPE</a:t>
            </a:r>
            <a:endParaRPr b="0" i="0" sz="2400" u="none" cap="none" strike="noStrike">
              <a:solidFill>
                <a:srgbClr val="FF66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FF0000"/>
              </a:solidFill>
              <a:latin typeface="Arial"/>
              <a:ea typeface="Arial"/>
              <a:cs typeface="Arial"/>
              <a:sym typeface="Arial"/>
            </a:endParaRPr>
          </a:p>
          <a:p>
            <a:pPr indent="-228594" lvl="0" marL="228594" marR="0" rtl="0" algn="l">
              <a:lnSpc>
                <a:spcPct val="100000"/>
              </a:lnSpc>
              <a:spcBef>
                <a:spcPts val="0"/>
              </a:spcBef>
              <a:spcAft>
                <a:spcPts val="0"/>
              </a:spcAft>
              <a:buClr>
                <a:schemeClr val="dk1"/>
              </a:buClr>
              <a:buSzPts val="2400"/>
              <a:buFont typeface="Arial"/>
              <a:buChar char="•"/>
            </a:pPr>
            <a:r>
              <a:rPr b="0" i="0" lang="en-GB" sz="2400" u="none" cap="none" strike="noStrike">
                <a:solidFill>
                  <a:schemeClr val="dk1"/>
                </a:solidFill>
                <a:latin typeface="Arial"/>
                <a:ea typeface="Arial"/>
                <a:cs typeface="Arial"/>
                <a:sym typeface="Arial"/>
              </a:rPr>
              <a:t>Use </a:t>
            </a:r>
            <a:r>
              <a:rPr b="0" i="0" lang="en-GB" sz="2400" u="none" cap="none" strike="noStrike">
                <a:solidFill>
                  <a:srgbClr val="0070C0"/>
                </a:solidFill>
                <a:latin typeface="Arial"/>
                <a:ea typeface="Arial"/>
                <a:cs typeface="Arial"/>
                <a:sym typeface="Arial"/>
              </a:rPr>
              <a:t>controlled vocabularies/scales/ontologies</a:t>
            </a:r>
            <a:r>
              <a:rPr b="0" i="0" lang="en-GB" sz="2400" u="none" cap="none" strike="noStrike">
                <a:solidFill>
                  <a:schemeClr val="dk1"/>
                </a:solidFill>
                <a:latin typeface="Arial"/>
                <a:ea typeface="Arial"/>
                <a:cs typeface="Arial"/>
                <a:sym typeface="Arial"/>
              </a:rPr>
              <a:t>: e.g. Crop Ontology, Gene Ontology, BBCH scales…</a:t>
            </a:r>
            <a:endParaRPr b="0" i="0" sz="1400" u="none" cap="none" strike="noStrike">
              <a:solidFill>
                <a:srgbClr val="000000"/>
              </a:solidFill>
              <a:latin typeface="Arial"/>
              <a:ea typeface="Arial"/>
              <a:cs typeface="Arial"/>
              <a:sym typeface="Arial"/>
            </a:endParaRPr>
          </a:p>
          <a:p>
            <a:pPr indent="-76192" lvl="0" marL="228594"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228594" lvl="0" marL="228594" marR="0" rtl="0" algn="l">
              <a:lnSpc>
                <a:spcPct val="100000"/>
              </a:lnSpc>
              <a:spcBef>
                <a:spcPts val="0"/>
              </a:spcBef>
              <a:spcAft>
                <a:spcPts val="0"/>
              </a:spcAft>
              <a:buClr>
                <a:srgbClr val="0070C0"/>
              </a:buClr>
              <a:buSzPts val="2400"/>
              <a:buFont typeface="Arial"/>
              <a:buChar char="•"/>
            </a:pPr>
            <a:r>
              <a:rPr b="0" i="0" lang="en-GB" sz="2400" u="none" cap="none" strike="noStrike">
                <a:solidFill>
                  <a:srgbClr val="000000"/>
                </a:solidFill>
                <a:latin typeface="Arial"/>
                <a:ea typeface="Arial"/>
                <a:cs typeface="Arial"/>
                <a:sym typeface="Arial"/>
              </a:rPr>
              <a:t>Use </a:t>
            </a:r>
            <a:r>
              <a:rPr b="0" i="0" lang="en-GB" sz="2400" u="none" cap="none" strike="noStrike">
                <a:solidFill>
                  <a:srgbClr val="0070C0"/>
                </a:solidFill>
                <a:latin typeface="Arial"/>
                <a:ea typeface="Arial"/>
                <a:cs typeface="Arial"/>
                <a:sym typeface="Arial"/>
              </a:rPr>
              <a:t>Persistent Uniques Identifiers</a:t>
            </a:r>
            <a:r>
              <a:rPr b="0" i="0" lang="en-GB" sz="2400" u="none" cap="none" strike="noStrike">
                <a:solidFill>
                  <a:schemeClr val="dk1"/>
                </a:solidFill>
                <a:latin typeface="Arial"/>
                <a:ea typeface="Arial"/>
                <a:cs typeface="Arial"/>
                <a:sym typeface="Arial"/>
              </a:rPr>
              <a:t>: e.g. gene ID, accessions ID, Trait ID, pubmed ID, DOI,…</a:t>
            </a:r>
            <a:endParaRPr b="0" i="0" sz="2400" u="none" cap="none" strike="noStrike">
              <a:solidFill>
                <a:srgbClr val="FF0000"/>
              </a:solidFill>
              <a:latin typeface="Arial"/>
              <a:ea typeface="Arial"/>
              <a:cs typeface="Arial"/>
              <a:sym typeface="Arial"/>
            </a:endParaRPr>
          </a:p>
          <a:p>
            <a:pPr indent="-76192" lvl="0" marL="228594"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228594" lvl="0" marL="228594" marR="0" rtl="0" algn="l">
              <a:lnSpc>
                <a:spcPct val="100000"/>
              </a:lnSpc>
              <a:spcBef>
                <a:spcPts val="0"/>
              </a:spcBef>
              <a:spcAft>
                <a:spcPts val="0"/>
              </a:spcAft>
              <a:buClr>
                <a:srgbClr val="0070C0"/>
              </a:buClr>
              <a:buSzPts val="2400"/>
              <a:buFont typeface="Arial"/>
              <a:buChar char="•"/>
            </a:pPr>
            <a:r>
              <a:rPr b="0" i="0" lang="en-GB" sz="2400" u="none" cap="none" strike="noStrike">
                <a:solidFill>
                  <a:srgbClr val="000000"/>
                </a:solidFill>
                <a:latin typeface="Arial"/>
                <a:ea typeface="Arial"/>
                <a:cs typeface="Arial"/>
                <a:sym typeface="Arial"/>
              </a:rPr>
              <a:t>Use </a:t>
            </a:r>
            <a:r>
              <a:rPr b="0" i="0" lang="en-GB" sz="2400" u="none" cap="none" strike="noStrike">
                <a:solidFill>
                  <a:srgbClr val="0070C0"/>
                </a:solidFill>
                <a:latin typeface="Arial"/>
                <a:ea typeface="Arial"/>
                <a:cs typeface="Arial"/>
                <a:sym typeface="Arial"/>
              </a:rPr>
              <a:t>standard file formats</a:t>
            </a:r>
            <a:r>
              <a:rPr b="0" i="0" lang="en-GB" sz="2400" u="none" cap="none" strike="noStrike">
                <a:solidFill>
                  <a:schemeClr val="dk1"/>
                </a:solidFill>
                <a:latin typeface="Arial"/>
                <a:ea typeface="Arial"/>
                <a:cs typeface="Arial"/>
                <a:sym typeface="Arial"/>
              </a:rPr>
              <a:t>: e.g. VCF, IsaTab,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18"/>
          <p:cNvSpPr txBox="1"/>
          <p:nvPr/>
        </p:nvSpPr>
        <p:spPr>
          <a:xfrm>
            <a:off x="685423" y="299083"/>
            <a:ext cx="8755955" cy="52322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GB" sz="2800" u="none" cap="none" strike="noStrike">
                <a:solidFill>
                  <a:srgbClr val="0070C0"/>
                </a:solidFill>
                <a:latin typeface="Arial"/>
                <a:ea typeface="Arial"/>
                <a:cs typeface="Arial"/>
                <a:sym typeface="Arial"/>
              </a:rPr>
              <a:t>Metadata : Data about the data </a:t>
            </a:r>
            <a:endParaRPr b="0" i="0" sz="1400" u="none" cap="none" strike="noStrike">
              <a:solidFill>
                <a:srgbClr val="000000"/>
              </a:solidFill>
              <a:latin typeface="Arial"/>
              <a:ea typeface="Arial"/>
              <a:cs typeface="Arial"/>
              <a:sym typeface="Arial"/>
            </a:endParaRPr>
          </a:p>
        </p:txBody>
      </p:sp>
      <p:sp>
        <p:nvSpPr>
          <p:cNvPr id="141" name="Google Shape;141;p18"/>
          <p:cNvSpPr txBox="1"/>
          <p:nvPr/>
        </p:nvSpPr>
        <p:spPr>
          <a:xfrm>
            <a:off x="519983" y="1590377"/>
            <a:ext cx="9086834" cy="526297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chemeClr val="dk1"/>
                </a:solidFill>
                <a:latin typeface="Arial"/>
                <a:ea typeface="Arial"/>
                <a:cs typeface="Arial"/>
                <a:sym typeface="Arial"/>
              </a:rPr>
              <a:t>In the context of phenotyping experiment:</a:t>
            </a:r>
            <a:endParaRPr b="0" i="0" sz="2400" u="none" cap="none" strike="noStrike">
              <a:solidFill>
                <a:schemeClr val="dk1"/>
              </a:solidFill>
              <a:latin typeface="Arial"/>
              <a:ea typeface="Arial"/>
              <a:cs typeface="Arial"/>
              <a:sym typeface="Arial"/>
            </a:endParaRPr>
          </a:p>
          <a:p>
            <a:pPr indent="-76192" lvl="0" marL="228594"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228593" lvl="0" marL="228593" marR="0" rtl="0" algn="l">
              <a:lnSpc>
                <a:spcPct val="100000"/>
              </a:lnSpc>
              <a:spcBef>
                <a:spcPts val="0"/>
              </a:spcBef>
              <a:spcAft>
                <a:spcPts val="0"/>
              </a:spcAft>
              <a:buClr>
                <a:schemeClr val="dk1"/>
              </a:buClr>
              <a:buSzPts val="2400"/>
              <a:buFont typeface="Arial"/>
              <a:buChar char="•"/>
            </a:pPr>
            <a:r>
              <a:rPr b="0" i="0" lang="en-GB" sz="2400" u="none" cap="none" strike="noStrike">
                <a:solidFill>
                  <a:schemeClr val="dk1"/>
                </a:solidFill>
                <a:latin typeface="Arial"/>
                <a:ea typeface="Arial"/>
                <a:cs typeface="Arial"/>
                <a:sym typeface="Arial"/>
              </a:rPr>
              <a:t>The objective of the experiment</a:t>
            </a:r>
            <a:endParaRPr b="0" i="0" sz="2400" u="none" cap="none" strike="noStrike">
              <a:solidFill>
                <a:schemeClr val="dk1"/>
              </a:solidFill>
              <a:latin typeface="Arial"/>
              <a:ea typeface="Arial"/>
              <a:cs typeface="Arial"/>
              <a:sym typeface="Arial"/>
            </a:endParaRPr>
          </a:p>
          <a:p>
            <a:pPr indent="-228593" lvl="0" marL="228593" marR="0" rtl="0" algn="l">
              <a:lnSpc>
                <a:spcPct val="100000"/>
              </a:lnSpc>
              <a:spcBef>
                <a:spcPts val="0"/>
              </a:spcBef>
              <a:spcAft>
                <a:spcPts val="0"/>
              </a:spcAft>
              <a:buClr>
                <a:schemeClr val="dk1"/>
              </a:buClr>
              <a:buSzPts val="2400"/>
              <a:buFont typeface="Arial"/>
              <a:buChar char="•"/>
            </a:pPr>
            <a:r>
              <a:rPr b="0" i="0" lang="en-GB" sz="2400" u="none" cap="none" strike="noStrike">
                <a:solidFill>
                  <a:schemeClr val="dk1"/>
                </a:solidFill>
                <a:latin typeface="Arial"/>
                <a:ea typeface="Arial"/>
                <a:cs typeface="Arial"/>
                <a:sym typeface="Arial"/>
              </a:rPr>
              <a:t>Who contributed to the experiment</a:t>
            </a:r>
            <a:endParaRPr b="0" i="0" sz="2400" u="none" cap="none" strike="noStrike">
              <a:solidFill>
                <a:schemeClr val="dk1"/>
              </a:solidFill>
              <a:latin typeface="Arial"/>
              <a:ea typeface="Arial"/>
              <a:cs typeface="Arial"/>
              <a:sym typeface="Arial"/>
            </a:endParaRPr>
          </a:p>
          <a:p>
            <a:pPr indent="-228593" lvl="0" marL="228593" marR="0" rtl="0" algn="l">
              <a:lnSpc>
                <a:spcPct val="100000"/>
              </a:lnSpc>
              <a:spcBef>
                <a:spcPts val="0"/>
              </a:spcBef>
              <a:spcAft>
                <a:spcPts val="0"/>
              </a:spcAft>
              <a:buClr>
                <a:schemeClr val="dk1"/>
              </a:buClr>
              <a:buSzPts val="2400"/>
              <a:buFont typeface="Arial"/>
              <a:buChar char="•"/>
            </a:pPr>
            <a:r>
              <a:rPr b="0" i="0" lang="en-GB" sz="2400" u="none" cap="none" strike="noStrike">
                <a:solidFill>
                  <a:schemeClr val="dk1"/>
                </a:solidFill>
                <a:latin typeface="Arial"/>
                <a:ea typeface="Arial"/>
                <a:cs typeface="Arial"/>
                <a:sym typeface="Arial"/>
              </a:rPr>
              <a:t>What were the experimental procedures</a:t>
            </a:r>
            <a:endParaRPr b="0" i="0" sz="2400" u="none" cap="none" strike="noStrike">
              <a:solidFill>
                <a:schemeClr val="dk1"/>
              </a:solidFill>
              <a:latin typeface="Arial"/>
              <a:ea typeface="Arial"/>
              <a:cs typeface="Arial"/>
              <a:sym typeface="Arial"/>
            </a:endParaRPr>
          </a:p>
          <a:p>
            <a:pPr indent="-228593" lvl="0" marL="228593" marR="0" rtl="0" algn="l">
              <a:lnSpc>
                <a:spcPct val="100000"/>
              </a:lnSpc>
              <a:spcBef>
                <a:spcPts val="0"/>
              </a:spcBef>
              <a:spcAft>
                <a:spcPts val="0"/>
              </a:spcAft>
              <a:buClr>
                <a:schemeClr val="dk1"/>
              </a:buClr>
              <a:buSzPts val="2400"/>
              <a:buFont typeface="Arial"/>
              <a:buChar char="•"/>
            </a:pPr>
            <a:r>
              <a:rPr b="0" i="0" lang="en-GB" sz="2400" u="none" cap="none" strike="noStrike">
                <a:solidFill>
                  <a:schemeClr val="dk1"/>
                </a:solidFill>
                <a:latin typeface="Arial"/>
                <a:ea typeface="Arial"/>
                <a:cs typeface="Arial"/>
                <a:sym typeface="Arial"/>
              </a:rPr>
              <a:t>What was the biological material experimented</a:t>
            </a:r>
            <a:endParaRPr b="0" i="0" sz="2400" u="none" cap="none" strike="noStrike">
              <a:solidFill>
                <a:schemeClr val="dk1"/>
              </a:solidFill>
              <a:latin typeface="Arial"/>
              <a:ea typeface="Arial"/>
              <a:cs typeface="Arial"/>
              <a:sym typeface="Arial"/>
            </a:endParaRPr>
          </a:p>
          <a:p>
            <a:pPr indent="-228594" lvl="0" marL="228594" marR="0" rtl="0" algn="l">
              <a:lnSpc>
                <a:spcPct val="100000"/>
              </a:lnSpc>
              <a:spcBef>
                <a:spcPts val="0"/>
              </a:spcBef>
              <a:spcAft>
                <a:spcPts val="0"/>
              </a:spcAft>
              <a:buClr>
                <a:schemeClr val="dk1"/>
              </a:buClr>
              <a:buSzPts val="2400"/>
              <a:buFont typeface="Arial"/>
              <a:buChar char="•"/>
            </a:pPr>
            <a:r>
              <a:rPr b="0" i="0" lang="en-GB" sz="2400" u="none" cap="none" strike="noStrike">
                <a:solidFill>
                  <a:schemeClr val="dk1"/>
                </a:solidFill>
                <a:latin typeface="Arial"/>
                <a:ea typeface="Arial"/>
                <a:cs typeface="Arial"/>
                <a:sym typeface="Arial"/>
              </a:rPr>
              <a:t>...</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6" name="Shape 146"/>
        <p:cNvGrpSpPr/>
        <p:nvPr/>
      </p:nvGrpSpPr>
      <p:grpSpPr>
        <a:xfrm>
          <a:off x="0" y="0"/>
          <a:ext cx="0" cy="0"/>
          <a:chOff x="0" y="0"/>
          <a:chExt cx="0" cy="0"/>
        </a:xfrm>
      </p:grpSpPr>
      <p:sp>
        <p:nvSpPr>
          <p:cNvPr id="147" name="Google Shape;147;p19"/>
          <p:cNvSpPr txBox="1"/>
          <p:nvPr/>
        </p:nvSpPr>
        <p:spPr>
          <a:xfrm>
            <a:off x="685423" y="299083"/>
            <a:ext cx="8756100" cy="52320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0" i="0" lang="en-GB" sz="2400" u="none" cap="none" strike="noStrike">
                <a:solidFill>
                  <a:srgbClr val="FF6600"/>
                </a:solidFill>
                <a:latin typeface="Arial"/>
                <a:ea typeface="Arial"/>
                <a:cs typeface="Arial"/>
                <a:sym typeface="Arial"/>
              </a:rPr>
              <a:t>MIAPPE: </a:t>
            </a:r>
            <a:r>
              <a:rPr b="1" i="0" lang="en-GB" sz="2400" u="none" cap="none" strike="noStrike">
                <a:solidFill>
                  <a:srgbClr val="FF6600"/>
                </a:solidFill>
                <a:latin typeface="Arial"/>
                <a:ea typeface="Arial"/>
                <a:cs typeface="Arial"/>
                <a:sym typeface="Arial"/>
              </a:rPr>
              <a:t>M</a:t>
            </a:r>
            <a:r>
              <a:rPr b="0" i="0" lang="en-GB" sz="2400" u="none" cap="none" strike="noStrike">
                <a:solidFill>
                  <a:srgbClr val="FF6600"/>
                </a:solidFill>
                <a:latin typeface="Arial"/>
                <a:ea typeface="Arial"/>
                <a:cs typeface="Arial"/>
                <a:sym typeface="Arial"/>
              </a:rPr>
              <a:t>inimum </a:t>
            </a:r>
            <a:r>
              <a:rPr b="1" i="0" lang="en-GB" sz="2400" u="none" cap="none" strike="noStrike">
                <a:solidFill>
                  <a:srgbClr val="FF6600"/>
                </a:solidFill>
                <a:latin typeface="Arial"/>
                <a:ea typeface="Arial"/>
                <a:cs typeface="Arial"/>
                <a:sym typeface="Arial"/>
              </a:rPr>
              <a:t>I</a:t>
            </a:r>
            <a:r>
              <a:rPr b="0" i="0" lang="en-GB" sz="2400" u="none" cap="none" strike="noStrike">
                <a:solidFill>
                  <a:srgbClr val="FF6600"/>
                </a:solidFill>
                <a:latin typeface="Arial"/>
                <a:ea typeface="Arial"/>
                <a:cs typeface="Arial"/>
                <a:sym typeface="Arial"/>
              </a:rPr>
              <a:t>nformation </a:t>
            </a:r>
            <a:r>
              <a:rPr b="1" i="0" lang="en-GB" sz="2400" u="none" cap="none" strike="noStrike">
                <a:solidFill>
                  <a:srgbClr val="FF6600"/>
                </a:solidFill>
                <a:latin typeface="Arial"/>
                <a:ea typeface="Arial"/>
                <a:cs typeface="Arial"/>
                <a:sym typeface="Arial"/>
              </a:rPr>
              <a:t>A</a:t>
            </a:r>
            <a:r>
              <a:rPr b="0" i="0" lang="en-GB" sz="2400" u="none" cap="none" strike="noStrike">
                <a:solidFill>
                  <a:srgbClr val="FF6600"/>
                </a:solidFill>
                <a:latin typeface="Arial"/>
                <a:ea typeface="Arial"/>
                <a:cs typeface="Arial"/>
                <a:sym typeface="Arial"/>
              </a:rPr>
              <a:t>bout </a:t>
            </a:r>
            <a:r>
              <a:rPr b="1" i="0" lang="en-GB" sz="2400" u="none" cap="none" strike="noStrike">
                <a:solidFill>
                  <a:srgbClr val="FF6600"/>
                </a:solidFill>
                <a:latin typeface="Arial"/>
                <a:ea typeface="Arial"/>
                <a:cs typeface="Arial"/>
                <a:sym typeface="Arial"/>
              </a:rPr>
              <a:t>P</a:t>
            </a:r>
            <a:r>
              <a:rPr b="0" i="0" lang="en-GB" sz="2400" u="none" cap="none" strike="noStrike">
                <a:solidFill>
                  <a:srgbClr val="FF6600"/>
                </a:solidFill>
                <a:latin typeface="Arial"/>
                <a:ea typeface="Arial"/>
                <a:cs typeface="Arial"/>
                <a:sym typeface="Arial"/>
              </a:rPr>
              <a:t>henotyping </a:t>
            </a:r>
            <a:r>
              <a:rPr b="1" i="0" lang="en-GB" sz="2400" u="none" cap="none" strike="noStrike">
                <a:solidFill>
                  <a:srgbClr val="FF6600"/>
                </a:solidFill>
                <a:latin typeface="Arial"/>
                <a:ea typeface="Arial"/>
                <a:cs typeface="Arial"/>
                <a:sym typeface="Arial"/>
              </a:rPr>
              <a:t>E</a:t>
            </a:r>
            <a:r>
              <a:rPr b="0" i="0" lang="en-GB" sz="2400" u="none" cap="none" strike="noStrike">
                <a:solidFill>
                  <a:srgbClr val="FF6600"/>
                </a:solidFill>
                <a:latin typeface="Arial"/>
                <a:ea typeface="Arial"/>
                <a:cs typeface="Arial"/>
                <a:sym typeface="Arial"/>
              </a:rPr>
              <a:t>xperiment</a:t>
            </a:r>
            <a:r>
              <a:rPr b="1" i="0" lang="en-GB" sz="2800" u="none" cap="none" strike="noStrike">
                <a:solidFill>
                  <a:srgbClr val="0070C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
        <p:nvSpPr>
          <p:cNvPr id="148" name="Google Shape;148;p19"/>
          <p:cNvSpPr txBox="1"/>
          <p:nvPr/>
        </p:nvSpPr>
        <p:spPr>
          <a:xfrm>
            <a:off x="519975" y="1590375"/>
            <a:ext cx="9086700" cy="4486800"/>
          </a:xfrm>
          <a:prstGeom prst="rect">
            <a:avLst/>
          </a:prstGeom>
          <a:noFill/>
          <a:ln>
            <a:noFill/>
          </a:ln>
        </p:spPr>
        <p:txBody>
          <a:bodyPr anchorCtr="0" anchor="t" bIns="45700" lIns="91425" spcFirstLastPara="1" rIns="91425" wrap="square" tIns="45700">
            <a:noAutofit/>
          </a:bodyPr>
          <a:lstStyle/>
          <a:p>
            <a:pPr indent="-228593" lvl="0" marL="228593" marR="0" rtl="0" algn="l">
              <a:lnSpc>
                <a:spcPct val="100000"/>
              </a:lnSpc>
              <a:spcBef>
                <a:spcPts val="0"/>
              </a:spcBef>
              <a:spcAft>
                <a:spcPts val="0"/>
              </a:spcAft>
              <a:buClr>
                <a:schemeClr val="dk1"/>
              </a:buClr>
              <a:buSzPts val="2400"/>
              <a:buFont typeface="Arial"/>
              <a:buChar char="•"/>
            </a:pPr>
            <a:r>
              <a:rPr b="0" i="0" lang="en-GB" sz="2400" u="none" cap="none" strike="noStrike">
                <a:solidFill>
                  <a:schemeClr val="dk1"/>
                </a:solidFill>
                <a:latin typeface="Arial"/>
                <a:ea typeface="Arial"/>
                <a:cs typeface="Arial"/>
                <a:sym typeface="Arial"/>
              </a:rPr>
              <a:t>Developed and maintained by an international community interested in plant phenotyping: large community of breeders and biologists, European infrastructure for Plant Phenotyping (EPPN/EMPHASIS), European infrastructure of Bioinformatics (ELIXIR), Planteome, Excellence in Breeding Platform…</a:t>
            </a:r>
            <a:endParaRPr b="0" i="0" sz="1400" u="none" cap="none" strike="noStrike">
              <a:solidFill>
                <a:srgbClr val="000000"/>
              </a:solidFill>
              <a:latin typeface="Arial"/>
              <a:ea typeface="Arial"/>
              <a:cs typeface="Arial"/>
              <a:sym typeface="Arial"/>
            </a:endParaRPr>
          </a:p>
          <a:p>
            <a:pPr indent="-76193" lvl="0" marL="228593"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228593" lvl="0" marL="228593" marR="0" rtl="0" algn="l">
              <a:lnSpc>
                <a:spcPct val="100000"/>
              </a:lnSpc>
              <a:spcBef>
                <a:spcPts val="0"/>
              </a:spcBef>
              <a:spcAft>
                <a:spcPts val="0"/>
              </a:spcAft>
              <a:buClr>
                <a:schemeClr val="dk1"/>
              </a:buClr>
              <a:buSzPts val="2400"/>
              <a:buFont typeface="Arial"/>
              <a:buChar char="•"/>
            </a:pPr>
            <a:r>
              <a:rPr b="0" i="0" lang="en-GB" sz="2400" u="sng" cap="none" strike="noStrike">
                <a:solidFill>
                  <a:schemeClr val="hlink"/>
                </a:solidFill>
                <a:latin typeface="Arial"/>
                <a:ea typeface="Arial"/>
                <a:cs typeface="Arial"/>
                <a:sym typeface="Arial"/>
                <a:hlinkClick r:id="rId3"/>
              </a:rPr>
              <a:t>www.miappe.org</a:t>
            </a:r>
            <a:endParaRPr b="0" i="0" sz="2400" u="none" cap="none" strike="noStrike">
              <a:solidFill>
                <a:schemeClr val="dk1"/>
              </a:solidFill>
              <a:latin typeface="Arial"/>
              <a:ea typeface="Arial"/>
              <a:cs typeface="Arial"/>
              <a:sym typeface="Arial"/>
            </a:endParaRPr>
          </a:p>
          <a:p>
            <a:pPr indent="-76193" lvl="0" marL="228593"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228593" lvl="0" marL="228593" marR="0" rtl="0" algn="l">
              <a:lnSpc>
                <a:spcPct val="100000"/>
              </a:lnSpc>
              <a:spcBef>
                <a:spcPts val="0"/>
              </a:spcBef>
              <a:spcAft>
                <a:spcPts val="0"/>
              </a:spcAft>
              <a:buClr>
                <a:schemeClr val="dk1"/>
              </a:buClr>
              <a:buSzPts val="2400"/>
              <a:buFont typeface="Arial"/>
              <a:buChar char="•"/>
            </a:pPr>
            <a:r>
              <a:rPr b="0" i="0" lang="en-GB" sz="2400" u="none" cap="none" strike="noStrike">
                <a:solidFill>
                  <a:schemeClr val="dk1"/>
                </a:solidFill>
                <a:latin typeface="Arial"/>
                <a:ea typeface="Arial"/>
                <a:cs typeface="Arial"/>
                <a:sym typeface="Arial"/>
              </a:rPr>
              <a:t>Implemented in a growing number of database and repositories storing data from phenotyping experiments (should be visible at </a:t>
            </a:r>
            <a:r>
              <a:rPr b="0" i="0" lang="en-GB" sz="2400" u="sng" cap="none" strike="noStrike">
                <a:solidFill>
                  <a:schemeClr val="hlink"/>
                </a:solidFill>
                <a:latin typeface="Arial"/>
                <a:ea typeface="Arial"/>
                <a:cs typeface="Arial"/>
                <a:sym typeface="Arial"/>
                <a:hlinkClick r:id="rId4"/>
              </a:rPr>
              <a:t>https://fairsharing.org/FAIRsharing.nd9ce9</a:t>
            </a:r>
            <a:r>
              <a:rPr b="0" i="0" lang="en-GB" sz="2400" u="none" cap="none" strike="noStrike">
                <a:solidFill>
                  <a:schemeClr val="dk1"/>
                </a:solidFill>
                <a:latin typeface="Arial"/>
                <a:ea typeface="Arial"/>
                <a:cs typeface="Arial"/>
                <a:sym typeface="Arial"/>
              </a:rPr>
              <a:t> but not yet really)</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0"/>
          <p:cNvSpPr txBox="1"/>
          <p:nvPr/>
        </p:nvSpPr>
        <p:spPr>
          <a:xfrm>
            <a:off x="685423" y="299083"/>
            <a:ext cx="8755955" cy="523220"/>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GB" sz="2800" u="none" cap="none" strike="noStrike">
                <a:solidFill>
                  <a:srgbClr val="0070C0"/>
                </a:solidFill>
                <a:latin typeface="Arial"/>
                <a:ea typeface="Arial"/>
                <a:cs typeface="Arial"/>
                <a:sym typeface="Arial"/>
              </a:rPr>
              <a:t>MIAPPE - Improvements</a:t>
            </a:r>
            <a:endParaRPr b="1" i="0" sz="2800" u="none" cap="none" strike="noStrike">
              <a:solidFill>
                <a:srgbClr val="0070C0"/>
              </a:solidFill>
              <a:latin typeface="Arial"/>
              <a:ea typeface="Arial"/>
              <a:cs typeface="Arial"/>
              <a:sym typeface="Arial"/>
            </a:endParaRPr>
          </a:p>
        </p:txBody>
      </p:sp>
      <p:sp>
        <p:nvSpPr>
          <p:cNvPr id="155" name="Google Shape;155;p20"/>
          <p:cNvSpPr txBox="1"/>
          <p:nvPr/>
        </p:nvSpPr>
        <p:spPr>
          <a:xfrm>
            <a:off x="519983" y="1590377"/>
            <a:ext cx="9086834" cy="4893647"/>
          </a:xfrm>
          <a:prstGeom prst="rect">
            <a:avLst/>
          </a:prstGeom>
          <a:noFill/>
          <a:ln>
            <a:noFill/>
          </a:ln>
        </p:spPr>
        <p:txBody>
          <a:bodyPr anchorCtr="0" anchor="t" bIns="45700" lIns="91425" spcFirstLastPara="1" rIns="91425" wrap="square" tIns="45700">
            <a:noAutofit/>
          </a:bodyPr>
          <a:lstStyle/>
          <a:p>
            <a:pPr indent="-228594" lvl="0" marL="228594" marR="0" rtl="0" algn="l">
              <a:lnSpc>
                <a:spcPct val="100000"/>
              </a:lnSpc>
              <a:spcBef>
                <a:spcPts val="0"/>
              </a:spcBef>
              <a:spcAft>
                <a:spcPts val="0"/>
              </a:spcAft>
              <a:buClr>
                <a:srgbClr val="FF6600"/>
              </a:buClr>
              <a:buSzPts val="2400"/>
              <a:buFont typeface="Arial"/>
              <a:buChar char="•"/>
            </a:pPr>
            <a:r>
              <a:rPr b="0" i="0" lang="en-GB" sz="2400" u="none" cap="none" strike="noStrike">
                <a:solidFill>
                  <a:srgbClr val="FF6600"/>
                </a:solidFill>
                <a:latin typeface="Arial"/>
                <a:ea typeface="Arial"/>
                <a:cs typeface="Arial"/>
                <a:sym typeface="Arial"/>
              </a:rPr>
              <a:t>EU FP7. TransPlant : </a:t>
            </a:r>
            <a:r>
              <a:rPr b="0" i="0" lang="en-GB" sz="2400" u="none" cap="none" strike="noStrike">
                <a:solidFill>
                  <a:schemeClr val="dk1"/>
                </a:solidFill>
                <a:latin typeface="Arial"/>
                <a:ea typeface="Arial"/>
                <a:cs typeface="Arial"/>
                <a:sym typeface="Arial"/>
              </a:rPr>
              <a:t>MIAPPE v1.0</a:t>
            </a:r>
            <a:endParaRPr b="0" i="0" sz="1400" u="none" cap="none" strike="noStrike">
              <a:solidFill>
                <a:srgbClr val="000000"/>
              </a:solidFill>
              <a:latin typeface="Arial"/>
              <a:ea typeface="Arial"/>
              <a:cs typeface="Arial"/>
              <a:sym typeface="Arial"/>
            </a:endParaRPr>
          </a:p>
          <a:p>
            <a:pPr indent="-76192" lvl="0" marL="228594"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a:p>
            <a:pPr indent="-228594" lvl="0" marL="228594" marR="0" rtl="0" algn="l">
              <a:lnSpc>
                <a:spcPct val="100000"/>
              </a:lnSpc>
              <a:spcBef>
                <a:spcPts val="0"/>
              </a:spcBef>
              <a:spcAft>
                <a:spcPts val="0"/>
              </a:spcAft>
              <a:buClr>
                <a:srgbClr val="FF6600"/>
              </a:buClr>
              <a:buSzPts val="2400"/>
              <a:buFont typeface="Arial"/>
              <a:buChar char="•"/>
            </a:pPr>
            <a:r>
              <a:rPr b="0" i="0" lang="en-GB" sz="2400" u="none" cap="none" strike="noStrike">
                <a:solidFill>
                  <a:srgbClr val="FF6600"/>
                </a:solidFill>
                <a:latin typeface="Arial"/>
                <a:ea typeface="Arial"/>
                <a:cs typeface="Arial"/>
                <a:sym typeface="Arial"/>
              </a:rPr>
              <a:t>EU H2020 ELIXIR Excelerate: </a:t>
            </a:r>
            <a:r>
              <a:rPr b="0" i="0" lang="en-GB" sz="2400" u="none" cap="none" strike="noStrike">
                <a:solidFill>
                  <a:schemeClr val="dk1"/>
                </a:solidFill>
                <a:latin typeface="Arial"/>
                <a:ea typeface="Arial"/>
                <a:cs typeface="Arial"/>
                <a:sym typeface="Arial"/>
              </a:rPr>
              <a:t>MIAPPE v1.1 revised by the international community -&gt; MIAPPE v1.</a:t>
            </a:r>
            <a:r>
              <a:rPr lang="en-GB" sz="2400">
                <a:solidFill>
                  <a:schemeClr val="dk1"/>
                </a:solidFill>
              </a:rPr>
              <a:t>1</a:t>
            </a:r>
            <a:r>
              <a:rPr b="0" i="0" lang="en-GB" sz="2400" u="none" cap="none" strike="noStrike">
                <a:solidFill>
                  <a:schemeClr val="dk1"/>
                </a:solidFill>
                <a:latin typeface="Arial"/>
                <a:ea typeface="Arial"/>
                <a:cs typeface="Arial"/>
                <a:sym typeface="Arial"/>
              </a:rPr>
              <a:t> (</a:t>
            </a:r>
            <a:r>
              <a:rPr lang="en-GB" sz="2400">
                <a:solidFill>
                  <a:schemeClr val="dk1"/>
                </a:solidFill>
              </a:rPr>
              <a:t>in progress) </a:t>
            </a:r>
            <a:r>
              <a:rPr b="0" i="0" lang="en-GB" sz="2400" u="none" cap="none" strike="noStrike">
                <a:solidFill>
                  <a:schemeClr val="dk1"/>
                </a:solidFill>
                <a:latin typeface="Arial"/>
                <a:ea typeface="Arial"/>
                <a:cs typeface="Arial"/>
                <a:sym typeface="Arial"/>
              </a:rPr>
              <a:t>proposed here:</a:t>
            </a:r>
            <a:endParaRPr/>
          </a:p>
          <a:p>
            <a:pPr indent="-76193" lvl="0" marL="228594" marR="0" rtl="0" algn="l">
              <a:lnSpc>
                <a:spcPct val="100000"/>
              </a:lnSpc>
              <a:spcBef>
                <a:spcPts val="0"/>
              </a:spcBef>
              <a:spcAft>
                <a:spcPts val="0"/>
              </a:spcAft>
              <a:buClr>
                <a:srgbClr val="FF6600"/>
              </a:buClr>
              <a:buSzPts val="2400"/>
              <a:buFont typeface="Arial"/>
              <a:buNone/>
            </a:pPr>
            <a:r>
              <a:t/>
            </a:r>
            <a:endParaRPr b="0" i="0" sz="2400" u="none" cap="none" strike="noStrike">
              <a:solidFill>
                <a:schemeClr val="dk1"/>
              </a:solidFill>
              <a:latin typeface="Arial"/>
              <a:ea typeface="Arial"/>
              <a:cs typeface="Arial"/>
              <a:sym typeface="Arial"/>
            </a:endParaRPr>
          </a:p>
          <a:p>
            <a:pPr indent="-380990" lvl="1" marL="685794" marR="0" rtl="0" algn="l">
              <a:lnSpc>
                <a:spcPct val="100000"/>
              </a:lnSpc>
              <a:spcBef>
                <a:spcPts val="0"/>
              </a:spcBef>
              <a:spcAft>
                <a:spcPts val="0"/>
              </a:spcAft>
              <a:buClr>
                <a:schemeClr val="dk1"/>
              </a:buClr>
              <a:buSzPts val="2400"/>
              <a:buFont typeface="Arial"/>
              <a:buChar char="•"/>
            </a:pPr>
            <a:r>
              <a:rPr b="0" i="0" lang="en-GB" sz="2400" u="none" cap="none" strike="noStrike">
                <a:solidFill>
                  <a:schemeClr val="dk1"/>
                </a:solidFill>
                <a:latin typeface="Arial"/>
                <a:ea typeface="Arial"/>
                <a:cs typeface="Arial"/>
                <a:sym typeface="Arial"/>
              </a:rPr>
              <a:t>Detailed specifications for each field and examples</a:t>
            </a:r>
            <a:endParaRPr b="0" i="0" sz="2400" u="none" cap="none" strike="noStrike">
              <a:solidFill>
                <a:schemeClr val="dk1"/>
              </a:solidFill>
              <a:latin typeface="Arial"/>
              <a:ea typeface="Arial"/>
              <a:cs typeface="Arial"/>
              <a:sym typeface="Arial"/>
            </a:endParaRPr>
          </a:p>
          <a:p>
            <a:pPr indent="-380990" lvl="1" marL="685794" marR="0" rtl="0" algn="l">
              <a:lnSpc>
                <a:spcPct val="100000"/>
              </a:lnSpc>
              <a:spcBef>
                <a:spcPts val="0"/>
              </a:spcBef>
              <a:spcAft>
                <a:spcPts val="0"/>
              </a:spcAft>
              <a:buClr>
                <a:schemeClr val="dk1"/>
              </a:buClr>
              <a:buSzPts val="2400"/>
              <a:buFont typeface="Arial"/>
              <a:buChar char="•"/>
            </a:pPr>
            <a:r>
              <a:rPr b="0" i="0" lang="en-GB" sz="2400" u="none" cap="none" strike="noStrike">
                <a:solidFill>
                  <a:schemeClr val="dk1"/>
                </a:solidFill>
                <a:latin typeface="Arial"/>
                <a:ea typeface="Arial"/>
                <a:cs typeface="Arial"/>
                <a:sym typeface="Arial"/>
              </a:rPr>
              <a:t>Checks with crops and forest trees communities</a:t>
            </a:r>
            <a:endParaRPr b="0" i="0" sz="2400" u="none" cap="none" strike="noStrike">
              <a:solidFill>
                <a:schemeClr val="dk1"/>
              </a:solidFill>
              <a:latin typeface="Arial"/>
              <a:ea typeface="Arial"/>
              <a:cs typeface="Arial"/>
              <a:sym typeface="Arial"/>
            </a:endParaRPr>
          </a:p>
          <a:p>
            <a:pPr indent="-380989" lvl="1" marL="685793" marR="0" rtl="0" algn="l">
              <a:lnSpc>
                <a:spcPct val="100000"/>
              </a:lnSpc>
              <a:spcBef>
                <a:spcPts val="0"/>
              </a:spcBef>
              <a:spcAft>
                <a:spcPts val="0"/>
              </a:spcAft>
              <a:buClr>
                <a:schemeClr val="dk1"/>
              </a:buClr>
              <a:buSzPts val="2400"/>
              <a:buFont typeface="Arial"/>
              <a:buChar char="•"/>
            </a:pPr>
            <a:r>
              <a:rPr b="0" i="0" lang="en-GB" sz="2400" u="none" cap="none" strike="noStrike">
                <a:solidFill>
                  <a:schemeClr val="dk1"/>
                </a:solidFill>
                <a:latin typeface="Arial"/>
                <a:ea typeface="Arial"/>
                <a:cs typeface="Arial"/>
                <a:sym typeface="Arial"/>
              </a:rPr>
              <a:t>Work on the data model: alignment with ISA-Tab model, BrAPI</a:t>
            </a:r>
            <a:endParaRPr b="0" i="0" sz="24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1"/>
          <p:cNvSpPr txBox="1"/>
          <p:nvPr/>
        </p:nvSpPr>
        <p:spPr>
          <a:xfrm>
            <a:off x="472782" y="170750"/>
            <a:ext cx="9569575" cy="1004908"/>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800"/>
              <a:buFont typeface="Arial"/>
              <a:buNone/>
            </a:pPr>
            <a:r>
              <a:rPr b="1" i="0" lang="en-GB" sz="2800" u="none" cap="none" strike="noStrike">
                <a:solidFill>
                  <a:srgbClr val="0070C0"/>
                </a:solidFill>
                <a:latin typeface="Arial"/>
                <a:ea typeface="Arial"/>
                <a:cs typeface="Arial"/>
                <a:sym typeface="Arial"/>
              </a:rPr>
              <a:t>Capturing important information about phenotyping experiments using the MIAPPE standard</a:t>
            </a:r>
            <a:endParaRPr b="1" i="0" sz="2800" u="none" cap="none" strike="noStrike">
              <a:solidFill>
                <a:srgbClr val="0070C0"/>
              </a:solidFill>
              <a:latin typeface="Arial"/>
              <a:ea typeface="Arial"/>
              <a:cs typeface="Arial"/>
              <a:sym typeface="Arial"/>
            </a:endParaRPr>
          </a:p>
        </p:txBody>
      </p:sp>
      <p:sp>
        <p:nvSpPr>
          <p:cNvPr id="162" name="Google Shape;162;p21"/>
          <p:cNvSpPr/>
          <p:nvPr/>
        </p:nvSpPr>
        <p:spPr>
          <a:xfrm>
            <a:off x="1079299" y="565639"/>
            <a:ext cx="246286" cy="1231106"/>
          </a:xfrm>
          <a:prstGeom prst="rect">
            <a:avLst/>
          </a:prstGeom>
          <a:noFill/>
          <a:ln>
            <a:noFill/>
          </a:ln>
        </p:spPr>
        <p:txBody>
          <a:bodyPr anchorCtr="0" anchor="ctr"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2400"/>
              <a:buFont typeface="Arial"/>
              <a:buNone/>
            </a:pPr>
            <a:br>
              <a:rPr b="0" i="0" lang="en-GB" sz="2400" u="none" cap="none" strike="noStrike">
                <a:solidFill>
                  <a:schemeClr val="dk1"/>
                </a:solidFill>
                <a:latin typeface="Arial"/>
                <a:ea typeface="Arial"/>
                <a:cs typeface="Arial"/>
                <a:sym typeface="Arial"/>
              </a:rPr>
            </a:b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63" name="Google Shape;163;p21"/>
          <p:cNvSpPr txBox="1"/>
          <p:nvPr/>
        </p:nvSpPr>
        <p:spPr>
          <a:xfrm>
            <a:off x="472783" y="1910464"/>
            <a:ext cx="9569575" cy="3692049"/>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rgbClr val="0070C0"/>
                </a:solidFill>
                <a:latin typeface="Arial"/>
                <a:ea typeface="Arial"/>
                <a:cs typeface="Arial"/>
                <a:sym typeface="Arial"/>
              </a:rPr>
              <a:t>Two examples to illustrate how to capture important information about the phenotyping experiments: </a:t>
            </a:r>
            <a:endParaRPr b="1" i="0" sz="2000" u="none" cap="none" strike="noStrike">
              <a:solidFill>
                <a:srgbClr val="0070C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[1]	Bouchet </a:t>
            </a:r>
            <a:r>
              <a:rPr b="0" i="1" lang="en-GB" sz="1800" u="none" cap="none" strike="noStrike">
                <a:solidFill>
                  <a:schemeClr val="dk1"/>
                </a:solidFill>
                <a:latin typeface="Arial"/>
                <a:ea typeface="Arial"/>
                <a:cs typeface="Arial"/>
                <a:sym typeface="Arial"/>
              </a:rPr>
              <a:t>et al.</a:t>
            </a:r>
            <a:r>
              <a:rPr b="0" i="0" lang="en-GB" sz="1800" u="none" cap="none" strike="noStrike">
                <a:solidFill>
                  <a:schemeClr val="dk1"/>
                </a:solidFill>
                <a:latin typeface="Arial"/>
                <a:ea typeface="Arial"/>
                <a:cs typeface="Arial"/>
                <a:sym typeface="Arial"/>
              </a:rPr>
              <a:t> 2013 (</a:t>
            </a:r>
            <a:r>
              <a:rPr b="0" i="0" lang="en-GB" sz="1800" u="sng" cap="none" strike="noStrike">
                <a:solidFill>
                  <a:schemeClr val="hlink"/>
                </a:solidFill>
                <a:latin typeface="Arial"/>
                <a:ea typeface="Arial"/>
                <a:cs typeface="Arial"/>
                <a:sym typeface="Arial"/>
                <a:hlinkClick r:id="rId3"/>
              </a:rPr>
              <a:t>http://doi.org/10.1371/journal.pone.0071377</a:t>
            </a:r>
            <a:r>
              <a:rPr b="0" i="0" lang="en-GB" sz="1800" u="none" cap="none" strike="noStrike">
                <a:solidFill>
                  <a:schemeClr val="dk1"/>
                </a:solidFill>
                <a:latin typeface="Arial"/>
                <a:ea typeface="Arial"/>
                <a:cs typeface="Arial"/>
                <a:sym typeface="Arial"/>
              </a:rPr>
              <a:t>): Adaptation of Maize to Temperate Climates: Mid-Density Genome-Wide Association Genetics and Diversity Patterns Reveal Key Genomic Regions, with a Major Contribution of the Vgt2 (ZCN8) Locus.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800"/>
              <a:buFont typeface="Arial"/>
              <a:buChar char="•"/>
            </a:pPr>
            <a:r>
              <a:rPr b="0" i="0" lang="en-GB" sz="1800" u="none" cap="none" strike="noStrike">
                <a:solidFill>
                  <a:schemeClr val="dk1"/>
                </a:solidFill>
                <a:latin typeface="Arial"/>
                <a:ea typeface="Arial"/>
                <a:cs typeface="Arial"/>
                <a:sym typeface="Arial"/>
              </a:rPr>
              <a:t>[2]	Monclus </a:t>
            </a:r>
            <a:r>
              <a:rPr b="0" i="1" lang="en-GB" sz="1800" u="none" cap="none" strike="noStrike">
                <a:solidFill>
                  <a:schemeClr val="dk1"/>
                </a:solidFill>
                <a:latin typeface="Arial"/>
                <a:ea typeface="Arial"/>
                <a:cs typeface="Arial"/>
                <a:sym typeface="Arial"/>
              </a:rPr>
              <a:t>et al. </a:t>
            </a:r>
            <a:r>
              <a:rPr b="0" i="0" lang="en-GB" sz="1800" u="none" cap="none" strike="noStrike">
                <a:solidFill>
                  <a:schemeClr val="dk1"/>
                </a:solidFill>
                <a:latin typeface="Arial"/>
                <a:ea typeface="Arial"/>
                <a:cs typeface="Arial"/>
                <a:sym typeface="Arial"/>
              </a:rPr>
              <a:t>2012 (</a:t>
            </a:r>
            <a:r>
              <a:rPr b="0" i="0" lang="en-GB" sz="1800" u="sng" cap="none" strike="noStrike">
                <a:solidFill>
                  <a:schemeClr val="hlink"/>
                </a:solidFill>
                <a:latin typeface="Arial"/>
                <a:ea typeface="Arial"/>
                <a:cs typeface="Arial"/>
                <a:sym typeface="Arial"/>
                <a:hlinkClick r:id="rId4"/>
              </a:rPr>
              <a:t>http://dx.doi.org/10.1186/1471-2229-12-173</a:t>
            </a:r>
            <a:r>
              <a:rPr b="0" i="0" lang="en-GB" sz="1800" u="none" cap="none" strike="noStrike">
                <a:solidFill>
                  <a:schemeClr val="dk1"/>
                </a:solidFill>
                <a:latin typeface="Arial"/>
                <a:ea typeface="Arial"/>
                <a:cs typeface="Arial"/>
                <a:sym typeface="Arial"/>
              </a:rPr>
              <a:t>): Integrating genome annotation and QTL position to identify candidate genes for productivity, architecture and water-use efficiency in Populus spp</a:t>
            </a:r>
            <a:endParaRPr b="1" i="0" sz="20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GB" sz="2000" u="none" cap="none" strike="noStrike">
                <a:solidFill>
                  <a:schemeClr val="dk1"/>
                </a:solidFill>
                <a:latin typeface="Arial"/>
                <a:ea typeface="Arial"/>
                <a:cs typeface="Arial"/>
                <a:sym typeface="Arial"/>
              </a:rPr>
              <a:t> </a:t>
            </a:r>
            <a:endParaRPr b="1" i="0" sz="2000" u="none" cap="none" strike="noStrike">
              <a:solidFill>
                <a:schemeClr val="dk1"/>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2"/>
          <p:cNvSpPr txBox="1"/>
          <p:nvPr/>
        </p:nvSpPr>
        <p:spPr>
          <a:xfrm>
            <a:off x="336884" y="170747"/>
            <a:ext cx="9705473" cy="95410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800"/>
              <a:buFont typeface="Arial"/>
              <a:buNone/>
            </a:pPr>
            <a:r>
              <a:rPr b="1" i="0" lang="en-GB" sz="2800" u="none" cap="none" strike="noStrike">
                <a:solidFill>
                  <a:srgbClr val="0070C0"/>
                </a:solidFill>
                <a:latin typeface="Arial"/>
                <a:ea typeface="Arial"/>
                <a:cs typeface="Arial"/>
                <a:sym typeface="Arial"/>
              </a:rPr>
              <a:t>Bouchet et al 2013 [1] - Material&amp;methods section on phenotyping experiments</a:t>
            </a:r>
            <a:endParaRPr b="1" i="0" sz="2800" u="none" cap="none" strike="noStrike">
              <a:solidFill>
                <a:srgbClr val="0070C0"/>
              </a:solidFill>
              <a:latin typeface="Arial"/>
              <a:ea typeface="Arial"/>
              <a:cs typeface="Arial"/>
              <a:sym typeface="Arial"/>
            </a:endParaRPr>
          </a:p>
        </p:txBody>
      </p:sp>
      <p:sp>
        <p:nvSpPr>
          <p:cNvPr id="170" name="Google Shape;170;p22"/>
          <p:cNvSpPr/>
          <p:nvPr/>
        </p:nvSpPr>
        <p:spPr>
          <a:xfrm>
            <a:off x="1079299" y="565639"/>
            <a:ext cx="246286" cy="1231106"/>
          </a:xfrm>
          <a:prstGeom prst="rect">
            <a:avLst/>
          </a:prstGeom>
          <a:noFill/>
          <a:ln>
            <a:noFill/>
          </a:ln>
        </p:spPr>
        <p:txBody>
          <a:bodyPr anchorCtr="0" anchor="ctr"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2400"/>
              <a:buFont typeface="Arial"/>
              <a:buNone/>
            </a:pPr>
            <a:br>
              <a:rPr b="0" i="0" lang="en-GB" sz="2400" u="none" cap="none" strike="noStrike">
                <a:solidFill>
                  <a:schemeClr val="dk1"/>
                </a:solidFill>
                <a:latin typeface="Arial"/>
                <a:ea typeface="Arial"/>
                <a:cs typeface="Arial"/>
                <a:sym typeface="Arial"/>
              </a:rPr>
            </a:b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1" name="Google Shape;171;p22"/>
          <p:cNvSpPr txBox="1"/>
          <p:nvPr/>
        </p:nvSpPr>
        <p:spPr>
          <a:xfrm>
            <a:off x="404834" y="1325904"/>
            <a:ext cx="9569700" cy="501690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2000"/>
              <a:buFont typeface="Arial"/>
              <a:buChar char="•"/>
            </a:pPr>
            <a:r>
              <a:rPr b="0" i="0" lang="en-GB" sz="2000" u="none" cap="none" strike="noStrike">
                <a:solidFill>
                  <a:schemeClr val="dk1"/>
                </a:solidFill>
                <a:latin typeface="Arial"/>
                <a:ea typeface="Arial"/>
                <a:cs typeface="Arial"/>
                <a:sym typeface="Arial"/>
              </a:rPr>
              <a:t>375 inbred line collection defined to represent the European and American diversity and to cover a wide range of flowering times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000"/>
              <a:buFont typeface="Arial"/>
              <a:buChar char="•"/>
            </a:pPr>
            <a:r>
              <a:rPr b="0" i="0" lang="en-GB" sz="2000" u="none" cap="none" strike="noStrike">
                <a:solidFill>
                  <a:schemeClr val="dk1"/>
                </a:solidFill>
                <a:latin typeface="Arial"/>
                <a:ea typeface="Arial"/>
                <a:cs typeface="Arial"/>
                <a:sym typeface="Arial"/>
              </a:rPr>
              <a:t>The whole panel was tested at three different locations: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2000"/>
              <a:buFont typeface="Arial"/>
              <a:buChar char="•"/>
            </a:pPr>
            <a:r>
              <a:rPr b="0" i="0" lang="en-GB" sz="2000" u="none" cap="none" strike="noStrike">
                <a:solidFill>
                  <a:schemeClr val="dk1"/>
                </a:solidFill>
                <a:latin typeface="Arial"/>
                <a:ea typeface="Arial"/>
                <a:cs typeface="Arial"/>
                <a:sym typeface="Arial"/>
              </a:rPr>
              <a:t>Einbeck, Germany</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2000"/>
              <a:buFont typeface="Arial"/>
              <a:buChar char="•"/>
            </a:pPr>
            <a:r>
              <a:rPr b="0" i="0" lang="en-GB" sz="2000" u="none" cap="none" strike="noStrike">
                <a:solidFill>
                  <a:schemeClr val="dk1"/>
                </a:solidFill>
                <a:latin typeface="Arial"/>
                <a:ea typeface="Arial"/>
                <a:cs typeface="Arial"/>
                <a:sym typeface="Arial"/>
              </a:rPr>
              <a:t>Gif-sur-Yvette, France</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0"/>
              </a:spcBef>
              <a:spcAft>
                <a:spcPts val="0"/>
              </a:spcAft>
              <a:buClr>
                <a:schemeClr val="dk1"/>
              </a:buClr>
              <a:buSzPts val="2000"/>
              <a:buFont typeface="Arial"/>
              <a:buChar char="•"/>
            </a:pPr>
            <a:r>
              <a:rPr b="0" i="0" lang="en-GB" sz="2000" u="none" cap="none" strike="noStrike">
                <a:solidFill>
                  <a:schemeClr val="dk1"/>
                </a:solidFill>
                <a:latin typeface="Arial"/>
                <a:ea typeface="Arial"/>
                <a:cs typeface="Arial"/>
                <a:sym typeface="Arial"/>
              </a:rPr>
              <a:t>Saint-Martin-de-Hinx, France</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000"/>
              <a:buFont typeface="Arial"/>
              <a:buChar char="•"/>
            </a:pPr>
            <a:r>
              <a:rPr b="0" i="0" lang="en-GB" sz="2000" u="none" cap="none" strike="noStrike">
                <a:solidFill>
                  <a:schemeClr val="dk1"/>
                </a:solidFill>
                <a:latin typeface="Arial"/>
                <a:ea typeface="Arial"/>
                <a:cs typeface="Arial"/>
                <a:sym typeface="Arial"/>
              </a:rPr>
              <a:t>French locations were evaluated over 3 years (2002–2004) and the German location over 1 year (2005).</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000"/>
              <a:buFont typeface="Arial"/>
              <a:buChar char="•"/>
            </a:pPr>
            <a:r>
              <a:rPr b="0" i="0" lang="en-GB" sz="2000" u="none" cap="none" strike="noStrike">
                <a:solidFill>
                  <a:schemeClr val="dk1"/>
                </a:solidFill>
                <a:latin typeface="Arial"/>
                <a:ea typeface="Arial"/>
                <a:cs typeface="Arial"/>
                <a:sym typeface="Arial"/>
              </a:rPr>
              <a:t>Evaluations were repeated twice at each location using a complete block design. In order to limit competition effects, each block was organized into four sub-blocks corresponding to earliness groups based on </a:t>
            </a:r>
            <a:r>
              <a:rPr b="0" i="1" lang="en-GB" sz="2000" u="none" cap="none" strike="noStrike">
                <a:solidFill>
                  <a:schemeClr val="dk1"/>
                </a:solidFill>
                <a:latin typeface="Arial"/>
                <a:ea typeface="Arial"/>
                <a:cs typeface="Arial"/>
                <a:sym typeface="Arial"/>
              </a:rPr>
              <a:t>a priori</a:t>
            </a:r>
            <a:r>
              <a:rPr b="0" i="0" lang="en-GB" sz="2000" u="none" cap="none" strike="noStrike">
                <a:solidFill>
                  <a:schemeClr val="dk1"/>
                </a:solidFill>
                <a:latin typeface="Arial"/>
                <a:ea typeface="Arial"/>
                <a:cs typeface="Arial"/>
                <a:sym typeface="Arial"/>
              </a:rPr>
              <a:t> information. Each individual plot consisted of a row of 15 plants at a density of approximately six plants per square meter. </a:t>
            </a:r>
            <a:endParaRPr b="0" i="0" sz="20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2000"/>
              <a:buFont typeface="Arial"/>
              <a:buChar char="•"/>
            </a:pPr>
            <a:r>
              <a:rPr b="0" i="0" lang="en-GB" sz="2000" u="none" cap="none" strike="noStrike">
                <a:solidFill>
                  <a:schemeClr val="dk1"/>
                </a:solidFill>
                <a:latin typeface="Arial"/>
                <a:ea typeface="Arial"/>
                <a:cs typeface="Arial"/>
                <a:sym typeface="Arial"/>
              </a:rPr>
              <a:t>Days to anthesis for male flowering (MFLW) and days to silking for female flowering (FFLW) and anthesis to silking interval (ASI) were measured in thermal time.</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3"/>
          <p:cNvSpPr txBox="1"/>
          <p:nvPr/>
        </p:nvSpPr>
        <p:spPr>
          <a:xfrm>
            <a:off x="336884" y="170747"/>
            <a:ext cx="9705473" cy="954107"/>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None/>
            </a:pPr>
            <a:r>
              <a:rPr b="1" i="0" lang="en-GB" sz="2800" u="none" cap="none" strike="noStrike">
                <a:solidFill>
                  <a:srgbClr val="0070C0"/>
                </a:solidFill>
                <a:latin typeface="Arial"/>
                <a:ea typeface="Arial"/>
                <a:cs typeface="Arial"/>
                <a:sym typeface="Arial"/>
              </a:rPr>
              <a:t>Monclus et al 2012 [2] - Material&amp;methods section on phenotyping experiments</a:t>
            </a:r>
            <a:endParaRPr/>
          </a:p>
          <a:p>
            <a:pPr indent="0" lvl="0" marL="0" marR="0" rtl="0" algn="ctr">
              <a:lnSpc>
                <a:spcPct val="100000"/>
              </a:lnSpc>
              <a:spcBef>
                <a:spcPts val="0"/>
              </a:spcBef>
              <a:spcAft>
                <a:spcPts val="0"/>
              </a:spcAft>
              <a:buClr>
                <a:srgbClr val="000000"/>
              </a:buClr>
              <a:buSzPts val="2800"/>
              <a:buFont typeface="Arial"/>
              <a:buNone/>
            </a:pPr>
            <a:r>
              <a:t/>
            </a:r>
            <a:endParaRPr b="1" i="0" sz="2800" u="none" cap="none" strike="noStrike">
              <a:solidFill>
                <a:srgbClr val="0070C0"/>
              </a:solidFill>
              <a:latin typeface="Arial"/>
              <a:ea typeface="Arial"/>
              <a:cs typeface="Arial"/>
              <a:sym typeface="Arial"/>
            </a:endParaRPr>
          </a:p>
        </p:txBody>
      </p:sp>
      <p:sp>
        <p:nvSpPr>
          <p:cNvPr id="178" name="Google Shape;178;p23"/>
          <p:cNvSpPr/>
          <p:nvPr/>
        </p:nvSpPr>
        <p:spPr>
          <a:xfrm>
            <a:off x="1079299" y="565639"/>
            <a:ext cx="246286" cy="1231106"/>
          </a:xfrm>
          <a:prstGeom prst="rect">
            <a:avLst/>
          </a:prstGeom>
          <a:noFill/>
          <a:ln>
            <a:noFill/>
          </a:ln>
        </p:spPr>
        <p:txBody>
          <a:bodyPr anchorCtr="0" anchor="ctr" bIns="60950" lIns="121900" spcFirstLastPara="1" rIns="121900" wrap="square" tIns="60950">
            <a:noAutofit/>
          </a:bodyPr>
          <a:lstStyle/>
          <a:p>
            <a:pPr indent="0" lvl="0" marL="0" marR="0" rtl="0" algn="l">
              <a:lnSpc>
                <a:spcPct val="100000"/>
              </a:lnSpc>
              <a:spcBef>
                <a:spcPts val="0"/>
              </a:spcBef>
              <a:spcAft>
                <a:spcPts val="0"/>
              </a:spcAft>
              <a:buClr>
                <a:srgbClr val="000000"/>
              </a:buClr>
              <a:buSzPts val="2400"/>
              <a:buFont typeface="Arial"/>
              <a:buNone/>
            </a:pPr>
            <a:br>
              <a:rPr b="0" i="0" lang="en-GB" sz="2400" u="none" cap="none" strike="noStrike">
                <a:solidFill>
                  <a:schemeClr val="dk1"/>
                </a:solidFill>
                <a:latin typeface="Arial"/>
                <a:ea typeface="Arial"/>
                <a:cs typeface="Arial"/>
                <a:sym typeface="Arial"/>
              </a:rPr>
            </a:br>
            <a:endParaRPr b="0" i="0" sz="24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179" name="Google Shape;179;p23"/>
          <p:cNvSpPr txBox="1"/>
          <p:nvPr/>
        </p:nvSpPr>
        <p:spPr>
          <a:xfrm>
            <a:off x="192505" y="1519746"/>
            <a:ext cx="9849852" cy="5262979"/>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600"/>
              <a:buFont typeface="Arial"/>
              <a:buChar char="•"/>
            </a:pPr>
            <a:r>
              <a:rPr b="0" i="0" lang="en-GB" sz="1600" u="none" cap="none" strike="noStrike">
                <a:solidFill>
                  <a:schemeClr val="dk1"/>
                </a:solidFill>
                <a:latin typeface="Arial"/>
                <a:ea typeface="Arial"/>
                <a:cs typeface="Arial"/>
                <a:sym typeface="Arial"/>
              </a:rPr>
              <a:t>Field trial established in April 2003 located in Central France (Ardon, 47°49’41''N, 1°54’39''E, 110 m)</a:t>
            </a:r>
            <a:endParaRPr b="0" i="0" sz="14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GB" sz="1600" u="none" cap="none" strike="noStrike">
                <a:solidFill>
                  <a:schemeClr val="dk1"/>
                </a:solidFill>
                <a:latin typeface="Arial"/>
                <a:ea typeface="Arial"/>
                <a:cs typeface="Arial"/>
                <a:sym typeface="Arial"/>
              </a:rPr>
              <a:t>The biological material consisted of a cloned 336 F1 progeny from an interspecific cross between the female </a:t>
            </a:r>
            <a:r>
              <a:rPr b="0" i="1" lang="en-GB" sz="1600" u="none" cap="none" strike="noStrike">
                <a:solidFill>
                  <a:schemeClr val="dk1"/>
                </a:solidFill>
                <a:latin typeface="Arial"/>
                <a:ea typeface="Arial"/>
                <a:cs typeface="Arial"/>
                <a:sym typeface="Arial"/>
              </a:rPr>
              <a:t>Populus deltoides</a:t>
            </a:r>
            <a:r>
              <a:rPr b="0" i="0" lang="en-GB" sz="1600" u="none" cap="none" strike="noStrike">
                <a:solidFill>
                  <a:schemeClr val="dk1"/>
                </a:solidFill>
                <a:latin typeface="Arial"/>
                <a:ea typeface="Arial"/>
                <a:cs typeface="Arial"/>
                <a:sym typeface="Arial"/>
              </a:rPr>
              <a:t> (Bartr. Ex Marsh.) ‘73028-62’ from Illinois and the male </a:t>
            </a:r>
            <a:r>
              <a:rPr b="0" i="1" lang="en-GB" sz="1600" u="none" cap="none" strike="noStrike">
                <a:solidFill>
                  <a:schemeClr val="dk1"/>
                </a:solidFill>
                <a:latin typeface="Arial"/>
                <a:ea typeface="Arial"/>
                <a:cs typeface="Arial"/>
                <a:sym typeface="Arial"/>
              </a:rPr>
              <a:t>P. trichocarpa</a:t>
            </a:r>
            <a:r>
              <a:rPr b="0" i="0" lang="en-GB" sz="1600" u="none" cap="none" strike="noStrike">
                <a:solidFill>
                  <a:schemeClr val="dk1"/>
                </a:solidFill>
                <a:latin typeface="Arial"/>
                <a:ea typeface="Arial"/>
                <a:cs typeface="Arial"/>
                <a:sym typeface="Arial"/>
              </a:rPr>
              <a:t> (Torr. and Gray) ’101-74’ from Washington State.  </a:t>
            </a:r>
            <a:endParaRPr b="0" i="0" sz="14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GB" sz="1600" u="none" cap="none" strike="noStrike">
                <a:solidFill>
                  <a:schemeClr val="dk1"/>
                </a:solidFill>
                <a:latin typeface="Arial"/>
                <a:ea typeface="Arial"/>
                <a:cs typeface="Arial"/>
                <a:sym typeface="Arial"/>
              </a:rPr>
              <a:t>The trial was established from 25 cm- homogenous hardwood cuttings planted at a plant density of 6670 trees per ha. The trial was and consisted in 6 randomized complete blocks where each F1 genotype and each parent was represented by one replicate. </a:t>
            </a:r>
            <a:endParaRPr b="0" i="0" sz="1600" u="none" cap="none" strike="noStrike">
              <a:solidFill>
                <a:schemeClr val="dk1"/>
              </a:solidFill>
              <a:latin typeface="Arial"/>
              <a:ea typeface="Arial"/>
              <a:cs typeface="Arial"/>
              <a:sym typeface="Arial"/>
            </a:endParaRPr>
          </a:p>
          <a:p>
            <a:pPr indent="-184150" lvl="0" marL="28575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GB" sz="1600" u="none" cap="none" strike="noStrike">
                <a:solidFill>
                  <a:schemeClr val="dk1"/>
                </a:solidFill>
                <a:latin typeface="Arial"/>
                <a:ea typeface="Arial"/>
                <a:cs typeface="Arial"/>
                <a:sym typeface="Arial"/>
              </a:rPr>
              <a:t>Circumference and stem height were measured at the end of the first (winter 2003–2004) and second (winter 2004–2005) as described in Dillen et al. Forest Ecol Manag. 2007, 252 (1–3): 12-23). Growth increment in height and circumference during the second growing season were calculated.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GB" sz="1600" u="none" cap="none" strike="noStrike">
                <a:solidFill>
                  <a:schemeClr val="dk1"/>
                </a:solidFill>
                <a:latin typeface="Arial"/>
                <a:ea typeface="Arial"/>
                <a:cs typeface="Arial"/>
                <a:sym typeface="Arial"/>
              </a:rPr>
              <a:t>Leaf traits where measured in 2003: one fully illuminated mature leaf was collected on each tree according to Monclus et al. </a:t>
            </a:r>
            <a:r>
              <a:rPr b="0" i="0" lang="en-GB" sz="1600" u="sng" cap="none" strike="noStrike">
                <a:solidFill>
                  <a:schemeClr val="hlink"/>
                </a:solidFill>
                <a:latin typeface="Arial"/>
                <a:ea typeface="Arial"/>
                <a:cs typeface="Arial"/>
                <a:sym typeface="Arial"/>
                <a:hlinkClick r:id="rId3"/>
              </a:rPr>
              <a:t>http://doi.org/10.1111/j.1469-8137.2005.01407.x</a:t>
            </a:r>
            <a:r>
              <a:rPr b="0" i="0" lang="en-GB" sz="1600" u="none" cap="none" strike="noStrike">
                <a:solidFill>
                  <a:schemeClr val="dk1"/>
                </a:solidFill>
                <a:latin typeface="Arial"/>
                <a:ea typeface="Arial"/>
                <a:cs typeface="Arial"/>
                <a:sym typeface="Arial"/>
              </a:rPr>
              <a:t> ). Six calibrated discs of lamina were cut from this leaf, dried at 50 °C during 48 °C and weighed, and specific leaf area (SLA, cm</a:t>
            </a:r>
            <a:r>
              <a:rPr b="0" baseline="30000" i="0" lang="en-GB" sz="1600" u="none" cap="none" strike="noStrike">
                <a:solidFill>
                  <a:schemeClr val="dk1"/>
                </a:solidFill>
                <a:latin typeface="Arial"/>
                <a:ea typeface="Arial"/>
                <a:cs typeface="Arial"/>
                <a:sym typeface="Arial"/>
              </a:rPr>
              <a:t>2</a:t>
            </a:r>
            <a:r>
              <a:rPr b="0" i="0" lang="en-GB" sz="1600" u="none" cap="none" strike="noStrike">
                <a:solidFill>
                  <a:schemeClr val="dk1"/>
                </a:solidFill>
                <a:latin typeface="Arial"/>
                <a:ea typeface="Arial"/>
                <a:cs typeface="Arial"/>
                <a:sym typeface="Arial"/>
              </a:rPr>
              <a:t> g</a:t>
            </a:r>
            <a:r>
              <a:rPr b="0" baseline="30000" i="0" lang="en-GB" sz="1600" u="none" cap="none" strike="noStrike">
                <a:solidFill>
                  <a:schemeClr val="dk1"/>
                </a:solidFill>
                <a:latin typeface="Arial"/>
                <a:ea typeface="Arial"/>
                <a:cs typeface="Arial"/>
                <a:sym typeface="Arial"/>
              </a:rPr>
              <a:t>−1</a:t>
            </a:r>
            <a:r>
              <a:rPr b="0" i="0" lang="en-GB" sz="1600" u="none" cap="none" strike="noStrike">
                <a:solidFill>
                  <a:schemeClr val="dk1"/>
                </a:solidFill>
                <a:latin typeface="Arial"/>
                <a:ea typeface="Arial"/>
                <a:cs typeface="Arial"/>
                <a:sym typeface="Arial"/>
              </a:rPr>
              <a:t>) was computed. Leaf discs were ground to fine powder for analysis of leaf carbon isotope composition (δ</a:t>
            </a:r>
            <a:r>
              <a:rPr b="0" baseline="30000" i="0" lang="en-GB" sz="1600" u="none" cap="none" strike="noStrike">
                <a:solidFill>
                  <a:schemeClr val="dk1"/>
                </a:solidFill>
                <a:latin typeface="Arial"/>
                <a:ea typeface="Arial"/>
                <a:cs typeface="Arial"/>
                <a:sym typeface="Arial"/>
              </a:rPr>
              <a:t>13</a:t>
            </a:r>
            <a:r>
              <a:rPr b="0" i="0" lang="en-GB" sz="1600" u="none" cap="none" strike="noStrike">
                <a:solidFill>
                  <a:schemeClr val="dk1"/>
                </a:solidFill>
                <a:latin typeface="Arial"/>
                <a:ea typeface="Arial"/>
                <a:cs typeface="Arial"/>
                <a:sym typeface="Arial"/>
              </a:rPr>
              <a:t>C), carbon (C</a:t>
            </a:r>
            <a:r>
              <a:rPr b="0" baseline="-25000" i="0" lang="en-GB" sz="1600" u="none" cap="none" strike="noStrike">
                <a:solidFill>
                  <a:schemeClr val="dk1"/>
                </a:solidFill>
                <a:latin typeface="Arial"/>
                <a:ea typeface="Arial"/>
                <a:cs typeface="Arial"/>
                <a:sym typeface="Arial"/>
              </a:rPr>
              <a:t>M</a:t>
            </a:r>
            <a:r>
              <a:rPr b="0" i="0" lang="en-GB" sz="1600" u="none" cap="none" strike="noStrike">
                <a:solidFill>
                  <a:schemeClr val="dk1"/>
                </a:solidFill>
                <a:latin typeface="Arial"/>
                <a:ea typeface="Arial"/>
                <a:cs typeface="Arial"/>
                <a:sym typeface="Arial"/>
              </a:rPr>
              <a:t>) and nitrogen (N</a:t>
            </a:r>
            <a:r>
              <a:rPr b="0" baseline="-25000" i="0" lang="en-GB" sz="1600" u="none" cap="none" strike="noStrike">
                <a:solidFill>
                  <a:schemeClr val="dk1"/>
                </a:solidFill>
                <a:latin typeface="Arial"/>
                <a:ea typeface="Arial"/>
                <a:cs typeface="Arial"/>
                <a:sym typeface="Arial"/>
              </a:rPr>
              <a:t>M</a:t>
            </a:r>
            <a:r>
              <a:rPr b="0" i="0" lang="en-GB" sz="1600" u="none" cap="none" strike="noStrike">
                <a:solidFill>
                  <a:schemeClr val="dk1"/>
                </a:solidFill>
                <a:latin typeface="Arial"/>
                <a:ea typeface="Arial"/>
                <a:cs typeface="Arial"/>
                <a:sym typeface="Arial"/>
              </a:rPr>
              <a:t>) contents. One-milligram subsamples of ground material were used for measuring the CO</a:t>
            </a:r>
            <a:r>
              <a:rPr b="0" baseline="-25000" i="0" lang="en-GB" sz="1600" u="none" cap="none" strike="noStrike">
                <a:solidFill>
                  <a:schemeClr val="dk1"/>
                </a:solidFill>
                <a:latin typeface="Arial"/>
                <a:ea typeface="Arial"/>
                <a:cs typeface="Arial"/>
                <a:sym typeface="Arial"/>
              </a:rPr>
              <a:t>2</a:t>
            </a:r>
            <a:r>
              <a:rPr b="0" i="0" lang="en-GB" sz="1600" u="none" cap="none" strike="noStrike">
                <a:solidFill>
                  <a:schemeClr val="dk1"/>
                </a:solidFill>
                <a:latin typeface="Arial"/>
                <a:ea typeface="Arial"/>
                <a:cs typeface="Arial"/>
                <a:sym typeface="Arial"/>
              </a:rPr>
              <a:t> produced by combustion and its </a:t>
            </a:r>
            <a:r>
              <a:rPr b="0" baseline="30000" i="0" lang="en-GB" sz="1600" u="none" cap="none" strike="noStrike">
                <a:solidFill>
                  <a:schemeClr val="dk1"/>
                </a:solidFill>
                <a:latin typeface="Arial"/>
                <a:ea typeface="Arial"/>
                <a:cs typeface="Arial"/>
                <a:sym typeface="Arial"/>
              </a:rPr>
              <a:t>13</a:t>
            </a:r>
            <a:r>
              <a:rPr b="0" i="0" lang="en-GB" sz="1600" u="none" cap="none" strike="noStrike">
                <a:solidFill>
                  <a:schemeClr val="dk1"/>
                </a:solidFill>
                <a:latin typeface="Arial"/>
                <a:ea typeface="Arial"/>
                <a:cs typeface="Arial"/>
                <a:sym typeface="Arial"/>
              </a:rPr>
              <a:t>CO</a:t>
            </a:r>
            <a:r>
              <a:rPr b="0" baseline="-25000" i="0" lang="en-GB" sz="1600" u="none" cap="none" strike="noStrike">
                <a:solidFill>
                  <a:schemeClr val="dk1"/>
                </a:solidFill>
                <a:latin typeface="Arial"/>
                <a:ea typeface="Arial"/>
                <a:cs typeface="Arial"/>
                <a:sym typeface="Arial"/>
              </a:rPr>
              <a:t>2</a:t>
            </a:r>
            <a:r>
              <a:rPr b="0" i="0" lang="en-GB" sz="1600" u="none" cap="none" strike="noStrike">
                <a:solidFill>
                  <a:schemeClr val="dk1"/>
                </a:solidFill>
                <a:latin typeface="Arial"/>
                <a:ea typeface="Arial"/>
                <a:cs typeface="Arial"/>
                <a:sym typeface="Arial"/>
              </a:rPr>
              <a:t>/</a:t>
            </a:r>
            <a:r>
              <a:rPr b="0" baseline="30000" i="0" lang="en-GB" sz="1600" u="none" cap="none" strike="noStrike">
                <a:solidFill>
                  <a:schemeClr val="dk1"/>
                </a:solidFill>
                <a:latin typeface="Arial"/>
                <a:ea typeface="Arial"/>
                <a:cs typeface="Arial"/>
                <a:sym typeface="Arial"/>
              </a:rPr>
              <a:t>12</a:t>
            </a:r>
            <a:r>
              <a:rPr b="0" i="0" lang="en-GB" sz="1600" u="none" cap="none" strike="noStrike">
                <a:solidFill>
                  <a:schemeClr val="dk1"/>
                </a:solidFill>
                <a:latin typeface="Arial"/>
                <a:ea typeface="Arial"/>
                <a:cs typeface="Arial"/>
                <a:sym typeface="Arial"/>
              </a:rPr>
              <a:t>CO</a:t>
            </a:r>
            <a:r>
              <a:rPr b="0" baseline="-25000" i="0" lang="en-GB" sz="1600" u="none" cap="none" strike="noStrike">
                <a:solidFill>
                  <a:schemeClr val="dk1"/>
                </a:solidFill>
                <a:latin typeface="Arial"/>
                <a:ea typeface="Arial"/>
                <a:cs typeface="Arial"/>
                <a:sym typeface="Arial"/>
              </a:rPr>
              <a:t>2</a:t>
            </a:r>
            <a:r>
              <a:rPr b="0" i="0" lang="en-GB" sz="1600" u="none" cap="none" strike="noStrike">
                <a:solidFill>
                  <a:schemeClr val="dk1"/>
                </a:solidFill>
                <a:latin typeface="Arial"/>
                <a:ea typeface="Arial"/>
                <a:cs typeface="Arial"/>
                <a:sym typeface="Arial"/>
              </a:rPr>
              <a:t> ratio by a continuous flux isotope ratio mass spectrometer. The discrimination between atmospheric CO</a:t>
            </a:r>
            <a:r>
              <a:rPr b="0" baseline="-25000" i="0" lang="en-GB" sz="1600" u="none" cap="none" strike="noStrike">
                <a:solidFill>
                  <a:schemeClr val="dk1"/>
                </a:solidFill>
                <a:latin typeface="Arial"/>
                <a:ea typeface="Arial"/>
                <a:cs typeface="Arial"/>
                <a:sym typeface="Arial"/>
              </a:rPr>
              <a:t>2</a:t>
            </a:r>
            <a:r>
              <a:rPr b="0" i="0" lang="en-GB" sz="1600" u="none" cap="none" strike="noStrike">
                <a:solidFill>
                  <a:schemeClr val="dk1"/>
                </a:solidFill>
                <a:latin typeface="Arial"/>
                <a:ea typeface="Arial"/>
                <a:cs typeface="Arial"/>
                <a:sym typeface="Arial"/>
              </a:rPr>
              <a:t> and plant material was calculated.</a:t>
            </a:r>
            <a:endParaRPr b="0" i="0" sz="16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Burea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E5F92528FC9C8488898B86D54615449" ma:contentTypeVersion="" ma:contentTypeDescription="Create a new document." ma:contentTypeScope="" ma:versionID="c8ac9bee5fceb45a88a8c5ccdac8820e">
  <xsd:schema xmlns:xsd="http://www.w3.org/2001/XMLSchema" xmlns:xs="http://www.w3.org/2001/XMLSchema" xmlns:p="http://schemas.microsoft.com/office/2006/metadata/properties" targetNamespace="http://schemas.microsoft.com/office/2006/metadata/properties" ma:root="true" ma:fieldsID="b2384c6cc0088fcedbaf6edaf557def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40568B7-7248-4874-917B-3139CBA22387}"/>
</file>

<file path=customXml/itemProps2.xml><?xml version="1.0" encoding="utf-8"?>
<ds:datastoreItem xmlns:ds="http://schemas.openxmlformats.org/officeDocument/2006/customXml" ds:itemID="{F3D3024B-290F-45A0-A791-D7316C46F317}"/>
</file>

<file path=customXml/itemProps3.xml><?xml version="1.0" encoding="utf-8"?>
<ds:datastoreItem xmlns:ds="http://schemas.openxmlformats.org/officeDocument/2006/customXml" ds:itemID="{2BB96AF5-EB2F-401D-A6BD-28DFAAE1E9F1}"/>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0x010100CE5F92528FC9C8488898B86D54615449</vt:lpwstr>
  </property>
</Properties>
</file>