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notesMasterIdLst>
    <p:notesMasterId r:id="rId30"/>
  </p:notesMasterIdLst>
  <p:sldIdLst>
    <p:sldId id="257" r:id="rId2"/>
    <p:sldId id="262" r:id="rId3"/>
    <p:sldId id="497" r:id="rId4"/>
    <p:sldId id="471" r:id="rId5"/>
    <p:sldId id="472" r:id="rId6"/>
    <p:sldId id="473" r:id="rId7"/>
    <p:sldId id="474" r:id="rId8"/>
    <p:sldId id="475" r:id="rId9"/>
    <p:sldId id="476" r:id="rId10"/>
    <p:sldId id="263" r:id="rId11"/>
    <p:sldId id="270" r:id="rId12"/>
    <p:sldId id="477" r:id="rId13"/>
    <p:sldId id="488" r:id="rId14"/>
    <p:sldId id="484" r:id="rId15"/>
    <p:sldId id="494" r:id="rId16"/>
    <p:sldId id="495" r:id="rId17"/>
    <p:sldId id="496" r:id="rId18"/>
    <p:sldId id="498" r:id="rId19"/>
    <p:sldId id="501" r:id="rId20"/>
    <p:sldId id="500" r:id="rId21"/>
    <p:sldId id="503" r:id="rId22"/>
    <p:sldId id="506" r:id="rId23"/>
    <p:sldId id="505" r:id="rId24"/>
    <p:sldId id="502" r:id="rId25"/>
    <p:sldId id="507" r:id="rId26"/>
    <p:sldId id="499" r:id="rId27"/>
    <p:sldId id="510" r:id="rId28"/>
    <p:sldId id="50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CCCCFF"/>
    <a:srgbClr val="99CCFF"/>
    <a:srgbClr val="FFFF99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Style léger 2 - Accentuation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518" autoAdjust="0"/>
  </p:normalViewPr>
  <p:slideViewPr>
    <p:cSldViewPr snapToGrid="0" showGuides="1">
      <p:cViewPr varScale="1">
        <p:scale>
          <a:sx n="106" d="100"/>
          <a:sy n="106" d="100"/>
        </p:scale>
        <p:origin x="792" y="114"/>
      </p:cViewPr>
      <p:guideLst>
        <p:guide orient="horz" pos="2069"/>
        <p:guide pos="3840"/>
      </p:guideLst>
    </p:cSldViewPr>
  </p:slideViewPr>
  <p:outlineViewPr>
    <p:cViewPr>
      <p:scale>
        <a:sx n="33" d="100"/>
        <a:sy n="33" d="100"/>
      </p:scale>
      <p:origin x="0" y="-104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michotey\Documents\EFPA\Projets\Static\WPO_v2\WoodyPlantOntology_v2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130354997998127E-2"/>
          <c:y val="7.8431372549019607E-3"/>
          <c:w val="0.62381579288817712"/>
          <c:h val="0.9921569500074173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AA-4A76-A795-081F12635F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AA-4A76-A795-081F12635F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AA-4A76-A795-081F12635F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AA-4A76-A795-081F12635FC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1FAA-4A76-A795-081F12635FC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1FAA-4A76-A795-081F12635FC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1FAA-4A76-A795-081F12635FC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1FAA-4A76-A795-081F12635FC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1FAA-4A76-A795-081F12635FC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FAA-4A76-A795-081F12635FC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FAA-4A76-A795-081F12635FC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FAA-4A76-A795-081F12635FC0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FAA-4A76-A795-081F12635FC0}"/>
              </c:ext>
            </c:extLst>
          </c:dPt>
          <c:cat>
            <c:strRef>
              <c:f>Bilan!$B$7:$B$19</c:f>
              <c:strCache>
                <c:ptCount val="13"/>
                <c:pt idx="0">
                  <c:v>Agronomical</c:v>
                </c:pt>
                <c:pt idx="1">
                  <c:v>Biochemical</c:v>
                </c:pt>
                <c:pt idx="2">
                  <c:v>Environmental</c:v>
                </c:pt>
                <c:pt idx="3">
                  <c:v>Fertility</c:v>
                </c:pt>
                <c:pt idx="4">
                  <c:v>Morphological</c:v>
                </c:pt>
                <c:pt idx="5">
                  <c:v>Other</c:v>
                </c:pt>
                <c:pt idx="6">
                  <c:v>Phenological</c:v>
                </c:pt>
                <c:pt idx="7">
                  <c:v>Physiological</c:v>
                </c:pt>
                <c:pt idx="8">
                  <c:v>Quality</c:v>
                </c:pt>
                <c:pt idx="9">
                  <c:v>Stress</c:v>
                </c:pt>
                <c:pt idx="10">
                  <c:v>Abiotic stress</c:v>
                </c:pt>
                <c:pt idx="11">
                  <c:v>Biotic stress</c:v>
                </c:pt>
                <c:pt idx="12">
                  <c:v>Unknown</c:v>
                </c:pt>
              </c:strCache>
            </c:strRef>
          </c:cat>
          <c:val>
            <c:numRef>
              <c:f>Bilan!$C$7:$C$19</c:f>
              <c:numCache>
                <c:formatCode>General</c:formatCode>
                <c:ptCount val="13"/>
                <c:pt idx="0">
                  <c:v>4</c:v>
                </c:pt>
                <c:pt idx="1">
                  <c:v>129</c:v>
                </c:pt>
                <c:pt idx="2">
                  <c:v>30</c:v>
                </c:pt>
                <c:pt idx="3">
                  <c:v>18</c:v>
                </c:pt>
                <c:pt idx="4">
                  <c:v>324</c:v>
                </c:pt>
                <c:pt idx="5">
                  <c:v>22</c:v>
                </c:pt>
                <c:pt idx="6">
                  <c:v>202</c:v>
                </c:pt>
                <c:pt idx="7">
                  <c:v>28</c:v>
                </c:pt>
                <c:pt idx="8">
                  <c:v>13</c:v>
                </c:pt>
                <c:pt idx="9">
                  <c:v>18</c:v>
                </c:pt>
                <c:pt idx="10">
                  <c:v>14</c:v>
                </c:pt>
                <c:pt idx="11">
                  <c:v>48</c:v>
                </c:pt>
                <c:pt idx="1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FAA-4A76-A795-081F12635F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65367259442146008"/>
          <c:y val="2.7413926200401473E-3"/>
          <c:w val="0.34632740557853997"/>
          <c:h val="0.99725856697819315"/>
        </c:manualLayout>
      </c:layout>
      <c:overlay val="0"/>
      <c:spPr>
        <a:noFill/>
        <a:ln w="25400">
          <a:noFill/>
        </a:ln>
      </c:spPr>
      <c:txPr>
        <a:bodyPr/>
        <a:lstStyle/>
        <a:p>
          <a:pPr>
            <a:defRPr sz="1000" b="0" i="0" u="none" strike="noStrike" baseline="0">
              <a:solidFill>
                <a:srgbClr val="333333"/>
              </a:solidFill>
              <a:latin typeface="Calibri"/>
              <a:ea typeface="Calibri"/>
              <a:cs typeface="Calibri"/>
            </a:defRPr>
          </a:pPr>
          <a:endParaRPr lang="fr-FR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fr-F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75D86-371E-4C93-A2BF-2DB4E22DE2FB}" type="datetimeFigureOut">
              <a:rPr lang="fr-FR" smtClean="0"/>
              <a:t>24/04/2019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97B5D-0D66-4940-A810-5D8F2907615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005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blipFill dpi="0" rotWithShape="1">
          <a:blip r:embed="rId2" cstate="print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46195" y="1196753"/>
            <a:ext cx="9499612" cy="1470025"/>
          </a:xfrm>
          <a:noFill/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>
              <a:defRPr/>
            </a:pPr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2708920"/>
            <a:ext cx="8534400" cy="1752600"/>
          </a:xfrm>
        </p:spPr>
        <p:txBody>
          <a:bodyPr>
            <a:norm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lang="fr-FR" sz="2500" baseline="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charset="-128"/>
                <a:cs typeface="ＭＳ Ｐゴシック" charset="-128"/>
                <a:sym typeface="Symbol" charset="2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fr-FR" dirty="0"/>
          </a:p>
        </p:txBody>
      </p:sp>
      <p:grpSp>
        <p:nvGrpSpPr>
          <p:cNvPr id="10" name="Groupe 9"/>
          <p:cNvGrpSpPr/>
          <p:nvPr/>
        </p:nvGrpSpPr>
        <p:grpSpPr>
          <a:xfrm>
            <a:off x="0" y="6133611"/>
            <a:ext cx="12192000" cy="737601"/>
            <a:chOff x="0" y="6133611"/>
            <a:chExt cx="12192000" cy="737601"/>
          </a:xfrm>
        </p:grpSpPr>
        <p:sp>
          <p:nvSpPr>
            <p:cNvPr id="11" name="Rectangle 10"/>
            <p:cNvSpPr/>
            <p:nvPr userDrawn="1"/>
          </p:nvSpPr>
          <p:spPr>
            <a:xfrm>
              <a:off x="0" y="6178516"/>
              <a:ext cx="12192000" cy="692696"/>
            </a:xfrm>
            <a:prstGeom prst="rect">
              <a:avLst/>
            </a:prstGeom>
            <a:solidFill>
              <a:srgbClr val="6F9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 dirty="0"/>
            </a:p>
          </p:txBody>
        </p:sp>
        <p:pic>
          <p:nvPicPr>
            <p:cNvPr id="12" name="Image 1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6313007"/>
              <a:ext cx="1080000" cy="447225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 userDrawn="1"/>
          </p:nvSpPr>
          <p:spPr>
            <a:xfrm>
              <a:off x="0" y="6133611"/>
              <a:ext cx="1403648" cy="45719"/>
            </a:xfrm>
            <a:prstGeom prst="rect">
              <a:avLst/>
            </a:prstGeom>
            <a:solidFill>
              <a:srgbClr val="C5D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 dirty="0"/>
            </a:p>
          </p:txBody>
        </p:sp>
        <p:pic>
          <p:nvPicPr>
            <p:cNvPr id="14" name="Image 1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1640" y="6389873"/>
              <a:ext cx="648072" cy="312534"/>
            </a:xfrm>
            <a:prstGeom prst="rect">
              <a:avLst/>
            </a:prstGeom>
            <a:solidFill>
              <a:srgbClr val="6F9D20"/>
            </a:solidFill>
          </p:spPr>
        </p:pic>
      </p:grpSp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304" y="6247060"/>
            <a:ext cx="798685" cy="555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51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03445" y="1916833"/>
            <a:ext cx="10363200" cy="648072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07436" y="3429000"/>
            <a:ext cx="10561173" cy="259228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14" name="Image 1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600" y="2433083"/>
            <a:ext cx="10058400" cy="22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59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/>
            </a:lvl1pPr>
            <a:lvl2pPr marL="557213" indent="-214313">
              <a:buFont typeface="Arial" panose="020B0604020202020204" pitchFamily="34" charset="0"/>
              <a:buChar char="•"/>
              <a:defRPr lang="fr-FR" sz="2000" b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857250" indent="-171450">
              <a:buFont typeface="Wingdings 3" panose="05040102010807070707" pitchFamily="18" charset="2"/>
              <a:buChar char=""/>
              <a:defRPr lang="fr-FR" sz="1600" b="0" kern="1200" dirty="0" smtClean="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>
              <a:defRPr lang="fr-FR" sz="14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4pPr>
            <a:lvl5pPr>
              <a:defRPr lang="fr-FR" sz="1400" b="1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68728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9901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3358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2484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77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63297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dirty="0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9347200" y="649287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05638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255575" y="0"/>
            <a:ext cx="7968885" cy="908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ctr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5361" y="1124747"/>
            <a:ext cx="11617291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marL="557213" lvl="1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8AB3D"/>
              </a:buClr>
              <a:buSzPct val="45000"/>
              <a:buFont typeface="Wingdings" pitchFamily="2" charset="2"/>
              <a:buChar char="u"/>
            </a:pPr>
            <a:r>
              <a:rPr lang="fr-FR" dirty="0" smtClean="0"/>
              <a:t>Deuxième niveau</a:t>
            </a:r>
          </a:p>
          <a:p>
            <a:pPr marL="857250" lvl="2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8AB3D"/>
              </a:buClr>
              <a:buSzPct val="50000"/>
              <a:buFont typeface="Wingdings" pitchFamily="2" charset="2"/>
              <a:buChar char="n"/>
            </a:pPr>
            <a:r>
              <a:rPr lang="fr-FR" dirty="0" smtClean="0"/>
              <a:t>Troisième niveau</a:t>
            </a:r>
          </a:p>
          <a:p>
            <a:pPr marL="1171575" lvl="3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8AB3D"/>
              </a:buClr>
              <a:buSzPct val="80000"/>
              <a:buFont typeface="Wingdings" pitchFamily="2" charset="2"/>
              <a:buChar char="«"/>
            </a:pPr>
            <a:r>
              <a:rPr lang="fr-FR" dirty="0" smtClean="0"/>
              <a:t>Quatrième niveau</a:t>
            </a:r>
          </a:p>
          <a:p>
            <a:pPr marL="1485900" lvl="4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8AB3D"/>
              </a:buClr>
              <a:buChar char="•"/>
            </a:pPr>
            <a:r>
              <a:rPr lang="fr-FR" dirty="0" smtClean="0"/>
              <a:t>Cinquième niveau</a:t>
            </a:r>
            <a:endParaRPr lang="fr-FR" dirty="0"/>
          </a:p>
        </p:txBody>
      </p:sp>
      <p:grpSp>
        <p:nvGrpSpPr>
          <p:cNvPr id="16" name="Groupe 15"/>
          <p:cNvGrpSpPr/>
          <p:nvPr/>
        </p:nvGrpSpPr>
        <p:grpSpPr>
          <a:xfrm>
            <a:off x="0" y="6133611"/>
            <a:ext cx="12192000" cy="737601"/>
            <a:chOff x="0" y="6133611"/>
            <a:chExt cx="12192000" cy="737601"/>
          </a:xfrm>
        </p:grpSpPr>
        <p:sp>
          <p:nvSpPr>
            <p:cNvPr id="19" name="Rectangle 18"/>
            <p:cNvSpPr/>
            <p:nvPr userDrawn="1"/>
          </p:nvSpPr>
          <p:spPr>
            <a:xfrm>
              <a:off x="0" y="6178516"/>
              <a:ext cx="12192000" cy="692696"/>
            </a:xfrm>
            <a:prstGeom prst="rect">
              <a:avLst/>
            </a:prstGeom>
            <a:solidFill>
              <a:srgbClr val="6F9D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 dirty="0"/>
            </a:p>
          </p:txBody>
        </p:sp>
        <p:sp>
          <p:nvSpPr>
            <p:cNvPr id="20" name="ZoneTexte 19"/>
            <p:cNvSpPr txBox="1"/>
            <p:nvPr userDrawn="1"/>
          </p:nvSpPr>
          <p:spPr>
            <a:xfrm>
              <a:off x="1422031" y="6392268"/>
              <a:ext cx="4136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b="1" baseline="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Anne-Françoise Adam-Blondon &amp; Célia Michotey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b="1" kern="1200" dirty="0" smtClean="0">
                  <a:solidFill>
                    <a:srgbClr val="FFC000"/>
                  </a:solidFill>
                  <a:latin typeface="Arial" pitchFamily="34" charset="0"/>
                  <a:ea typeface="+mn-ea"/>
                  <a:cs typeface="Arial" pitchFamily="34" charset="0"/>
                </a:rPr>
                <a:t>Workshop on phenotyping standards - Ontology</a:t>
              </a:r>
              <a:endParaRPr lang="fr-FR" sz="800" b="1" dirty="0">
                <a:solidFill>
                  <a:srgbClr val="FFC000"/>
                </a:solidFill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1" name="Image 20"/>
            <p:cNvPicPr>
              <a:picLocks noChangeAspect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04" y="6313007"/>
              <a:ext cx="1080000" cy="44722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 userDrawn="1"/>
          </p:nvSpPr>
          <p:spPr>
            <a:xfrm>
              <a:off x="0" y="6133611"/>
              <a:ext cx="1403648" cy="45719"/>
            </a:xfrm>
            <a:prstGeom prst="rect">
              <a:avLst/>
            </a:prstGeom>
            <a:solidFill>
              <a:srgbClr val="C5DD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013" dirty="0"/>
            </a:p>
          </p:txBody>
        </p:sp>
      </p:grpSp>
      <p:sp>
        <p:nvSpPr>
          <p:cNvPr id="23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053857" y="649287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12F14-8B3C-4EAB-983F-40311AB14254}" type="slidenum">
              <a:rPr lang="fr-FR" smtClean="0"/>
              <a:t>‹N°›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83409"/>
            <a:ext cx="1146635" cy="80837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678" y="83409"/>
            <a:ext cx="1253505" cy="94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4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685800" rtl="0" eaLnBrk="1" latinLnBrk="0" hangingPunct="1">
        <a:spcBef>
          <a:spcPct val="0"/>
        </a:spcBef>
        <a:buNone/>
        <a:defRPr lang="fr-FR" sz="3200" b="1" kern="1200" dirty="0" smtClean="0">
          <a:solidFill>
            <a:srgbClr val="3366FF"/>
          </a:solidFill>
          <a:latin typeface="+mj-lt"/>
          <a:ea typeface="ＭＳ Ｐゴシック" charset="-128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lang="fr-FR" sz="2400" kern="1200" dirty="0" smtClean="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lang="fr-FR" sz="2000" b="0" kern="1200" dirty="0" smtClean="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fr-FR" sz="1600" b="0" kern="1200" dirty="0" smtClean="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lang="fr-FR" sz="1400" b="1" kern="1200" dirty="0" smtClean="0">
          <a:solidFill>
            <a:schemeClr val="bg1">
              <a:lumMod val="50000"/>
            </a:schemeClr>
          </a:solidFill>
          <a:latin typeface="+mn-lt"/>
          <a:ea typeface="ＭＳ Ｐゴシック" charset="-128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lang="fr-FR" sz="1400" b="1" kern="1200" dirty="0" smtClean="0">
          <a:solidFill>
            <a:schemeClr val="tx1">
              <a:lumMod val="50000"/>
              <a:lumOff val="50000"/>
            </a:schemeClr>
          </a:solidFill>
          <a:latin typeface="+mn-lt"/>
          <a:ea typeface="ＭＳ Ｐゴシック" charset="-128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5454/JB2WC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fairsharing.org/bsg-s001136/" TargetMode="External"/><Relationship Id="rId3" Type="http://schemas.openxmlformats.org/officeDocument/2006/relationships/hyperlink" Target="https://forgemia.inra.fr/urgi-is/ontologies/tree/develop/Tree" TargetMode="External"/><Relationship Id="rId7" Type="http://schemas.openxmlformats.org/officeDocument/2006/relationships/hyperlink" Target="http://agroportal.lirmm.fr/ontologies/CO_357" TargetMode="External"/><Relationship Id="rId2" Type="http://schemas.openxmlformats.org/officeDocument/2006/relationships/hyperlink" Target="https://doi.org/10.15454/JB2WC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ebi.ac.uk/ols/ontologies/co_357" TargetMode="External"/><Relationship Id="rId5" Type="http://schemas.openxmlformats.org/officeDocument/2006/relationships/hyperlink" Target="http://www.cropontology.org/ontology/CO_357/Woody%20Plant%20Ontology" TargetMode="External"/><Relationship Id="rId4" Type="http://schemas.openxmlformats.org/officeDocument/2006/relationships/hyperlink" Target="https://urgi.versailles.inra.fr/ontologyportal.do#termIdentifier=CO_357" TargetMode="External"/><Relationship Id="rId9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urgi.versailles.inra.fr/ephesis/ephesis/ontologyportal.do#termIdentifier=CO_357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urgi.versailles.inra.fr/ephesis/ephesis/ontologyportal.do#termIdentifier=CO_357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opontology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urgi.versailles.inra.fr/ephesis/ephesis/ontologyportal.do#termIdentifier=CO_357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6.inra.fr/soere-tempo_eng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gemia.inra.fr/urgi-is/ontologies/raw/develop/Tree/WoodyPlantOntology.xls" TargetMode="External"/><Relationship Id="rId2" Type="http://schemas.openxmlformats.org/officeDocument/2006/relationships/hyperlink" Target="http://www.cropontology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mailto:celia.michotey@inra.fr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50.png"/><Relationship Id="rId7" Type="http://schemas.openxmlformats.org/officeDocument/2006/relationships/image" Target="../media/image10.pn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54.jpeg"/><Relationship Id="rId5" Type="http://schemas.openxmlformats.org/officeDocument/2006/relationships/image" Target="../media/image52.jpg"/><Relationship Id="rId10" Type="http://schemas.openxmlformats.org/officeDocument/2006/relationships/image" Target="../media/image53.png"/><Relationship Id="rId4" Type="http://schemas.openxmlformats.org/officeDocument/2006/relationships/image" Target="../media/image51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cropontology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11.jpg"/><Relationship Id="rId3" Type="http://schemas.openxmlformats.org/officeDocument/2006/relationships/hyperlink" Target="http://www.cropontology.org/" TargetMode="External"/><Relationship Id="rId7" Type="http://schemas.openxmlformats.org/officeDocument/2006/relationships/image" Target="../media/image17.jp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9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Workshop on phenotyping standards</a:t>
            </a:r>
            <a:br>
              <a:rPr lang="en-US" noProof="0" dirty="0" smtClean="0"/>
            </a:br>
            <a:r>
              <a:rPr lang="en-US" noProof="0" dirty="0" smtClean="0"/>
              <a:t>Ontology</a:t>
            </a:r>
            <a:endParaRPr lang="en-US" noProof="0" dirty="0"/>
          </a:p>
        </p:txBody>
      </p:sp>
      <p:sp>
        <p:nvSpPr>
          <p:cNvPr id="7" name="Sous-titre 6"/>
          <p:cNvSpPr>
            <a:spLocks noGrp="1"/>
          </p:cNvSpPr>
          <p:nvPr>
            <p:ph type="subTitle" idx="1"/>
          </p:nvPr>
        </p:nvSpPr>
        <p:spPr>
          <a:xfrm>
            <a:off x="1828800" y="2944304"/>
            <a:ext cx="8534400" cy="1752600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Célia Michotey</a:t>
            </a:r>
          </a:p>
          <a:p>
            <a:endParaRPr lang="en-US" noProof="0" dirty="0" smtClean="0"/>
          </a:p>
          <a:p>
            <a:r>
              <a:rPr lang="en-US" noProof="0" dirty="0" smtClean="0"/>
              <a:t>29-30 April - Lund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463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Woody Plant Ontology</a:t>
            </a:r>
            <a:br>
              <a:rPr lang="en-US" noProof="0" dirty="0" smtClean="0"/>
            </a:b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>
                <a:hlinkClick r:id="rId2"/>
              </a:rPr>
              <a:t>https://doi.org/10.15454/JB2WCE</a:t>
            </a:r>
            <a:endParaRPr lang="en-US" noProof="0" dirty="0" smtClean="0"/>
          </a:p>
          <a:p>
            <a:r>
              <a:rPr lang="en-US" noProof="0" dirty="0" smtClean="0"/>
              <a:t>Célia Michotey, Inês Chaves et al.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08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An ontology for Woody Plants</a:t>
            </a:r>
            <a:endParaRPr lang="en-US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sz="half" idx="1"/>
          </p:nvPr>
        </p:nvSpPr>
        <p:spPr>
          <a:xfrm>
            <a:off x="301752" y="987553"/>
            <a:ext cx="5692648" cy="513861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Description</a:t>
            </a:r>
          </a:p>
          <a:p>
            <a:pPr lvl="1"/>
            <a:r>
              <a:rPr lang="en-US" noProof="0" dirty="0" smtClean="0"/>
              <a:t>Lists reference variables used for experimentations and observations on woody plants (forest trees and shrubs, possibly fruit trees) organized following the Crop Ontology standard</a:t>
            </a:r>
          </a:p>
          <a:p>
            <a:pPr lvl="1"/>
            <a:r>
              <a:rPr lang="en-US" noProof="0" dirty="0" smtClean="0"/>
              <a:t>International initiative based on various communities (French, Portuguese and European)</a:t>
            </a:r>
          </a:p>
          <a:p>
            <a:pPr lvl="1"/>
            <a:r>
              <a:rPr lang="en-US" noProof="0" dirty="0" smtClean="0"/>
              <a:t>DOI : </a:t>
            </a:r>
            <a:r>
              <a:rPr lang="en-US" u="sng" noProof="0" dirty="0" smtClean="0">
                <a:hlinkClick r:id="rId2"/>
              </a:rPr>
              <a:t>https://doi.org/10.15454/JB2WCE</a:t>
            </a:r>
            <a:endParaRPr lang="en-US" u="sng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Access</a:t>
            </a:r>
          </a:p>
          <a:p>
            <a:pPr lvl="1"/>
            <a:r>
              <a:rPr lang="en-US" noProof="0" dirty="0" smtClean="0"/>
              <a:t>Versioned in different formats in an </a:t>
            </a:r>
            <a:r>
              <a:rPr lang="en-US" noProof="0" dirty="0" smtClean="0">
                <a:hlinkClick r:id="rId3"/>
              </a:rPr>
              <a:t>INRA GitLab</a:t>
            </a:r>
            <a:endParaRPr lang="en-US" noProof="0" dirty="0" smtClean="0"/>
          </a:p>
          <a:p>
            <a:pPr lvl="1"/>
            <a:r>
              <a:rPr lang="en-US" noProof="0" dirty="0" smtClean="0"/>
              <a:t>Available on </a:t>
            </a:r>
            <a:r>
              <a:rPr lang="en-US" noProof="0" dirty="0" smtClean="0">
                <a:hlinkClick r:id="rId4"/>
              </a:rPr>
              <a:t>GnpIS ontology portal</a:t>
            </a:r>
            <a:r>
              <a:rPr lang="en-US" noProof="0" dirty="0" smtClean="0"/>
              <a:t>, </a:t>
            </a:r>
            <a:r>
              <a:rPr lang="en-US" noProof="0" dirty="0" smtClean="0">
                <a:hlinkClick r:id="rId5"/>
              </a:rPr>
              <a:t>CropOntology</a:t>
            </a:r>
            <a:r>
              <a:rPr lang="en-US" noProof="0" dirty="0" smtClean="0"/>
              <a:t>, </a:t>
            </a:r>
            <a:r>
              <a:rPr lang="en-US" noProof="0" dirty="0" smtClean="0">
                <a:hlinkClick r:id="rId6"/>
              </a:rPr>
              <a:t>Ontology Lookup Service (EBI’s OLS)</a:t>
            </a:r>
            <a:r>
              <a:rPr lang="en-US" noProof="0" dirty="0" smtClean="0"/>
              <a:t>, </a:t>
            </a:r>
            <a:r>
              <a:rPr lang="en-US" noProof="0" dirty="0" smtClean="0">
                <a:hlinkClick r:id="rId7"/>
              </a:rPr>
              <a:t>AgroPortal</a:t>
            </a:r>
            <a:r>
              <a:rPr lang="en-US" noProof="0" dirty="0" smtClean="0"/>
              <a:t>, </a:t>
            </a:r>
            <a:r>
              <a:rPr lang="en-US" u="sng" noProof="0" dirty="0" smtClean="0">
                <a:hlinkClick r:id="rId8"/>
              </a:rPr>
              <a:t>FAIRsharing</a:t>
            </a:r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11</a:t>
            </a:fld>
            <a:endParaRPr lang="fr-FR" dirty="0"/>
          </a:p>
        </p:txBody>
      </p:sp>
      <p:grpSp>
        <p:nvGrpSpPr>
          <p:cNvPr id="13" name="Groupe 12"/>
          <p:cNvGrpSpPr/>
          <p:nvPr/>
        </p:nvGrpSpPr>
        <p:grpSpPr>
          <a:xfrm>
            <a:off x="6442385" y="1936338"/>
            <a:ext cx="5122813" cy="3067574"/>
            <a:chOff x="6442385" y="1936338"/>
            <a:chExt cx="5122813" cy="3067574"/>
          </a:xfrm>
        </p:grpSpPr>
        <p:graphicFrame>
          <p:nvGraphicFramePr>
            <p:cNvPr id="12" name="Graphique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854137"/>
                </p:ext>
              </p:extLst>
            </p:nvPr>
          </p:nvGraphicFramePr>
          <p:xfrm>
            <a:off x="6940296" y="1936338"/>
            <a:ext cx="4315968" cy="2696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6442385" y="4634580"/>
              <a:ext cx="512281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lvl="1" indent="0">
                <a:buNone/>
              </a:pPr>
              <a:r>
                <a:rPr lang="en-GB" dirty="0"/>
                <a:t>=&gt; 468 variables at this time (386 FR and 460 EN)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8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CropOntology Trait template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12</a:t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011849"/>
              </p:ext>
            </p:extLst>
          </p:nvPr>
        </p:nvGraphicFramePr>
        <p:xfrm>
          <a:off x="1111904" y="1341429"/>
          <a:ext cx="2127434" cy="3891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7653">
                  <a:extLst>
                    <a:ext uri="{9D8B030D-6E8A-4147-A177-3AD203B41FA5}">
                      <a16:colId xmlns:a16="http://schemas.microsoft.com/office/drawing/2014/main" val="1048937500"/>
                    </a:ext>
                  </a:extLst>
                </a:gridCol>
                <a:gridCol w="1799781">
                  <a:extLst>
                    <a:ext uri="{9D8B030D-6E8A-4147-A177-3AD203B41FA5}">
                      <a16:colId xmlns:a16="http://schemas.microsoft.com/office/drawing/2014/main" val="1243180429"/>
                    </a:ext>
                  </a:extLst>
                </a:gridCol>
              </a:tblGrid>
              <a:tr h="38100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effectLst/>
                        </a:rPr>
                        <a:t>Variable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Variable ID</a:t>
                      </a:r>
                      <a:endParaRPr lang="fr-F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49532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Variable name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40085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Variable synonyms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9218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Context of use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28464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effectLst/>
                        </a:rPr>
                        <a:t>Growth stage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0219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Variable status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4206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effectLst/>
                        </a:rPr>
                        <a:t>Variable Xref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72604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Institution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2715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Scientist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15144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Date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0182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Language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67361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Crop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910921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608470"/>
              </p:ext>
            </p:extLst>
          </p:nvPr>
        </p:nvGraphicFramePr>
        <p:xfrm>
          <a:off x="3400773" y="1282238"/>
          <a:ext cx="3217744" cy="399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6848">
                  <a:extLst>
                    <a:ext uri="{9D8B030D-6E8A-4147-A177-3AD203B41FA5}">
                      <a16:colId xmlns:a16="http://schemas.microsoft.com/office/drawing/2014/main" val="614677206"/>
                    </a:ext>
                  </a:extLst>
                </a:gridCol>
                <a:gridCol w="2850896">
                  <a:extLst>
                    <a:ext uri="{9D8B030D-6E8A-4147-A177-3AD203B41FA5}">
                      <a16:colId xmlns:a16="http://schemas.microsoft.com/office/drawing/2014/main" val="608762971"/>
                    </a:ext>
                  </a:extLst>
                </a:gridCol>
              </a:tblGrid>
              <a:tr h="38100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effectLst/>
                        </a:rPr>
                        <a:t>Trait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Trait ID</a:t>
                      </a:r>
                      <a:endParaRPr lang="fr-FR" sz="18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14091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Trait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527652"/>
                  </a:ext>
                </a:extLst>
              </a:tr>
              <a:tr h="571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Trait class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27985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Trait description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06966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Trait synonyms</a:t>
                      </a:r>
                      <a:endParaRPr lang="fr-FR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7336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Main trait abbreviation</a:t>
                      </a:r>
                      <a:endParaRPr lang="fr-FR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85818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Alternative trait abbreviations</a:t>
                      </a:r>
                      <a:endParaRPr lang="fr-FR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63850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i="0" u="none" strike="noStrike" dirty="0">
                          <a:solidFill>
                            <a:srgbClr val="0000FF"/>
                          </a:solidFill>
                          <a:effectLst/>
                        </a:rPr>
                        <a:t>Entity</a:t>
                      </a:r>
                      <a:endParaRPr lang="fr-FR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06198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i="0" u="none" strike="noStrike" dirty="0">
                          <a:solidFill>
                            <a:srgbClr val="0000FF"/>
                          </a:solidFill>
                          <a:effectLst/>
                        </a:rPr>
                        <a:t>Attribute</a:t>
                      </a:r>
                      <a:endParaRPr lang="fr-FR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242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i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Trait status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88864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effectLst/>
                        </a:rPr>
                        <a:t>Trait Xref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838497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53900"/>
              </p:ext>
            </p:extLst>
          </p:nvPr>
        </p:nvGraphicFramePr>
        <p:xfrm>
          <a:off x="6779952" y="2334260"/>
          <a:ext cx="2303552" cy="1897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1249">
                  <a:extLst>
                    <a:ext uri="{9D8B030D-6E8A-4147-A177-3AD203B41FA5}">
                      <a16:colId xmlns:a16="http://schemas.microsoft.com/office/drawing/2014/main" val="3278285901"/>
                    </a:ext>
                  </a:extLst>
                </a:gridCol>
                <a:gridCol w="1912303">
                  <a:extLst>
                    <a:ext uri="{9D8B030D-6E8A-4147-A177-3AD203B41FA5}">
                      <a16:colId xmlns:a16="http://schemas.microsoft.com/office/drawing/2014/main" val="3276096674"/>
                    </a:ext>
                  </a:extLst>
                </a:gridCol>
              </a:tblGrid>
              <a:tr h="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 smtClean="0">
                          <a:effectLst/>
                        </a:rPr>
                        <a:t>Method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u="none" strike="noStrike" dirty="0">
                          <a:effectLst/>
                        </a:rPr>
                        <a:t>Method ID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587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Method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29858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Method class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389689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Method description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45916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Formula</a:t>
                      </a:r>
                      <a:endParaRPr lang="fr-FR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3174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Method reference</a:t>
                      </a:r>
                      <a:endParaRPr lang="fr-FR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1691310"/>
                  </a:ext>
                </a:extLst>
              </a:tr>
            </a:tbl>
          </a:graphicData>
        </a:graphic>
      </p:graphicFrame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42703"/>
              </p:ext>
            </p:extLst>
          </p:nvPr>
        </p:nvGraphicFramePr>
        <p:xfrm>
          <a:off x="9244939" y="1579247"/>
          <a:ext cx="1865101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9363">
                  <a:extLst>
                    <a:ext uri="{9D8B030D-6E8A-4147-A177-3AD203B41FA5}">
                      <a16:colId xmlns:a16="http://schemas.microsoft.com/office/drawing/2014/main" val="1479962935"/>
                    </a:ext>
                  </a:extLst>
                </a:gridCol>
                <a:gridCol w="1455738">
                  <a:extLst>
                    <a:ext uri="{9D8B030D-6E8A-4147-A177-3AD203B41FA5}">
                      <a16:colId xmlns:a16="http://schemas.microsoft.com/office/drawing/2014/main" val="194665751"/>
                    </a:ext>
                  </a:extLst>
                </a:gridCol>
              </a:tblGrid>
              <a:tr h="38100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effectLst/>
                        </a:rPr>
                        <a:t>Scale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vert="vert27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u="none" strike="noStrike" dirty="0">
                          <a:effectLst/>
                        </a:rPr>
                        <a:t>Scale ID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10670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Scale name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60090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Scale class</a:t>
                      </a:r>
                      <a:endParaRPr lang="fr-FR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92156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effectLst/>
                        </a:rPr>
                        <a:t>Decimal places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37913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Lower limit</a:t>
                      </a:r>
                      <a:endParaRPr lang="fr-FR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237172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Upper limit</a:t>
                      </a:r>
                      <a:endParaRPr lang="fr-FR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261362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effectLst/>
                        </a:rPr>
                        <a:t>Scale Xref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0484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Category 1</a:t>
                      </a:r>
                      <a:endParaRPr lang="fr-FR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51824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Category 2</a:t>
                      </a:r>
                      <a:endParaRPr lang="fr-FR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93562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…</a:t>
                      </a:r>
                      <a:endParaRPr lang="fr-FR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20279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u="none" strike="noStrike" dirty="0">
                          <a:solidFill>
                            <a:srgbClr val="0000FF"/>
                          </a:solidFill>
                          <a:effectLst/>
                        </a:rPr>
                        <a:t>Category n</a:t>
                      </a:r>
                      <a:endParaRPr lang="fr-FR" sz="18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231651"/>
                  </a:ext>
                </a:extLst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4155148" y="5754951"/>
            <a:ext cx="3881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>
                <a:solidFill>
                  <a:srgbClr val="FF0000"/>
                </a:solidFill>
              </a:rPr>
              <a:t>Mandatory</a:t>
            </a:r>
            <a:r>
              <a:rPr lang="fr-FR" sz="1600" dirty="0" smtClean="0"/>
              <a:t> - </a:t>
            </a:r>
            <a:r>
              <a:rPr lang="fr-FR" sz="1600" dirty="0" smtClean="0">
                <a:solidFill>
                  <a:srgbClr val="0000FF"/>
                </a:solidFill>
              </a:rPr>
              <a:t>Highly recommented </a:t>
            </a:r>
            <a:r>
              <a:rPr lang="fr-FR" sz="1600" dirty="0" smtClean="0"/>
              <a:t>- Optional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6361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Variable creation</a:t>
            </a:r>
            <a:endParaRPr lang="en-US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13</a:t>
            </a:fld>
            <a:endParaRPr lang="fr-FR" dirty="0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90494"/>
              </p:ext>
            </p:extLst>
          </p:nvPr>
        </p:nvGraphicFramePr>
        <p:xfrm>
          <a:off x="357048" y="2880349"/>
          <a:ext cx="1086566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47">
                  <a:extLst>
                    <a:ext uri="{9D8B030D-6E8A-4147-A177-3AD203B41FA5}">
                      <a16:colId xmlns:a16="http://schemas.microsoft.com/office/drawing/2014/main" val="2759890451"/>
                    </a:ext>
                  </a:extLst>
                </a:gridCol>
                <a:gridCol w="1644460">
                  <a:extLst>
                    <a:ext uri="{9D8B030D-6E8A-4147-A177-3AD203B41FA5}">
                      <a16:colId xmlns:a16="http://schemas.microsoft.com/office/drawing/2014/main" val="2056770947"/>
                    </a:ext>
                  </a:extLst>
                </a:gridCol>
                <a:gridCol w="1260348">
                  <a:extLst>
                    <a:ext uri="{9D8B030D-6E8A-4147-A177-3AD203B41FA5}">
                      <a16:colId xmlns:a16="http://schemas.microsoft.com/office/drawing/2014/main" val="262705198"/>
                    </a:ext>
                  </a:extLst>
                </a:gridCol>
                <a:gridCol w="3627247">
                  <a:extLst>
                    <a:ext uri="{9D8B030D-6E8A-4147-A177-3AD203B41FA5}">
                      <a16:colId xmlns:a16="http://schemas.microsoft.com/office/drawing/2014/main" val="1936392827"/>
                    </a:ext>
                  </a:extLst>
                </a:gridCol>
                <a:gridCol w="2839958">
                  <a:extLst>
                    <a:ext uri="{9D8B030D-6E8A-4147-A177-3AD203B41FA5}">
                      <a16:colId xmlns:a16="http://schemas.microsoft.com/office/drawing/2014/main" val="29960833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Trait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Trait name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Trait class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Trait description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Trait synonyms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1319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CO_357:1000070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Stress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Assessment of the survival state of the tree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status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378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CO_357:1000012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circumference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Morphological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Circumference of the tree main stem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girth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08839"/>
                  </a:ext>
                </a:extLst>
              </a:tr>
            </a:tbl>
          </a:graphicData>
        </a:graphic>
      </p:graphicFrame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671817"/>
              </p:ext>
            </p:extLst>
          </p:nvPr>
        </p:nvGraphicFramePr>
        <p:xfrm>
          <a:off x="4088282" y="4276902"/>
          <a:ext cx="7831392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66658">
                  <a:extLst>
                    <a:ext uri="{9D8B030D-6E8A-4147-A177-3AD203B41FA5}">
                      <a16:colId xmlns:a16="http://schemas.microsoft.com/office/drawing/2014/main" val="3279022482"/>
                    </a:ext>
                  </a:extLst>
                </a:gridCol>
                <a:gridCol w="2533714">
                  <a:extLst>
                    <a:ext uri="{9D8B030D-6E8A-4147-A177-3AD203B41FA5}">
                      <a16:colId xmlns:a16="http://schemas.microsoft.com/office/drawing/2014/main" val="2282881363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3765524270"/>
                    </a:ext>
                  </a:extLst>
                </a:gridCol>
                <a:gridCol w="1240600">
                  <a:extLst>
                    <a:ext uri="{9D8B030D-6E8A-4147-A177-3AD203B41FA5}">
                      <a16:colId xmlns:a16="http://schemas.microsoft.com/office/drawing/2014/main" val="4105765495"/>
                    </a:ext>
                  </a:extLst>
                </a:gridCol>
                <a:gridCol w="1546225">
                  <a:extLst>
                    <a:ext uri="{9D8B030D-6E8A-4147-A177-3AD203B41FA5}">
                      <a16:colId xmlns:a16="http://schemas.microsoft.com/office/drawing/2014/main" val="368276024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Main trait abbreviation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Alternative trait abbreviations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Entity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Attribute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Trait status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11319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S, SR,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for INRA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1378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CIRC, Circ, CI, Girth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trunk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circumference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for INRA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08839"/>
                  </a:ext>
                </a:extLst>
              </a:tr>
            </a:tbl>
          </a:graphicData>
        </a:graphic>
      </p:graphicFrame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38151"/>
              </p:ext>
            </p:extLst>
          </p:nvPr>
        </p:nvGraphicFramePr>
        <p:xfrm>
          <a:off x="1062447" y="1082127"/>
          <a:ext cx="4938205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77847">
                  <a:extLst>
                    <a:ext uri="{9D8B030D-6E8A-4147-A177-3AD203B41FA5}">
                      <a16:colId xmlns:a16="http://schemas.microsoft.com/office/drawing/2014/main" val="4947006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4296590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69366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SUR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600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17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482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14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cxnSp>
        <p:nvCxnSpPr>
          <p:cNvPr id="24" name="Connecteur droit avec flèche 23"/>
          <p:cNvCxnSpPr>
            <a:stCxn id="28" idx="2"/>
          </p:cNvCxnSpPr>
          <p:nvPr/>
        </p:nvCxnSpPr>
        <p:spPr>
          <a:xfrm flipH="1">
            <a:off x="3248103" y="1451150"/>
            <a:ext cx="1299758" cy="2375574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au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113572"/>
              </p:ext>
            </p:extLst>
          </p:nvPr>
        </p:nvGraphicFramePr>
        <p:xfrm>
          <a:off x="6202086" y="1082127"/>
          <a:ext cx="3360421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6493">
                  <a:extLst>
                    <a:ext uri="{9D8B030D-6E8A-4147-A177-3AD203B41FA5}">
                      <a16:colId xmlns:a16="http://schemas.microsoft.com/office/drawing/2014/main" val="144168221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78037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La Nerthe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La Nerthe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28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514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pSp>
        <p:nvGrpSpPr>
          <p:cNvPr id="27" name="Groupe 26"/>
          <p:cNvGrpSpPr/>
          <p:nvPr/>
        </p:nvGrpSpPr>
        <p:grpSpPr>
          <a:xfrm>
            <a:off x="4267204" y="1094098"/>
            <a:ext cx="1726671" cy="357052"/>
            <a:chOff x="3561805" y="946049"/>
            <a:chExt cx="1726671" cy="357052"/>
          </a:xfrm>
        </p:grpSpPr>
        <p:sp>
          <p:nvSpPr>
            <p:cNvPr id="28" name="Rectangle à coins arrondis 27"/>
            <p:cNvSpPr/>
            <p:nvPr/>
          </p:nvSpPr>
          <p:spPr>
            <a:xfrm>
              <a:off x="3561805" y="946050"/>
              <a:ext cx="561313" cy="35705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4650378" y="946049"/>
              <a:ext cx="638098" cy="35705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3" name="Rectangle à coins arrondis 32"/>
          <p:cNvSpPr/>
          <p:nvPr/>
        </p:nvSpPr>
        <p:spPr>
          <a:xfrm>
            <a:off x="8995972" y="1102797"/>
            <a:ext cx="537505" cy="35705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4" name="Connecteur droit avec flèche 33"/>
          <p:cNvCxnSpPr>
            <a:stCxn id="33" idx="2"/>
          </p:cNvCxnSpPr>
          <p:nvPr/>
        </p:nvCxnSpPr>
        <p:spPr>
          <a:xfrm flipH="1">
            <a:off x="3313422" y="1459848"/>
            <a:ext cx="5951303" cy="236687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>
            <a:stCxn id="29" idx="2"/>
          </p:cNvCxnSpPr>
          <p:nvPr/>
        </p:nvCxnSpPr>
        <p:spPr>
          <a:xfrm flipH="1">
            <a:off x="2725783" y="1451149"/>
            <a:ext cx="2949043" cy="200070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Variable creation</a:t>
            </a:r>
            <a:endParaRPr lang="en-US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14</a:t>
            </a:fld>
            <a:endParaRPr lang="fr-FR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221541"/>
              </p:ext>
            </p:extLst>
          </p:nvPr>
        </p:nvGraphicFramePr>
        <p:xfrm>
          <a:off x="697675" y="2956423"/>
          <a:ext cx="10796649" cy="21164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47">
                  <a:extLst>
                    <a:ext uri="{9D8B030D-6E8A-4147-A177-3AD203B41FA5}">
                      <a16:colId xmlns:a16="http://schemas.microsoft.com/office/drawing/2014/main" val="2676792787"/>
                    </a:ext>
                  </a:extLst>
                </a:gridCol>
                <a:gridCol w="1993265">
                  <a:extLst>
                    <a:ext uri="{9D8B030D-6E8A-4147-A177-3AD203B41FA5}">
                      <a16:colId xmlns:a16="http://schemas.microsoft.com/office/drawing/2014/main" val="3090104845"/>
                    </a:ext>
                  </a:extLst>
                </a:gridCol>
                <a:gridCol w="1228916">
                  <a:extLst>
                    <a:ext uri="{9D8B030D-6E8A-4147-A177-3AD203B41FA5}">
                      <a16:colId xmlns:a16="http://schemas.microsoft.com/office/drawing/2014/main" val="933085928"/>
                    </a:ext>
                  </a:extLst>
                </a:gridCol>
                <a:gridCol w="2649645">
                  <a:extLst>
                    <a:ext uri="{9D8B030D-6E8A-4147-A177-3AD203B41FA5}">
                      <a16:colId xmlns:a16="http://schemas.microsoft.com/office/drawing/2014/main" val="1775560326"/>
                    </a:ext>
                  </a:extLst>
                </a:gridCol>
                <a:gridCol w="3431176">
                  <a:extLst>
                    <a:ext uri="{9D8B030D-6E8A-4147-A177-3AD203B41FA5}">
                      <a16:colId xmlns:a16="http://schemas.microsoft.com/office/drawing/2014/main" val="9258604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Method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Method name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Method class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Method description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Method reference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40293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CO_357:2000003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 scoring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Estimation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 assessment with a reference scoring scale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8261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CO_357:2000017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Ribbon 130cm protocol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Measured at 130cm from the ground (approximately breast height) with a graduated ribbon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0103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CO_357:2000018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Ribbon 1m protocol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Measurement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Measured at 1m from the ground with a graduated ribbon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http://www.csdhub.com/national-plant-specification/conifers/nps-conifers-girth/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513919"/>
                  </a:ext>
                </a:extLst>
              </a:tr>
            </a:tbl>
          </a:graphicData>
        </a:graphic>
      </p:graphicFrame>
      <p:graphicFrame>
        <p:nvGraphicFramePr>
          <p:cNvPr id="50" name="Tableau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8085"/>
              </p:ext>
            </p:extLst>
          </p:nvPr>
        </p:nvGraphicFramePr>
        <p:xfrm>
          <a:off x="1062447" y="1082127"/>
          <a:ext cx="4938205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77847">
                  <a:extLst>
                    <a:ext uri="{9D8B030D-6E8A-4147-A177-3AD203B41FA5}">
                      <a16:colId xmlns:a16="http://schemas.microsoft.com/office/drawing/2014/main" val="4947006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4296590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69366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SUR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600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17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482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14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8427"/>
              </p:ext>
            </p:extLst>
          </p:nvPr>
        </p:nvGraphicFramePr>
        <p:xfrm>
          <a:off x="6202086" y="1082127"/>
          <a:ext cx="3360421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6493">
                  <a:extLst>
                    <a:ext uri="{9D8B030D-6E8A-4147-A177-3AD203B41FA5}">
                      <a16:colId xmlns:a16="http://schemas.microsoft.com/office/drawing/2014/main" val="144168221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78037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La Nerthe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La Nerthe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28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514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pSp>
        <p:nvGrpSpPr>
          <p:cNvPr id="52" name="Groupe 51"/>
          <p:cNvGrpSpPr/>
          <p:nvPr/>
        </p:nvGrpSpPr>
        <p:grpSpPr>
          <a:xfrm>
            <a:off x="4267204" y="1094098"/>
            <a:ext cx="1726671" cy="357052"/>
            <a:chOff x="3561805" y="946049"/>
            <a:chExt cx="1726671" cy="357052"/>
          </a:xfrm>
        </p:grpSpPr>
        <p:sp>
          <p:nvSpPr>
            <p:cNvPr id="53" name="Rectangle à coins arrondis 52"/>
            <p:cNvSpPr/>
            <p:nvPr/>
          </p:nvSpPr>
          <p:spPr>
            <a:xfrm>
              <a:off x="3561805" y="946050"/>
              <a:ext cx="561313" cy="35705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à coins arrondis 53"/>
            <p:cNvSpPr/>
            <p:nvPr/>
          </p:nvSpPr>
          <p:spPr>
            <a:xfrm>
              <a:off x="4650378" y="946049"/>
              <a:ext cx="638098" cy="35705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5" name="Rectangle à coins arrondis 54"/>
          <p:cNvSpPr/>
          <p:nvPr/>
        </p:nvSpPr>
        <p:spPr>
          <a:xfrm>
            <a:off x="8995972" y="1102797"/>
            <a:ext cx="537505" cy="35705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0" name="Connecteur droit avec flèche 39"/>
          <p:cNvCxnSpPr>
            <a:stCxn id="53" idx="2"/>
          </p:cNvCxnSpPr>
          <p:nvPr/>
        </p:nvCxnSpPr>
        <p:spPr>
          <a:xfrm flipH="1">
            <a:off x="3814354" y="1451150"/>
            <a:ext cx="733507" cy="284217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55" idx="2"/>
          </p:cNvCxnSpPr>
          <p:nvPr/>
        </p:nvCxnSpPr>
        <p:spPr>
          <a:xfrm flipH="1">
            <a:off x="3953691" y="1459848"/>
            <a:ext cx="5311034" cy="34517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4" idx="2"/>
          </p:cNvCxnSpPr>
          <p:nvPr/>
        </p:nvCxnSpPr>
        <p:spPr>
          <a:xfrm flipH="1">
            <a:off x="3457303" y="1451149"/>
            <a:ext cx="2217523" cy="2241285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1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Variable creation</a:t>
            </a:r>
            <a:endParaRPr lang="en-US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15</a:t>
            </a:fld>
            <a:endParaRPr lang="fr-FR" dirty="0"/>
          </a:p>
        </p:txBody>
      </p: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062447" y="1082127"/>
          <a:ext cx="4938205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77847">
                  <a:extLst>
                    <a:ext uri="{9D8B030D-6E8A-4147-A177-3AD203B41FA5}">
                      <a16:colId xmlns:a16="http://schemas.microsoft.com/office/drawing/2014/main" val="4947006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4296590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69366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SUR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600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17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482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14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6202086" y="1082127"/>
          <a:ext cx="3360421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6493">
                  <a:extLst>
                    <a:ext uri="{9D8B030D-6E8A-4147-A177-3AD203B41FA5}">
                      <a16:colId xmlns:a16="http://schemas.microsoft.com/office/drawing/2014/main" val="144168221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78037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La Nerthe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La Nerthe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28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514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pSp>
        <p:nvGrpSpPr>
          <p:cNvPr id="52" name="Groupe 51"/>
          <p:cNvGrpSpPr/>
          <p:nvPr/>
        </p:nvGrpSpPr>
        <p:grpSpPr>
          <a:xfrm>
            <a:off x="4267204" y="1094098"/>
            <a:ext cx="1726671" cy="357052"/>
            <a:chOff x="3561805" y="946049"/>
            <a:chExt cx="1726671" cy="357052"/>
          </a:xfrm>
        </p:grpSpPr>
        <p:sp>
          <p:nvSpPr>
            <p:cNvPr id="53" name="Rectangle à coins arrondis 52"/>
            <p:cNvSpPr/>
            <p:nvPr/>
          </p:nvSpPr>
          <p:spPr>
            <a:xfrm>
              <a:off x="3561805" y="946050"/>
              <a:ext cx="561313" cy="35705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à coins arrondis 53"/>
            <p:cNvSpPr/>
            <p:nvPr/>
          </p:nvSpPr>
          <p:spPr>
            <a:xfrm>
              <a:off x="4650378" y="946049"/>
              <a:ext cx="638098" cy="35705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5" name="Rectangle à coins arrondis 54"/>
          <p:cNvSpPr/>
          <p:nvPr/>
        </p:nvSpPr>
        <p:spPr>
          <a:xfrm>
            <a:off x="8995972" y="1102797"/>
            <a:ext cx="537505" cy="35705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4" name="Tableau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70203"/>
              </p:ext>
            </p:extLst>
          </p:nvPr>
        </p:nvGraphicFramePr>
        <p:xfrm>
          <a:off x="467691" y="2955324"/>
          <a:ext cx="11256618" cy="14916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47">
                  <a:extLst>
                    <a:ext uri="{9D8B030D-6E8A-4147-A177-3AD203B41FA5}">
                      <a16:colId xmlns:a16="http://schemas.microsoft.com/office/drawing/2014/main" val="1653770168"/>
                    </a:ext>
                  </a:extLst>
                </a:gridCol>
                <a:gridCol w="1127633">
                  <a:extLst>
                    <a:ext uri="{9D8B030D-6E8A-4147-A177-3AD203B41FA5}">
                      <a16:colId xmlns:a16="http://schemas.microsoft.com/office/drawing/2014/main" val="1172314526"/>
                    </a:ext>
                  </a:extLst>
                </a:gridCol>
                <a:gridCol w="1591882">
                  <a:extLst>
                    <a:ext uri="{9D8B030D-6E8A-4147-A177-3AD203B41FA5}">
                      <a16:colId xmlns:a16="http://schemas.microsoft.com/office/drawing/2014/main" val="3063628355"/>
                    </a:ext>
                  </a:extLst>
                </a:gridCol>
                <a:gridCol w="715889">
                  <a:extLst>
                    <a:ext uri="{9D8B030D-6E8A-4147-A177-3AD203B41FA5}">
                      <a16:colId xmlns:a16="http://schemas.microsoft.com/office/drawing/2014/main" val="1193144907"/>
                    </a:ext>
                  </a:extLst>
                </a:gridCol>
                <a:gridCol w="566058">
                  <a:extLst>
                    <a:ext uri="{9D8B030D-6E8A-4147-A177-3AD203B41FA5}">
                      <a16:colId xmlns:a16="http://schemas.microsoft.com/office/drawing/2014/main" val="2647612911"/>
                    </a:ext>
                  </a:extLst>
                </a:gridCol>
                <a:gridCol w="574765">
                  <a:extLst>
                    <a:ext uri="{9D8B030D-6E8A-4147-A177-3AD203B41FA5}">
                      <a16:colId xmlns:a16="http://schemas.microsoft.com/office/drawing/2014/main" val="1399381454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948578181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1769164941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186602969"/>
                    </a:ext>
                  </a:extLst>
                </a:gridCol>
                <a:gridCol w="1089724">
                  <a:extLst>
                    <a:ext uri="{9D8B030D-6E8A-4147-A177-3AD203B41FA5}">
                      <a16:colId xmlns:a16="http://schemas.microsoft.com/office/drawing/2014/main" val="201141915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Scale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Scale name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Scale class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Decimal places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Lower limit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600" u="none" strike="noStrike" dirty="0">
                          <a:effectLst/>
                        </a:rPr>
                        <a:t>Upper limit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Scale Xref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Category 1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Category 2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Category 3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85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CO_357:3000036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 scoring scale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Nominal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= Alive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= Dead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= Doubtful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88795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UO:0000016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Numerical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http://purl.obolibrary.org/obo/UO_0000016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527067"/>
                  </a:ext>
                </a:extLst>
              </a:tr>
            </a:tbl>
          </a:graphicData>
        </a:graphic>
      </p:graphicFrame>
      <p:cxnSp>
        <p:nvCxnSpPr>
          <p:cNvPr id="40" name="Connecteur droit avec flèche 39"/>
          <p:cNvCxnSpPr>
            <a:stCxn id="53" idx="2"/>
          </p:cNvCxnSpPr>
          <p:nvPr/>
        </p:nvCxnSpPr>
        <p:spPr>
          <a:xfrm flipH="1">
            <a:off x="4188823" y="1451150"/>
            <a:ext cx="359038" cy="282475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55" idx="2"/>
          </p:cNvCxnSpPr>
          <p:nvPr/>
        </p:nvCxnSpPr>
        <p:spPr>
          <a:xfrm flipH="1">
            <a:off x="4267204" y="1459848"/>
            <a:ext cx="4997521" cy="284218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4" idx="2"/>
          </p:cNvCxnSpPr>
          <p:nvPr/>
        </p:nvCxnSpPr>
        <p:spPr>
          <a:xfrm flipH="1">
            <a:off x="3892731" y="1451149"/>
            <a:ext cx="1782095" cy="232837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68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Variable creation</a:t>
            </a:r>
            <a:endParaRPr lang="en-US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16</a:t>
            </a:fld>
            <a:endParaRPr lang="fr-FR" dirty="0"/>
          </a:p>
        </p:txBody>
      </p: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062447" y="1082127"/>
          <a:ext cx="4938205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77847">
                  <a:extLst>
                    <a:ext uri="{9D8B030D-6E8A-4147-A177-3AD203B41FA5}">
                      <a16:colId xmlns:a16="http://schemas.microsoft.com/office/drawing/2014/main" val="4947006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4296590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69366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SUR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600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17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482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14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6202086" y="1082127"/>
          <a:ext cx="3360421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6493">
                  <a:extLst>
                    <a:ext uri="{9D8B030D-6E8A-4147-A177-3AD203B41FA5}">
                      <a16:colId xmlns:a16="http://schemas.microsoft.com/office/drawing/2014/main" val="144168221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78037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La Nerthe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La Nerthe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28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514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pSp>
        <p:nvGrpSpPr>
          <p:cNvPr id="52" name="Groupe 51"/>
          <p:cNvGrpSpPr/>
          <p:nvPr/>
        </p:nvGrpSpPr>
        <p:grpSpPr>
          <a:xfrm>
            <a:off x="4267204" y="1094098"/>
            <a:ext cx="1726671" cy="357052"/>
            <a:chOff x="3561805" y="946049"/>
            <a:chExt cx="1726671" cy="357052"/>
          </a:xfrm>
        </p:grpSpPr>
        <p:sp>
          <p:nvSpPr>
            <p:cNvPr id="53" name="Rectangle à coins arrondis 52"/>
            <p:cNvSpPr/>
            <p:nvPr/>
          </p:nvSpPr>
          <p:spPr>
            <a:xfrm>
              <a:off x="3561805" y="946050"/>
              <a:ext cx="561313" cy="35705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à coins arrondis 53"/>
            <p:cNvSpPr/>
            <p:nvPr/>
          </p:nvSpPr>
          <p:spPr>
            <a:xfrm>
              <a:off x="4650378" y="946049"/>
              <a:ext cx="638098" cy="35705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5" name="Rectangle à coins arrondis 54"/>
          <p:cNvSpPr/>
          <p:nvPr/>
        </p:nvSpPr>
        <p:spPr>
          <a:xfrm>
            <a:off x="8995972" y="1102797"/>
            <a:ext cx="537505" cy="35705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903580"/>
              </p:ext>
            </p:extLst>
          </p:nvPr>
        </p:nvGraphicFramePr>
        <p:xfrm>
          <a:off x="621661" y="2763369"/>
          <a:ext cx="10948677" cy="19888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47">
                  <a:extLst>
                    <a:ext uri="{9D8B030D-6E8A-4147-A177-3AD203B41FA5}">
                      <a16:colId xmlns:a16="http://schemas.microsoft.com/office/drawing/2014/main" val="2057432548"/>
                    </a:ext>
                  </a:extLst>
                </a:gridCol>
                <a:gridCol w="735750">
                  <a:extLst>
                    <a:ext uri="{9D8B030D-6E8A-4147-A177-3AD203B41FA5}">
                      <a16:colId xmlns:a16="http://schemas.microsoft.com/office/drawing/2014/main" val="4042786964"/>
                    </a:ext>
                  </a:extLst>
                </a:gridCol>
                <a:gridCol w="2037806">
                  <a:extLst>
                    <a:ext uri="{9D8B030D-6E8A-4147-A177-3AD203B41FA5}">
                      <a16:colId xmlns:a16="http://schemas.microsoft.com/office/drawing/2014/main" val="1086905015"/>
                    </a:ext>
                  </a:extLst>
                </a:gridCol>
                <a:gridCol w="2902458">
                  <a:extLst>
                    <a:ext uri="{9D8B030D-6E8A-4147-A177-3AD203B41FA5}">
                      <a16:colId xmlns:a16="http://schemas.microsoft.com/office/drawing/2014/main" val="3918685796"/>
                    </a:ext>
                  </a:extLst>
                </a:gridCol>
                <a:gridCol w="942281">
                  <a:extLst>
                    <a:ext uri="{9D8B030D-6E8A-4147-A177-3AD203B41FA5}">
                      <a16:colId xmlns:a16="http://schemas.microsoft.com/office/drawing/2014/main" val="3639938916"/>
                    </a:ext>
                  </a:extLst>
                </a:gridCol>
                <a:gridCol w="916876">
                  <a:extLst>
                    <a:ext uri="{9D8B030D-6E8A-4147-A177-3AD203B41FA5}">
                      <a16:colId xmlns:a16="http://schemas.microsoft.com/office/drawing/2014/main" val="677871970"/>
                    </a:ext>
                  </a:extLst>
                </a:gridCol>
                <a:gridCol w="847598">
                  <a:extLst>
                    <a:ext uri="{9D8B030D-6E8A-4147-A177-3AD203B41FA5}">
                      <a16:colId xmlns:a16="http://schemas.microsoft.com/office/drawing/2014/main" val="1455481498"/>
                    </a:ext>
                  </a:extLst>
                </a:gridCol>
                <a:gridCol w="1072261">
                  <a:extLst>
                    <a:ext uri="{9D8B030D-6E8A-4147-A177-3AD203B41FA5}">
                      <a16:colId xmlns:a16="http://schemas.microsoft.com/office/drawing/2014/main" val="384342448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Variable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Variable name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Variable synonyms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Context of use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Variable status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Institution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Language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Crop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6045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CO_357:0000082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Survival, Health status, ES, S,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 evaluation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for INRA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INRA/IBET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WoodyPlant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78377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CO_357:0000019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circumference, Tree girth,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C130, Ci130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evaluation, Breeding criterion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for INRA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INRA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WoodyPlant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2314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CO_357:0000020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CIR1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circumference at 1m, Girth at 1m,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Trial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evaluation, Breeding criterion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for INRA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IBET/INRA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WoodyPlant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248672"/>
                  </a:ext>
                </a:extLst>
              </a:tr>
            </a:tbl>
          </a:graphicData>
        </a:graphic>
      </p:graphicFrame>
      <p:cxnSp>
        <p:nvCxnSpPr>
          <p:cNvPr id="40" name="Connecteur droit avec flèche 39"/>
          <p:cNvCxnSpPr>
            <a:stCxn id="53" idx="2"/>
          </p:cNvCxnSpPr>
          <p:nvPr/>
        </p:nvCxnSpPr>
        <p:spPr>
          <a:xfrm flipH="1">
            <a:off x="2490651" y="1451150"/>
            <a:ext cx="2057210" cy="2659296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55" idx="2"/>
          </p:cNvCxnSpPr>
          <p:nvPr/>
        </p:nvCxnSpPr>
        <p:spPr>
          <a:xfrm flipH="1">
            <a:off x="2560320" y="1459848"/>
            <a:ext cx="6704405" cy="312086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4" idx="2"/>
          </p:cNvCxnSpPr>
          <p:nvPr/>
        </p:nvCxnSpPr>
        <p:spPr>
          <a:xfrm flipH="1">
            <a:off x="2490651" y="1451149"/>
            <a:ext cx="3184175" cy="210194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1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Variable creation</a:t>
            </a:r>
            <a:endParaRPr lang="en-US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17</a:t>
            </a:fld>
            <a:endParaRPr lang="fr-FR" dirty="0"/>
          </a:p>
        </p:txBody>
      </p:sp>
      <p:graphicFrame>
        <p:nvGraphicFramePr>
          <p:cNvPr id="50" name="Tableau 49"/>
          <p:cNvGraphicFramePr>
            <a:graphicFrameLocks noGrp="1"/>
          </p:cNvGraphicFramePr>
          <p:nvPr/>
        </p:nvGraphicFramePr>
        <p:xfrm>
          <a:off x="1062447" y="1082127"/>
          <a:ext cx="4938205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77847">
                  <a:extLst>
                    <a:ext uri="{9D8B030D-6E8A-4147-A177-3AD203B41FA5}">
                      <a16:colId xmlns:a16="http://schemas.microsoft.com/office/drawing/2014/main" val="4947006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4296590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69366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SUR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600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17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482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14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aphicFrame>
        <p:nvGraphicFramePr>
          <p:cNvPr id="51" name="Tableau 50"/>
          <p:cNvGraphicFramePr>
            <a:graphicFrameLocks noGrp="1"/>
          </p:cNvGraphicFramePr>
          <p:nvPr/>
        </p:nvGraphicFramePr>
        <p:xfrm>
          <a:off x="6202086" y="1082127"/>
          <a:ext cx="3360421" cy="1112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46493">
                  <a:extLst>
                    <a:ext uri="{9D8B030D-6E8A-4147-A177-3AD203B41FA5}">
                      <a16:colId xmlns:a16="http://schemas.microsoft.com/office/drawing/2014/main" val="144168221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78037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La Nerthe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La Nerthe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28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514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pSp>
        <p:nvGrpSpPr>
          <p:cNvPr id="52" name="Groupe 51"/>
          <p:cNvGrpSpPr/>
          <p:nvPr/>
        </p:nvGrpSpPr>
        <p:grpSpPr>
          <a:xfrm>
            <a:off x="4267204" y="1094098"/>
            <a:ext cx="1726671" cy="357052"/>
            <a:chOff x="3561805" y="946049"/>
            <a:chExt cx="1726671" cy="357052"/>
          </a:xfrm>
        </p:grpSpPr>
        <p:sp>
          <p:nvSpPr>
            <p:cNvPr id="53" name="Rectangle à coins arrondis 52"/>
            <p:cNvSpPr/>
            <p:nvPr/>
          </p:nvSpPr>
          <p:spPr>
            <a:xfrm>
              <a:off x="3561805" y="946050"/>
              <a:ext cx="561313" cy="35705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Rectangle à coins arrondis 53"/>
            <p:cNvSpPr/>
            <p:nvPr/>
          </p:nvSpPr>
          <p:spPr>
            <a:xfrm>
              <a:off x="4650378" y="946049"/>
              <a:ext cx="638098" cy="35705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5" name="Rectangle à coins arrondis 54"/>
          <p:cNvSpPr/>
          <p:nvPr/>
        </p:nvSpPr>
        <p:spPr>
          <a:xfrm>
            <a:off x="8995972" y="1102797"/>
            <a:ext cx="537505" cy="35705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338156"/>
              </p:ext>
            </p:extLst>
          </p:nvPr>
        </p:nvGraphicFramePr>
        <p:xfrm>
          <a:off x="112788" y="3033107"/>
          <a:ext cx="2741231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47">
                  <a:extLst>
                    <a:ext uri="{9D8B030D-6E8A-4147-A177-3AD203B41FA5}">
                      <a16:colId xmlns:a16="http://schemas.microsoft.com/office/drawing/2014/main" val="2691076737"/>
                    </a:ext>
                  </a:extLst>
                </a:gridCol>
                <a:gridCol w="1247584">
                  <a:extLst>
                    <a:ext uri="{9D8B030D-6E8A-4147-A177-3AD203B41FA5}">
                      <a16:colId xmlns:a16="http://schemas.microsoft.com/office/drawing/2014/main" val="64542695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Variable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Variable name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2674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CO_357:0000082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78484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CO_357:0000019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9048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CO_357:0000020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CIR1</a:t>
                      </a: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85653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91880"/>
              </p:ext>
            </p:extLst>
          </p:nvPr>
        </p:nvGraphicFramePr>
        <p:xfrm>
          <a:off x="2848920" y="3033107"/>
          <a:ext cx="3138107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47">
                  <a:extLst>
                    <a:ext uri="{9D8B030D-6E8A-4147-A177-3AD203B41FA5}">
                      <a16:colId xmlns:a16="http://schemas.microsoft.com/office/drawing/2014/main" val="2363349055"/>
                    </a:ext>
                  </a:extLst>
                </a:gridCol>
                <a:gridCol w="1644460">
                  <a:extLst>
                    <a:ext uri="{9D8B030D-6E8A-4147-A177-3AD203B41FA5}">
                      <a16:colId xmlns:a16="http://schemas.microsoft.com/office/drawing/2014/main" val="205922558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Trait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Trait name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85477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CO_357:1000070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21859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CO_357:1000012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circumference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43798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CO_357:1000012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Tree circumference</a:t>
                      </a:r>
                    </a:p>
                  </a:txBody>
                  <a:tcPr marL="9525" marR="9525" marT="9525" marB="0" anchor="b"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364958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938232"/>
              </p:ext>
            </p:extLst>
          </p:nvPr>
        </p:nvGraphicFramePr>
        <p:xfrm>
          <a:off x="5986293" y="3033107"/>
          <a:ext cx="3486912" cy="15236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47">
                  <a:extLst>
                    <a:ext uri="{9D8B030D-6E8A-4147-A177-3AD203B41FA5}">
                      <a16:colId xmlns:a16="http://schemas.microsoft.com/office/drawing/2014/main" val="1915170317"/>
                    </a:ext>
                  </a:extLst>
                </a:gridCol>
                <a:gridCol w="1993265">
                  <a:extLst>
                    <a:ext uri="{9D8B030D-6E8A-4147-A177-3AD203B41FA5}">
                      <a16:colId xmlns:a16="http://schemas.microsoft.com/office/drawing/2014/main" val="1478615958"/>
                    </a:ext>
                  </a:extLst>
                </a:gridCol>
              </a:tblGrid>
              <a:tr h="380653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Method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Method name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7964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CO_357:2000003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Visual scoring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43559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CO_357:2000017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Ribbon 130cm protocol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74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CO_357:2000018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Ribbon 1m protocol</a:t>
                      </a:r>
                    </a:p>
                  </a:txBody>
                  <a:tcPr marL="9525" marR="9525" marT="9525" marB="0" anchor="b"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272118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48904"/>
              </p:ext>
            </p:extLst>
          </p:nvPr>
        </p:nvGraphicFramePr>
        <p:xfrm>
          <a:off x="9473205" y="3033107"/>
          <a:ext cx="2621280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3647">
                  <a:extLst>
                    <a:ext uri="{9D8B030D-6E8A-4147-A177-3AD203B41FA5}">
                      <a16:colId xmlns:a16="http://schemas.microsoft.com/office/drawing/2014/main" val="3959240874"/>
                    </a:ext>
                  </a:extLst>
                </a:gridCol>
                <a:gridCol w="1127633">
                  <a:extLst>
                    <a:ext uri="{9D8B030D-6E8A-4147-A177-3AD203B41FA5}">
                      <a16:colId xmlns:a16="http://schemas.microsoft.com/office/drawing/2014/main" val="24380638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b="1" u="none" strike="noStrike" dirty="0">
                          <a:effectLst/>
                        </a:rPr>
                        <a:t>Scale ID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600" u="none" strike="noStrike" dirty="0">
                          <a:effectLst/>
                        </a:rPr>
                        <a:t>Scale name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88512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CO_357:3000036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Survival </a:t>
                      </a:r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23095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UO:0000016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1537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UO:0000016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9525" marR="9525" marT="9525" marB="0" anchor="b"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767762"/>
                  </a:ext>
                </a:extLst>
              </a:tr>
            </a:tbl>
          </a:graphicData>
        </a:graphic>
      </p:graphicFrame>
      <p:cxnSp>
        <p:nvCxnSpPr>
          <p:cNvPr id="40" name="Connecteur droit avec flèche 39"/>
          <p:cNvCxnSpPr>
            <a:stCxn id="53" idx="2"/>
          </p:cNvCxnSpPr>
          <p:nvPr/>
        </p:nvCxnSpPr>
        <p:spPr>
          <a:xfrm flipH="1">
            <a:off x="2381001" y="1451150"/>
            <a:ext cx="2166860" cy="251995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/>
          <p:cNvCxnSpPr>
            <a:stCxn id="55" idx="2"/>
          </p:cNvCxnSpPr>
          <p:nvPr/>
        </p:nvCxnSpPr>
        <p:spPr>
          <a:xfrm flipH="1">
            <a:off x="2381001" y="1459848"/>
            <a:ext cx="6883724" cy="2946689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/>
          <p:cNvCxnSpPr>
            <a:stCxn id="54" idx="2"/>
          </p:cNvCxnSpPr>
          <p:nvPr/>
        </p:nvCxnSpPr>
        <p:spPr>
          <a:xfrm flipH="1">
            <a:off x="2255575" y="1451149"/>
            <a:ext cx="3419251" cy="215345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22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4474" y="0"/>
            <a:ext cx="8640104" cy="908720"/>
          </a:xfrm>
        </p:spPr>
        <p:txBody>
          <a:bodyPr/>
          <a:lstStyle/>
          <a:p>
            <a:r>
              <a:rPr lang="en-US" noProof="0" dirty="0" smtClean="0"/>
              <a:t>Variable viewer</a:t>
            </a:r>
            <a:br>
              <a:rPr lang="en-US" noProof="0" dirty="0" smtClean="0"/>
            </a:br>
            <a:r>
              <a:rPr lang="en-US" sz="1800" noProof="0" dirty="0" smtClean="0">
                <a:hlinkClick r:id="rId2"/>
              </a:rPr>
              <a:t>https://urgi.versailles.inra.fr/ephesis/ephesis/ontologyportal.do#termIdentifier=CO_357</a:t>
            </a:r>
            <a:endParaRPr lang="en-US" sz="1800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18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5543" y="1547530"/>
            <a:ext cx="3195681" cy="299363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5503" y="998890"/>
            <a:ext cx="3223923" cy="500806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7341" y="998890"/>
            <a:ext cx="3323342" cy="476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9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4474" y="0"/>
            <a:ext cx="8640104" cy="908720"/>
          </a:xfrm>
        </p:spPr>
        <p:txBody>
          <a:bodyPr/>
          <a:lstStyle/>
          <a:p>
            <a:r>
              <a:rPr lang="en-US" noProof="0" dirty="0" smtClean="0"/>
              <a:t>Variable viewer</a:t>
            </a:r>
            <a:br>
              <a:rPr lang="en-US" noProof="0" dirty="0" smtClean="0"/>
            </a:br>
            <a:r>
              <a:rPr lang="en-US" sz="1800" noProof="0" dirty="0" smtClean="0">
                <a:hlinkClick r:id="rId2"/>
              </a:rPr>
              <a:t>https://urgi.versailles.inra.fr/ephesis/ephesis/ontologyportal.do#termIdentifier=CO_357</a:t>
            </a:r>
            <a:endParaRPr lang="en-US" sz="1800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19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03" y="958703"/>
            <a:ext cx="3223923" cy="50884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3120" y="1339977"/>
            <a:ext cx="3204591" cy="331431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435" y="1102042"/>
            <a:ext cx="32194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2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CropOntology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>
                <a:hlinkClick r:id="rId2"/>
              </a:rPr>
              <a:t>www.cropontology.org</a:t>
            </a:r>
            <a:endParaRPr lang="en-US" noProof="0" dirty="0" smtClean="0"/>
          </a:p>
          <a:p>
            <a:r>
              <a:rPr lang="en-US" noProof="0" dirty="0" smtClean="0"/>
              <a:t>Elizabeth Arnaud et al.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88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4474" y="0"/>
            <a:ext cx="8640104" cy="908720"/>
          </a:xfrm>
        </p:spPr>
        <p:txBody>
          <a:bodyPr/>
          <a:lstStyle/>
          <a:p>
            <a:r>
              <a:rPr lang="en-US" noProof="0" dirty="0" smtClean="0"/>
              <a:t>Variable viewer</a:t>
            </a:r>
            <a:br>
              <a:rPr lang="en-US" noProof="0" dirty="0" smtClean="0"/>
            </a:br>
            <a:r>
              <a:rPr lang="en-US" sz="1800" noProof="0" dirty="0" smtClean="0">
                <a:hlinkClick r:id="rId2"/>
              </a:rPr>
              <a:t>https://urgi.versailles.inra.fr/ephesis/ephesis/ontologyportal.do#termIdentifier=CO_357</a:t>
            </a:r>
            <a:endParaRPr lang="en-US" sz="1800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20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754" y="998890"/>
            <a:ext cx="3006510" cy="4978908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0" y="908720"/>
            <a:ext cx="3273552" cy="316480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710" y="1883222"/>
            <a:ext cx="3306104" cy="34027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740" y="2840707"/>
            <a:ext cx="3405326" cy="326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7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Variable annotation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21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79119"/>
              </p:ext>
            </p:extLst>
          </p:nvPr>
        </p:nvGraphicFramePr>
        <p:xfrm>
          <a:off x="2319604" y="1571180"/>
          <a:ext cx="6764119" cy="1478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53820">
                  <a:extLst>
                    <a:ext uri="{9D8B030D-6E8A-4147-A177-3AD203B41FA5}">
                      <a16:colId xmlns:a16="http://schemas.microsoft.com/office/drawing/2014/main" val="49470069"/>
                    </a:ext>
                  </a:extLst>
                </a:gridCol>
                <a:gridCol w="1184783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1237552">
                  <a:extLst>
                    <a:ext uri="{9D8B030D-6E8A-4147-A177-3AD203B41FA5}">
                      <a16:colId xmlns:a16="http://schemas.microsoft.com/office/drawing/2014/main" val="1214296590"/>
                    </a:ext>
                  </a:extLst>
                </a:gridCol>
                <a:gridCol w="2987964">
                  <a:extLst>
                    <a:ext uri="{9D8B030D-6E8A-4147-A177-3AD203B41FA5}">
                      <a16:colId xmlns:a16="http://schemas.microsoft.com/office/drawing/2014/main" val="3255648509"/>
                    </a:ext>
                  </a:extLst>
                </a:gridCol>
              </a:tblGrid>
              <a:tr h="33180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QTL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Trait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Trait description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POPYOMICS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Pop2_qtl1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L98AR1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Latent Period for strain 98AR1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POPYOMICS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Pop2_qtl2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L93CV1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Latent Period for strain 93CV1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63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POPYOMICS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Pop2_qtl3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Canker_LL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Canker lesion length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pSp>
        <p:nvGrpSpPr>
          <p:cNvPr id="11" name="Groupe 10"/>
          <p:cNvGrpSpPr/>
          <p:nvPr/>
        </p:nvGrpSpPr>
        <p:grpSpPr>
          <a:xfrm>
            <a:off x="407400" y="3666654"/>
            <a:ext cx="11380202" cy="1421394"/>
            <a:chOff x="1213163" y="3711920"/>
            <a:chExt cx="9821867" cy="1044919"/>
          </a:xfrm>
        </p:grpSpPr>
        <p:pic>
          <p:nvPicPr>
            <p:cNvPr id="8" name="Image 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178"/>
            <a:stretch/>
          </p:blipFill>
          <p:spPr>
            <a:xfrm>
              <a:off x="3845934" y="3711920"/>
              <a:ext cx="7189096" cy="1044919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13163" y="3900923"/>
              <a:ext cx="2679827" cy="829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22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Variable annotation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22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479969"/>
              </p:ext>
            </p:extLst>
          </p:nvPr>
        </p:nvGraphicFramePr>
        <p:xfrm>
          <a:off x="412175" y="2545398"/>
          <a:ext cx="4225516" cy="1478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37552">
                  <a:extLst>
                    <a:ext uri="{9D8B030D-6E8A-4147-A177-3AD203B41FA5}">
                      <a16:colId xmlns:a16="http://schemas.microsoft.com/office/drawing/2014/main" val="1214296590"/>
                    </a:ext>
                  </a:extLst>
                </a:gridCol>
                <a:gridCol w="2987964">
                  <a:extLst>
                    <a:ext uri="{9D8B030D-6E8A-4147-A177-3AD203B41FA5}">
                      <a16:colId xmlns:a16="http://schemas.microsoft.com/office/drawing/2014/main" val="3255648509"/>
                    </a:ext>
                  </a:extLst>
                </a:gridCol>
              </a:tblGrid>
              <a:tr h="33180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Trait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Trait description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L98AR1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Latent Period for strain 98AR1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L93CV1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Latent Period for strain 93CV1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63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Canker_LL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Canker lesion length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sp>
        <p:nvSpPr>
          <p:cNvPr id="15" name="Rectangle à coins arrondis 14"/>
          <p:cNvSpPr/>
          <p:nvPr/>
        </p:nvSpPr>
        <p:spPr>
          <a:xfrm>
            <a:off x="412175" y="2938138"/>
            <a:ext cx="894376" cy="69279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6" name="Groupe 25"/>
          <p:cNvGrpSpPr/>
          <p:nvPr/>
        </p:nvGrpSpPr>
        <p:grpSpPr>
          <a:xfrm>
            <a:off x="4951649" y="1043623"/>
            <a:ext cx="6877988" cy="4831935"/>
            <a:chOff x="4897328" y="888628"/>
            <a:chExt cx="6877988" cy="483193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53072" y="3197121"/>
              <a:ext cx="3150607" cy="2523442"/>
            </a:xfrm>
            <a:prstGeom prst="rect">
              <a:avLst/>
            </a:prstGeom>
          </p:spPr>
        </p:pic>
        <p:grpSp>
          <p:nvGrpSpPr>
            <p:cNvPr id="19" name="Groupe 18"/>
            <p:cNvGrpSpPr/>
            <p:nvPr/>
          </p:nvGrpSpPr>
          <p:grpSpPr>
            <a:xfrm>
              <a:off x="8517766" y="1250992"/>
              <a:ext cx="3257550" cy="4469571"/>
              <a:chOff x="8372910" y="951124"/>
              <a:chExt cx="3257550" cy="4469571"/>
            </a:xfrm>
          </p:grpSpPr>
          <p:pic>
            <p:nvPicPr>
              <p:cNvPr id="6" name="Image 5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2910" y="3210895"/>
                <a:ext cx="3257550" cy="2209800"/>
              </a:xfrm>
              <a:prstGeom prst="rect">
                <a:avLst/>
              </a:prstGeom>
            </p:spPr>
          </p:pic>
          <p:pic>
            <p:nvPicPr>
              <p:cNvPr id="18" name="Image 17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8372910" y="951124"/>
                <a:ext cx="3150607" cy="2259771"/>
              </a:xfrm>
              <a:prstGeom prst="rect">
                <a:avLst/>
              </a:prstGeom>
            </p:spPr>
          </p:pic>
        </p:grpSp>
        <p:grpSp>
          <p:nvGrpSpPr>
            <p:cNvPr id="25" name="Groupe 24"/>
            <p:cNvGrpSpPr/>
            <p:nvPr/>
          </p:nvGrpSpPr>
          <p:grpSpPr>
            <a:xfrm>
              <a:off x="4897328" y="888628"/>
              <a:ext cx="3511801" cy="2151672"/>
              <a:chOff x="1832634" y="3446517"/>
              <a:chExt cx="3511801" cy="2151672"/>
            </a:xfrm>
          </p:grpSpPr>
          <p:pic>
            <p:nvPicPr>
              <p:cNvPr id="14" name="Image 13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832634" y="3446517"/>
                <a:ext cx="3511801" cy="2151672"/>
              </a:xfrm>
              <a:prstGeom prst="rect">
                <a:avLst/>
              </a:prstGeom>
            </p:spPr>
          </p:pic>
          <p:sp>
            <p:nvSpPr>
              <p:cNvPr id="23" name="Rectangle à coins arrondis 22"/>
              <p:cNvSpPr/>
              <p:nvPr/>
            </p:nvSpPr>
            <p:spPr>
              <a:xfrm>
                <a:off x="3105344" y="5154787"/>
                <a:ext cx="1584356" cy="304453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502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Variable annotation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23</a:t>
            </a:fld>
            <a:endParaRPr lang="fr-FR" dirty="0"/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8547"/>
              </p:ext>
            </p:extLst>
          </p:nvPr>
        </p:nvGraphicFramePr>
        <p:xfrm>
          <a:off x="253740" y="1806258"/>
          <a:ext cx="4225516" cy="14782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37552">
                  <a:extLst>
                    <a:ext uri="{9D8B030D-6E8A-4147-A177-3AD203B41FA5}">
                      <a16:colId xmlns:a16="http://schemas.microsoft.com/office/drawing/2014/main" val="1214296590"/>
                    </a:ext>
                  </a:extLst>
                </a:gridCol>
                <a:gridCol w="2987964">
                  <a:extLst>
                    <a:ext uri="{9D8B030D-6E8A-4147-A177-3AD203B41FA5}">
                      <a16:colId xmlns:a16="http://schemas.microsoft.com/office/drawing/2014/main" val="3255648509"/>
                    </a:ext>
                  </a:extLst>
                </a:gridCol>
              </a:tblGrid>
              <a:tr h="331805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Trait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Trait description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L98AR1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Latent Period for strain 98AR1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L93CV1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Latent Period for strain 93CV1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63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Canker_LL 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Canker lesion length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pSp>
        <p:nvGrpSpPr>
          <p:cNvPr id="24" name="Groupe 23"/>
          <p:cNvGrpSpPr/>
          <p:nvPr/>
        </p:nvGrpSpPr>
        <p:grpSpPr>
          <a:xfrm>
            <a:off x="270951" y="3758789"/>
            <a:ext cx="4094091" cy="874196"/>
            <a:chOff x="207445" y="2847943"/>
            <a:chExt cx="4094091" cy="874196"/>
          </a:xfrm>
        </p:grpSpPr>
        <p:grpSp>
          <p:nvGrpSpPr>
            <p:cNvPr id="17" name="Groupe 16"/>
            <p:cNvGrpSpPr/>
            <p:nvPr/>
          </p:nvGrpSpPr>
          <p:grpSpPr>
            <a:xfrm>
              <a:off x="207445" y="2847943"/>
              <a:ext cx="4094091" cy="874196"/>
              <a:chOff x="207445" y="2847943"/>
              <a:chExt cx="4094091" cy="874196"/>
            </a:xfrm>
          </p:grpSpPr>
          <p:pic>
            <p:nvPicPr>
              <p:cNvPr id="8" name="Image 7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228291" y="2847943"/>
                <a:ext cx="2073245" cy="874196"/>
              </a:xfrm>
              <a:prstGeom prst="rect">
                <a:avLst/>
              </a:prstGeom>
            </p:spPr>
          </p:pic>
          <p:pic>
            <p:nvPicPr>
              <p:cNvPr id="16" name="Image 1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07445" y="2847943"/>
                <a:ext cx="2048130" cy="873190"/>
              </a:xfrm>
              <a:prstGeom prst="rect">
                <a:avLst/>
              </a:prstGeom>
            </p:spPr>
          </p:pic>
        </p:grpSp>
        <p:sp>
          <p:nvSpPr>
            <p:cNvPr id="18" name="Rectangle à coins arrondis 17"/>
            <p:cNvSpPr/>
            <p:nvPr/>
          </p:nvSpPr>
          <p:spPr>
            <a:xfrm>
              <a:off x="319676" y="3141281"/>
              <a:ext cx="1222797" cy="23922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Rectangle à coins arrondis 18"/>
            <p:cNvSpPr/>
            <p:nvPr/>
          </p:nvSpPr>
          <p:spPr>
            <a:xfrm>
              <a:off x="2329994" y="3141281"/>
              <a:ext cx="1222797" cy="23922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" name="Rectangle à coins arrondis 13"/>
          <p:cNvSpPr/>
          <p:nvPr/>
        </p:nvSpPr>
        <p:spPr>
          <a:xfrm>
            <a:off x="272623" y="2921266"/>
            <a:ext cx="1105513" cy="38705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" name="Groupe 30"/>
          <p:cNvGrpSpPr/>
          <p:nvPr/>
        </p:nvGrpSpPr>
        <p:grpSpPr>
          <a:xfrm>
            <a:off x="4984215" y="693856"/>
            <a:ext cx="6817357" cy="5761031"/>
            <a:chOff x="4585866" y="693856"/>
            <a:chExt cx="6817357" cy="5761031"/>
          </a:xfrm>
        </p:grpSpPr>
        <p:pic>
          <p:nvPicPr>
            <p:cNvPr id="12" name="Imag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87354" y="3395342"/>
              <a:ext cx="3241140" cy="3059545"/>
            </a:xfrm>
            <a:prstGeom prst="rect">
              <a:avLst/>
            </a:prstGeom>
          </p:spPr>
        </p:pic>
        <p:grpSp>
          <p:nvGrpSpPr>
            <p:cNvPr id="25" name="Groupe 24"/>
            <p:cNvGrpSpPr/>
            <p:nvPr/>
          </p:nvGrpSpPr>
          <p:grpSpPr>
            <a:xfrm>
              <a:off x="4585866" y="693856"/>
              <a:ext cx="3435067" cy="2701486"/>
              <a:chOff x="5454055" y="585123"/>
              <a:chExt cx="3435067" cy="2701486"/>
            </a:xfrm>
          </p:grpSpPr>
          <p:pic>
            <p:nvPicPr>
              <p:cNvPr id="13" name="Image 12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454055" y="585123"/>
                <a:ext cx="3435067" cy="2701486"/>
              </a:xfrm>
              <a:prstGeom prst="rect">
                <a:avLst/>
              </a:prstGeom>
            </p:spPr>
          </p:pic>
          <p:sp>
            <p:nvSpPr>
              <p:cNvPr id="23" name="Rectangle à coins arrondis 22"/>
              <p:cNvSpPr/>
              <p:nvPr/>
            </p:nvSpPr>
            <p:spPr>
              <a:xfrm>
                <a:off x="6707838" y="2576224"/>
                <a:ext cx="2164558" cy="304453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0" name="Groupe 29"/>
            <p:cNvGrpSpPr/>
            <p:nvPr/>
          </p:nvGrpSpPr>
          <p:grpSpPr>
            <a:xfrm>
              <a:off x="8162083" y="992937"/>
              <a:ext cx="3241140" cy="5461950"/>
              <a:chOff x="9044412" y="975064"/>
              <a:chExt cx="3241140" cy="5461950"/>
            </a:xfrm>
          </p:grpSpPr>
          <p:pic>
            <p:nvPicPr>
              <p:cNvPr id="27" name="Image 26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107786" y="3539905"/>
                <a:ext cx="3177766" cy="2897109"/>
              </a:xfrm>
              <a:prstGeom prst="rect">
                <a:avLst/>
              </a:prstGeom>
            </p:spPr>
          </p:pic>
          <p:pic>
            <p:nvPicPr>
              <p:cNvPr id="29" name="Image 28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9044412" y="975064"/>
                <a:ext cx="3241140" cy="257820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380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BBCH scale for Woody Plant</a:t>
            </a:r>
            <a:endParaRPr lang="en-US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Scale used </a:t>
            </a:r>
            <a:r>
              <a:rPr lang="en-US" noProof="0" dirty="0"/>
              <a:t>to identify </a:t>
            </a:r>
            <a:r>
              <a:rPr lang="en-US" noProof="0" dirty="0" smtClean="0"/>
              <a:t>the phenological development </a:t>
            </a:r>
            <a:r>
              <a:rPr lang="en-US" noProof="0" dirty="0"/>
              <a:t>stages of </a:t>
            </a:r>
            <a:r>
              <a:rPr lang="en-US" noProof="0" dirty="0" smtClean="0"/>
              <a:t>plants</a:t>
            </a:r>
          </a:p>
          <a:p>
            <a:pPr lvl="1"/>
            <a:r>
              <a:rPr lang="en-US" noProof="0" dirty="0" smtClean="0"/>
              <a:t>Bud development</a:t>
            </a:r>
          </a:p>
          <a:p>
            <a:pPr lvl="1"/>
            <a:r>
              <a:rPr lang="en-US" noProof="0" dirty="0" smtClean="0"/>
              <a:t>Leaf development</a:t>
            </a:r>
          </a:p>
          <a:p>
            <a:pPr lvl="1"/>
            <a:r>
              <a:rPr lang="en-US" noProof="0" dirty="0" smtClean="0"/>
              <a:t>Stem development and elongation</a:t>
            </a:r>
          </a:p>
          <a:p>
            <a:pPr lvl="1"/>
            <a:r>
              <a:rPr lang="en-US" noProof="0" dirty="0" smtClean="0"/>
              <a:t>Flowering</a:t>
            </a:r>
            <a:endParaRPr lang="en-US" noProof="0" dirty="0"/>
          </a:p>
          <a:p>
            <a:pPr lvl="1"/>
            <a:r>
              <a:rPr lang="en-US" noProof="0" dirty="0" smtClean="0"/>
              <a:t>Fruit development</a:t>
            </a:r>
            <a:endParaRPr lang="en-US" noProof="0" dirty="0"/>
          </a:p>
          <a:p>
            <a:pPr lvl="1"/>
            <a:r>
              <a:rPr lang="en-US" noProof="0" dirty="0" smtClean="0"/>
              <a:t>Senescence</a:t>
            </a:r>
            <a:endParaRPr lang="en-US" noProof="0" dirty="0"/>
          </a:p>
          <a:p>
            <a:r>
              <a:rPr lang="en-US" noProof="0" dirty="0" smtClean="0"/>
              <a:t>Uses </a:t>
            </a:r>
            <a:r>
              <a:rPr lang="en-US" noProof="0" dirty="0"/>
              <a:t>a decimal code system, which is divided into principal and secondary growth </a:t>
            </a:r>
            <a:r>
              <a:rPr lang="en-US" noProof="0" dirty="0" smtClean="0"/>
              <a:t>stages</a:t>
            </a:r>
          </a:p>
          <a:p>
            <a:endParaRPr lang="en-US" noProof="0" dirty="0"/>
          </a:p>
          <a:p>
            <a:r>
              <a:rPr lang="en-US" noProof="0" dirty="0" smtClean="0"/>
              <a:t>Woody BBCH</a:t>
            </a:r>
          </a:p>
          <a:p>
            <a:pPr lvl="1"/>
            <a:r>
              <a:rPr lang="en-US" noProof="0" dirty="0" smtClean="0"/>
              <a:t>Development of a BBCH scale for Forest Plants by the project </a:t>
            </a:r>
            <a:r>
              <a:rPr lang="en-US" noProof="0" dirty="0" smtClean="0">
                <a:hlinkClick r:id="rId2"/>
              </a:rPr>
              <a:t>TEMPO</a:t>
            </a:r>
            <a:r>
              <a:rPr lang="en-US" noProof="0" dirty="0" smtClean="0"/>
              <a:t> (French network </a:t>
            </a:r>
            <a:r>
              <a:rPr lang="en-US" noProof="0" dirty="0"/>
              <a:t>of observatories dedicated to phenology for the entire living </a:t>
            </a:r>
            <a:r>
              <a:rPr lang="en-US" noProof="0" dirty="0" smtClean="0"/>
              <a:t>kingdom) =&gt; homogenize variables and facilitate data links</a:t>
            </a:r>
          </a:p>
          <a:p>
            <a:pPr lvl="1"/>
            <a:r>
              <a:rPr lang="en-US" noProof="0" dirty="0" smtClean="0"/>
              <a:t>BBCH-scale available in the Woody Plant Ontology</a:t>
            </a:r>
            <a:endParaRPr lang="en-US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454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BBCH scale for Woody Plant</a:t>
            </a:r>
            <a:endParaRPr lang="en-US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25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52" y="908720"/>
            <a:ext cx="3366445" cy="5104609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6702" y="4176238"/>
            <a:ext cx="3554052" cy="150512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754" y="717582"/>
            <a:ext cx="3513408" cy="538445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6702" y="1262980"/>
            <a:ext cx="3554052" cy="26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5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How to contribute?</a:t>
            </a:r>
            <a:endParaRPr lang="en-US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Create your variables</a:t>
            </a:r>
          </a:p>
          <a:p>
            <a:pPr lvl="1"/>
            <a:r>
              <a:rPr lang="en-US" noProof="0" dirty="0" smtClean="0"/>
              <a:t>In an empty CropOntology template (</a:t>
            </a:r>
            <a:r>
              <a:rPr lang="en-US" noProof="0" dirty="0" smtClean="0">
                <a:hlinkClick r:id="rId2"/>
              </a:rPr>
              <a:t>Trait Dictionary template v5</a:t>
            </a:r>
            <a:r>
              <a:rPr lang="en-US" noProof="0" dirty="0" smtClean="0"/>
              <a:t>)</a:t>
            </a:r>
          </a:p>
          <a:p>
            <a:pPr lvl="1"/>
            <a:r>
              <a:rPr lang="en-US" noProof="0" dirty="0" smtClean="0"/>
              <a:t>Or complete </a:t>
            </a:r>
            <a:r>
              <a:rPr lang="en-US" noProof="0" dirty="0" smtClean="0">
                <a:hlinkClick r:id="rId3"/>
              </a:rPr>
              <a:t>the last version of the Woody Plant Ontology</a:t>
            </a:r>
            <a:endParaRPr lang="en-US" noProof="0" dirty="0" smtClean="0"/>
          </a:p>
          <a:p>
            <a:r>
              <a:rPr lang="en-US" noProof="0" dirty="0" smtClean="0"/>
              <a:t>Send your file to </a:t>
            </a:r>
            <a:r>
              <a:rPr lang="en-US" noProof="0" dirty="0" smtClean="0">
                <a:hlinkClick r:id="rId4"/>
              </a:rPr>
              <a:t>celia.michotey@inra.fr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I will</a:t>
            </a:r>
          </a:p>
          <a:p>
            <a:pPr lvl="1"/>
            <a:r>
              <a:rPr lang="en-US" noProof="0" dirty="0" smtClean="0"/>
              <a:t>Validate your variables</a:t>
            </a:r>
          </a:p>
          <a:p>
            <a:pPr lvl="1"/>
            <a:r>
              <a:rPr lang="en-US" noProof="0" dirty="0" smtClean="0"/>
              <a:t>Add them to the last version of the Woody Plant Ontology</a:t>
            </a:r>
          </a:p>
          <a:p>
            <a:pPr lvl="1"/>
            <a:r>
              <a:rPr lang="en-US" noProof="0" dirty="0" smtClean="0"/>
              <a:t>Publish this new version on all sites referencing the Woody plant Ontology</a:t>
            </a:r>
          </a:p>
          <a:p>
            <a:pPr lvl="1"/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714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Acknowledgments</a:t>
            </a:r>
            <a:endParaRPr lang="en-US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60168F7-3F97-4AC4-8429-E2C91BF44E2B}" type="slidenum">
              <a:rPr lang="fr-FR" smtClean="0"/>
              <a:t>27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3233" y="1017221"/>
            <a:ext cx="1909952" cy="18886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953" y="2551023"/>
            <a:ext cx="2886835" cy="1187727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628" y="3576967"/>
            <a:ext cx="1979635" cy="143857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870" y="908720"/>
            <a:ext cx="1785749" cy="1785749"/>
          </a:xfrm>
          <a:prstGeom prst="rect">
            <a:avLst/>
          </a:prstGeom>
        </p:spPr>
      </p:pic>
      <p:grpSp>
        <p:nvGrpSpPr>
          <p:cNvPr id="17" name="Groupe 16"/>
          <p:cNvGrpSpPr/>
          <p:nvPr/>
        </p:nvGrpSpPr>
        <p:grpSpPr>
          <a:xfrm>
            <a:off x="841215" y="3336976"/>
            <a:ext cx="2028893" cy="959280"/>
            <a:chOff x="8675619" y="-27383"/>
            <a:chExt cx="2028893" cy="959280"/>
          </a:xfrm>
          <a:solidFill>
            <a:schemeClr val="bg1"/>
          </a:solidFill>
        </p:grpSpPr>
        <p:pic>
          <p:nvPicPr>
            <p:cNvPr id="18" name="Shape 379"/>
            <p:cNvPicPr preferRelativeResize="0"/>
            <p:nvPr/>
          </p:nvPicPr>
          <p:blipFill rotWithShape="1">
            <a:blip r:embed="rId6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2503" y="-27383"/>
              <a:ext cx="842009" cy="95928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9" name="Shape 380"/>
            <p:cNvPicPr preferRelativeResize="0"/>
            <p:nvPr/>
          </p:nvPicPr>
          <p:blipFill rotWithShape="1">
            <a:blip r:embed="rId7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4913" y="37710"/>
              <a:ext cx="565232" cy="81592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0" name="Shape 381" descr="IBP logo orange.jpg"/>
            <p:cNvPicPr preferRelativeResize="0"/>
            <p:nvPr/>
          </p:nvPicPr>
          <p:blipFill rotWithShape="1">
            <a:blip r:embed="rId8" cstate="screen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75619" y="237231"/>
              <a:ext cx="628726" cy="511507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21" name="Shape 299" descr="Crop Ontology logo (complete).png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026" y="2467059"/>
            <a:ext cx="1972993" cy="81747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09" y="4522006"/>
            <a:ext cx="2511916" cy="1158408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8043" y="3871411"/>
            <a:ext cx="2520332" cy="14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1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28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595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Context</a:t>
            </a:r>
            <a:endParaRPr lang="en-US" noProof="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Need</a:t>
            </a:r>
          </a:p>
          <a:p>
            <a:pPr lvl="1"/>
            <a:r>
              <a:rPr lang="en-US" noProof="0" dirty="0" smtClean="0"/>
              <a:t>Importance of controlled vocabularies and ontologies for data annotation and FAIRness</a:t>
            </a:r>
          </a:p>
          <a:p>
            <a:pPr lvl="1"/>
            <a:r>
              <a:rPr lang="en-US" noProof="0" dirty="0" smtClean="0"/>
              <a:t>Must respect crop specificities</a:t>
            </a:r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Answer</a:t>
            </a:r>
          </a:p>
          <a:p>
            <a:pPr lvl="1"/>
            <a:r>
              <a:rPr lang="en-US" noProof="0" dirty="0" smtClean="0"/>
              <a:t>Development of a standard to build ontologies to annotate phenotypes: “Crop Ontology”</a:t>
            </a:r>
          </a:p>
          <a:p>
            <a:pPr lvl="1"/>
            <a:r>
              <a:rPr lang="en-US" noProof="0" dirty="0" smtClean="0"/>
              <a:t>Crop-specific vocabulary established by its community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noProof="0" dirty="0" smtClean="0"/>
              <a:t> 31 ontologies crop-specific available (including woody plants): </a:t>
            </a:r>
            <a:r>
              <a:rPr lang="en-US" noProof="0" dirty="0" smtClean="0">
                <a:hlinkClick r:id="rId2"/>
              </a:rPr>
              <a:t>www.cropontology.org</a:t>
            </a:r>
            <a:endParaRPr lang="en-US" noProof="0" dirty="0" smtClean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3</a:t>
            </a:fld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679921"/>
              </p:ext>
            </p:extLst>
          </p:nvPr>
        </p:nvGraphicFramePr>
        <p:xfrm>
          <a:off x="870838" y="2512936"/>
          <a:ext cx="4938205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77847">
                  <a:extLst>
                    <a:ext uri="{9D8B030D-6E8A-4147-A177-3AD203B41FA5}">
                      <a16:colId xmlns:a16="http://schemas.microsoft.com/office/drawing/2014/main" val="4947006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4296590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69366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SUR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600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17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482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14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291369"/>
              </p:ext>
            </p:extLst>
          </p:nvPr>
        </p:nvGraphicFramePr>
        <p:xfrm>
          <a:off x="6344520" y="2512936"/>
          <a:ext cx="3360421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146493">
                  <a:extLst>
                    <a:ext uri="{9D8B030D-6E8A-4147-A177-3AD203B41FA5}">
                      <a16:colId xmlns:a16="http://schemas.microsoft.com/office/drawing/2014/main" val="144168221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4670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78037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La Nerthe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650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La Nerthe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28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514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pSp>
        <p:nvGrpSpPr>
          <p:cNvPr id="15" name="Groupe 14"/>
          <p:cNvGrpSpPr/>
          <p:nvPr/>
        </p:nvGrpSpPr>
        <p:grpSpPr>
          <a:xfrm>
            <a:off x="10095116" y="72684"/>
            <a:ext cx="2028893" cy="959280"/>
            <a:chOff x="8675619" y="-27383"/>
            <a:chExt cx="2028893" cy="959280"/>
          </a:xfrm>
          <a:solidFill>
            <a:schemeClr val="bg1"/>
          </a:solidFill>
        </p:grpSpPr>
        <p:pic>
          <p:nvPicPr>
            <p:cNvPr id="9" name="Shape 379"/>
            <p:cNvPicPr preferRelativeResize="0"/>
            <p:nvPr/>
          </p:nvPicPr>
          <p:blipFill rotWithShape="1"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2503" y="-27383"/>
              <a:ext cx="842009" cy="95928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0" name="Shape 380"/>
            <p:cNvPicPr preferRelativeResize="0"/>
            <p:nvPr/>
          </p:nvPicPr>
          <p:blipFill rotWithShape="1">
            <a:blip r:embed="rId4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4913" y="37710"/>
              <a:ext cx="565232" cy="81592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1" name="Shape 381" descr="IBP logo orange.jpg"/>
            <p:cNvPicPr preferRelativeResize="0"/>
            <p:nvPr/>
          </p:nvPicPr>
          <p:blipFill rotWithShape="1">
            <a:blip r:embed="rId5" cstate="screen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75619" y="237231"/>
              <a:ext cx="628726" cy="511507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14" name="Shape 299" descr="Crop Ontology logo (complete).png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08" y="69447"/>
            <a:ext cx="1972993" cy="81747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924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Standard model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4</a:t>
            </a:fld>
            <a:endParaRPr lang="fr-FR" dirty="0"/>
          </a:p>
        </p:txBody>
      </p:sp>
      <p:sp>
        <p:nvSpPr>
          <p:cNvPr id="30" name="Espace réservé du contenu 5"/>
          <p:cNvSpPr>
            <a:spLocks noGrp="1"/>
          </p:cNvSpPr>
          <p:nvPr>
            <p:ph idx="1"/>
          </p:nvPr>
        </p:nvSpPr>
        <p:spPr>
          <a:xfrm>
            <a:off x="1210488" y="1124747"/>
            <a:ext cx="9775659" cy="5001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noProof="0" dirty="0" smtClean="0">
                <a:solidFill>
                  <a:srgbClr val="C00000"/>
                </a:solidFill>
              </a:rPr>
              <a:t>Variable</a:t>
            </a:r>
            <a:r>
              <a:rPr lang="en-US" noProof="0" dirty="0" smtClean="0"/>
              <a:t> = trait + method + scale</a:t>
            </a:r>
          </a:p>
          <a:p>
            <a:pPr marL="0" indent="0" algn="ctr">
              <a:buNone/>
            </a:pPr>
            <a:endParaRPr lang="en-US" noProof="0" dirty="0" smtClean="0"/>
          </a:p>
          <a:p>
            <a:pPr marL="0" indent="0" algn="r">
              <a:buNone/>
            </a:pPr>
            <a:r>
              <a:rPr lang="en-US" noProof="0" dirty="0" smtClean="0"/>
              <a:t>The phenotypic observation</a:t>
            </a:r>
          </a:p>
        </p:txBody>
      </p:sp>
      <p:graphicFrame>
        <p:nvGraphicFramePr>
          <p:cNvPr id="31" name="Tableau 30"/>
          <p:cNvGraphicFramePr>
            <a:graphicFrameLocks noGrp="1"/>
          </p:cNvGraphicFramePr>
          <p:nvPr/>
        </p:nvGraphicFramePr>
        <p:xfrm>
          <a:off x="836020" y="1938744"/>
          <a:ext cx="4938205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77847">
                  <a:extLst>
                    <a:ext uri="{9D8B030D-6E8A-4147-A177-3AD203B41FA5}">
                      <a16:colId xmlns:a16="http://schemas.microsoft.com/office/drawing/2014/main" val="4947006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4296590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69366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SUR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600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17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482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14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pSp>
        <p:nvGrpSpPr>
          <p:cNvPr id="2" name="Groupe 1"/>
          <p:cNvGrpSpPr/>
          <p:nvPr/>
        </p:nvGrpSpPr>
        <p:grpSpPr>
          <a:xfrm>
            <a:off x="4040777" y="1950715"/>
            <a:ext cx="1726671" cy="357052"/>
            <a:chOff x="4040777" y="1950715"/>
            <a:chExt cx="1726671" cy="357052"/>
          </a:xfrm>
        </p:grpSpPr>
        <p:sp>
          <p:nvSpPr>
            <p:cNvPr id="28" name="Rectangle à coins arrondis 27"/>
            <p:cNvSpPr/>
            <p:nvPr/>
          </p:nvSpPr>
          <p:spPr>
            <a:xfrm>
              <a:off x="4040777" y="1950716"/>
              <a:ext cx="561313" cy="35705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Rectangle à coins arrondis 28"/>
            <p:cNvSpPr/>
            <p:nvPr/>
          </p:nvSpPr>
          <p:spPr>
            <a:xfrm>
              <a:off x="4602090" y="1950715"/>
              <a:ext cx="527260" cy="35705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Rectangle à coins arrondis 31"/>
            <p:cNvSpPr/>
            <p:nvPr/>
          </p:nvSpPr>
          <p:spPr>
            <a:xfrm>
              <a:off x="5129350" y="1950715"/>
              <a:ext cx="638098" cy="357051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10095116" y="72684"/>
            <a:ext cx="2028893" cy="959280"/>
            <a:chOff x="8675619" y="-27383"/>
            <a:chExt cx="2028893" cy="959280"/>
          </a:xfrm>
          <a:solidFill>
            <a:schemeClr val="bg1"/>
          </a:solidFill>
        </p:grpSpPr>
        <p:pic>
          <p:nvPicPr>
            <p:cNvPr id="11" name="Shape 379"/>
            <p:cNvPicPr preferRelativeResize="0"/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2503" y="-27383"/>
              <a:ext cx="842009" cy="95928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2" name="Shape 380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4913" y="37710"/>
              <a:ext cx="565232" cy="81592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13" name="Shape 381" descr="IBP logo orange.jpg"/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75619" y="237231"/>
              <a:ext cx="628726" cy="511507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14" name="Shape 299" descr="Crop Ontology logo (complete).png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08" y="69447"/>
            <a:ext cx="1972993" cy="81747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101157"/>
              </p:ext>
            </p:extLst>
          </p:nvPr>
        </p:nvGraphicFramePr>
        <p:xfrm>
          <a:off x="7868302" y="2495004"/>
          <a:ext cx="2626869" cy="3503295"/>
        </p:xfrm>
        <a:graphic>
          <a:graphicData uri="http://schemas.openxmlformats.org/drawingml/2006/table">
            <a:tbl>
              <a:tblPr/>
              <a:tblGrid>
                <a:gridCol w="827088">
                  <a:extLst>
                    <a:ext uri="{9D8B030D-6E8A-4147-A177-3AD203B41FA5}">
                      <a16:colId xmlns:a16="http://schemas.microsoft.com/office/drawing/2014/main" val="3847924657"/>
                    </a:ext>
                  </a:extLst>
                </a:gridCol>
                <a:gridCol w="1799781">
                  <a:extLst>
                    <a:ext uri="{9D8B030D-6E8A-4147-A177-3AD203B41FA5}">
                      <a16:colId xmlns:a16="http://schemas.microsoft.com/office/drawing/2014/main" val="1680816128"/>
                    </a:ext>
                  </a:extLst>
                </a:gridCol>
              </a:tblGrid>
              <a:tr h="381000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1350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79404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synonyms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13146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Context of use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5024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Growth stage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94023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status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3353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 Xref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910190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Institution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89261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Scientist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94877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5242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Language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6404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29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Standard model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5</a:t>
            </a:fld>
            <a:endParaRPr lang="fr-FR" dirty="0"/>
          </a:p>
        </p:txBody>
      </p:sp>
      <p:sp>
        <p:nvSpPr>
          <p:cNvPr id="30" name="Espace réservé du contenu 5"/>
          <p:cNvSpPr>
            <a:spLocks noGrp="1"/>
          </p:cNvSpPr>
          <p:nvPr>
            <p:ph idx="1"/>
          </p:nvPr>
        </p:nvSpPr>
        <p:spPr>
          <a:xfrm>
            <a:off x="1210488" y="1124747"/>
            <a:ext cx="9775659" cy="5001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noProof="0" dirty="0" smtClean="0"/>
              <a:t>Variable = </a:t>
            </a:r>
            <a:r>
              <a:rPr lang="en-US" b="1" noProof="0" dirty="0" smtClean="0">
                <a:solidFill>
                  <a:srgbClr val="C00000"/>
                </a:solidFill>
              </a:rPr>
              <a:t>trait</a:t>
            </a:r>
            <a:r>
              <a:rPr lang="en-US" noProof="0" dirty="0" smtClean="0"/>
              <a:t> + method + scale</a:t>
            </a:r>
          </a:p>
          <a:p>
            <a:pPr marL="0" indent="0" algn="ctr">
              <a:buNone/>
            </a:pPr>
            <a:endParaRPr lang="en-US" noProof="0" dirty="0" smtClean="0"/>
          </a:p>
          <a:p>
            <a:pPr marL="0" indent="0" algn="r">
              <a:buNone/>
            </a:pPr>
            <a:r>
              <a:rPr lang="en-US" noProof="0" dirty="0" smtClean="0"/>
              <a:t>What is the studied character?</a:t>
            </a:r>
            <a:endParaRPr lang="en-US" noProof="0" dirty="0"/>
          </a:p>
        </p:txBody>
      </p:sp>
      <p:graphicFrame>
        <p:nvGraphicFramePr>
          <p:cNvPr id="31" name="Tableau 30"/>
          <p:cNvGraphicFramePr>
            <a:graphicFrameLocks noGrp="1"/>
          </p:cNvGraphicFramePr>
          <p:nvPr/>
        </p:nvGraphicFramePr>
        <p:xfrm>
          <a:off x="836020" y="1938744"/>
          <a:ext cx="4938205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77847">
                  <a:extLst>
                    <a:ext uri="{9D8B030D-6E8A-4147-A177-3AD203B41FA5}">
                      <a16:colId xmlns:a16="http://schemas.microsoft.com/office/drawing/2014/main" val="4947006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4296590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69366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SUR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600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17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482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14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pSp>
        <p:nvGrpSpPr>
          <p:cNvPr id="38" name="Groupe 37"/>
          <p:cNvGrpSpPr/>
          <p:nvPr/>
        </p:nvGrpSpPr>
        <p:grpSpPr>
          <a:xfrm>
            <a:off x="1384071" y="1950715"/>
            <a:ext cx="5312818" cy="3063821"/>
            <a:chOff x="1384071" y="1950715"/>
            <a:chExt cx="5312818" cy="3063821"/>
          </a:xfrm>
        </p:grpSpPr>
        <p:grpSp>
          <p:nvGrpSpPr>
            <p:cNvPr id="22" name="Groupe 21"/>
            <p:cNvGrpSpPr/>
            <p:nvPr/>
          </p:nvGrpSpPr>
          <p:grpSpPr>
            <a:xfrm>
              <a:off x="2898767" y="1950715"/>
              <a:ext cx="2390107" cy="2440167"/>
              <a:chOff x="2898767" y="1950715"/>
              <a:chExt cx="2390107" cy="2440167"/>
            </a:xfrm>
          </p:grpSpPr>
          <p:sp>
            <p:nvSpPr>
              <p:cNvPr id="29" name="Rectangle à coins arrondis 28"/>
              <p:cNvSpPr/>
              <p:nvPr/>
            </p:nvSpPr>
            <p:spPr>
              <a:xfrm>
                <a:off x="4602090" y="1950715"/>
                <a:ext cx="527260" cy="3570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0" name="Connecteur droit avec flèche 9"/>
              <p:cNvCxnSpPr>
                <a:stCxn id="29" idx="2"/>
                <a:endCxn id="11" idx="0"/>
              </p:cNvCxnSpPr>
              <p:nvPr/>
            </p:nvCxnSpPr>
            <p:spPr>
              <a:xfrm flipH="1">
                <a:off x="4093821" y="2307766"/>
                <a:ext cx="771899" cy="1726065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w="med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à coins arrondis 10"/>
              <p:cNvSpPr/>
              <p:nvPr/>
            </p:nvSpPr>
            <p:spPr>
              <a:xfrm>
                <a:off x="2898767" y="4033831"/>
                <a:ext cx="2390107" cy="3570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Total height of the tree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>
              <a:off x="1384071" y="1950716"/>
              <a:ext cx="3218019" cy="1816512"/>
              <a:chOff x="1384071" y="1950716"/>
              <a:chExt cx="3218019" cy="1816512"/>
            </a:xfrm>
          </p:grpSpPr>
          <p:sp>
            <p:nvSpPr>
              <p:cNvPr id="28" name="Rectangle à coins arrondis 27"/>
              <p:cNvSpPr/>
              <p:nvPr/>
            </p:nvSpPr>
            <p:spPr>
              <a:xfrm>
                <a:off x="4040777" y="1950716"/>
                <a:ext cx="561313" cy="3570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9" name="Connecteur droit avec flèche 8"/>
              <p:cNvCxnSpPr>
                <a:stCxn id="28" idx="2"/>
                <a:endCxn id="12" idx="0"/>
              </p:cNvCxnSpPr>
              <p:nvPr/>
            </p:nvCxnSpPr>
            <p:spPr>
              <a:xfrm flipH="1">
                <a:off x="2699065" y="2307767"/>
                <a:ext cx="1622369" cy="110241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w="med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à coins arrondis 11"/>
              <p:cNvSpPr/>
              <p:nvPr/>
            </p:nvSpPr>
            <p:spPr>
              <a:xfrm>
                <a:off x="1384071" y="3410177"/>
                <a:ext cx="2629988" cy="3570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Circumference of the tree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Groupe 36"/>
            <p:cNvGrpSpPr/>
            <p:nvPr/>
          </p:nvGrpSpPr>
          <p:grpSpPr>
            <a:xfrm>
              <a:off x="4201091" y="1950715"/>
              <a:ext cx="2495798" cy="3063821"/>
              <a:chOff x="4201091" y="1950715"/>
              <a:chExt cx="2495798" cy="3063821"/>
            </a:xfrm>
          </p:grpSpPr>
          <p:cxnSp>
            <p:nvCxnSpPr>
              <p:cNvPr id="15" name="Connecteur droit avec flèche 14"/>
              <p:cNvCxnSpPr>
                <a:stCxn id="32" idx="2"/>
                <a:endCxn id="16" idx="0"/>
              </p:cNvCxnSpPr>
              <p:nvPr/>
            </p:nvCxnSpPr>
            <p:spPr>
              <a:xfrm>
                <a:off x="5448399" y="2307766"/>
                <a:ext cx="591" cy="234971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w="med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à coins arrondis 31"/>
              <p:cNvSpPr/>
              <p:nvPr/>
            </p:nvSpPr>
            <p:spPr>
              <a:xfrm>
                <a:off x="5129350" y="1950715"/>
                <a:ext cx="638098" cy="3570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Rectangle à coins arrondis 15"/>
              <p:cNvSpPr/>
              <p:nvPr/>
            </p:nvSpPr>
            <p:spPr>
              <a:xfrm>
                <a:off x="4201091" y="4657485"/>
                <a:ext cx="2495798" cy="3570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Survival </a:t>
                </a:r>
                <a:r>
                  <a:rPr lang="en-US" dirty="0">
                    <a:solidFill>
                      <a:schemeClr val="tx1"/>
                    </a:solidFill>
                  </a:rPr>
                  <a:t>state of the tree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9" name="Groupe 38"/>
          <p:cNvGrpSpPr/>
          <p:nvPr/>
        </p:nvGrpSpPr>
        <p:grpSpPr>
          <a:xfrm>
            <a:off x="10095116" y="72684"/>
            <a:ext cx="2028893" cy="959280"/>
            <a:chOff x="8675619" y="-27383"/>
            <a:chExt cx="2028893" cy="959280"/>
          </a:xfrm>
          <a:solidFill>
            <a:schemeClr val="bg1"/>
          </a:solidFill>
        </p:grpSpPr>
        <p:pic>
          <p:nvPicPr>
            <p:cNvPr id="40" name="Shape 379"/>
            <p:cNvPicPr preferRelativeResize="0"/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2503" y="-27383"/>
              <a:ext cx="842009" cy="95928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41" name="Shape 380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4913" y="37710"/>
              <a:ext cx="565232" cy="81592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42" name="Shape 381" descr="IBP logo orange.jpg"/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75619" y="237231"/>
              <a:ext cx="628726" cy="511507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43" name="Shape 299" descr="Crop Ontology logo (complete).png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08" y="69447"/>
            <a:ext cx="1972993" cy="81747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44" name="Tableau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049749"/>
              </p:ext>
            </p:extLst>
          </p:nvPr>
        </p:nvGraphicFramePr>
        <p:xfrm>
          <a:off x="7462504" y="2554053"/>
          <a:ext cx="3332099" cy="3316605"/>
        </p:xfrm>
        <a:graphic>
          <a:graphicData uri="http://schemas.openxmlformats.org/drawingml/2006/table">
            <a:tbl>
              <a:tblPr/>
              <a:tblGrid>
                <a:gridCol w="481203">
                  <a:extLst>
                    <a:ext uri="{9D8B030D-6E8A-4147-A177-3AD203B41FA5}">
                      <a16:colId xmlns:a16="http://schemas.microsoft.com/office/drawing/2014/main" val="2405823724"/>
                    </a:ext>
                  </a:extLst>
                </a:gridCol>
                <a:gridCol w="2850896">
                  <a:extLst>
                    <a:ext uri="{9D8B030D-6E8A-4147-A177-3AD203B41FA5}">
                      <a16:colId xmlns:a16="http://schemas.microsoft.com/office/drawing/2014/main" val="693825296"/>
                    </a:ext>
                  </a:extLst>
                </a:gridCol>
              </a:tblGrid>
              <a:tr h="38100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2193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12878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 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95081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 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0639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 synonyms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35967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 trait abbreviation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50238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Alternative trait abbreviations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30368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Entity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18595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Attribute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04566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 status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67582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Trait Xref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618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76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Standard model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6</a:t>
            </a:fld>
            <a:endParaRPr lang="fr-FR" dirty="0"/>
          </a:p>
        </p:txBody>
      </p:sp>
      <p:sp>
        <p:nvSpPr>
          <p:cNvPr id="30" name="Espace réservé du contenu 5"/>
          <p:cNvSpPr>
            <a:spLocks noGrp="1"/>
          </p:cNvSpPr>
          <p:nvPr>
            <p:ph idx="1"/>
          </p:nvPr>
        </p:nvSpPr>
        <p:spPr>
          <a:xfrm>
            <a:off x="1210488" y="1124747"/>
            <a:ext cx="9775659" cy="5001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noProof="0" dirty="0" smtClean="0"/>
              <a:t>Variable = trait + </a:t>
            </a:r>
            <a:r>
              <a:rPr lang="en-US" b="1" noProof="0" dirty="0" smtClean="0">
                <a:solidFill>
                  <a:srgbClr val="C00000"/>
                </a:solidFill>
              </a:rPr>
              <a:t>method</a:t>
            </a:r>
            <a:r>
              <a:rPr lang="en-US" noProof="0" dirty="0" smtClean="0"/>
              <a:t> + scale</a:t>
            </a:r>
          </a:p>
          <a:p>
            <a:pPr marL="0" indent="0" algn="ctr">
              <a:buNone/>
            </a:pPr>
            <a:endParaRPr lang="en-US" noProof="0" dirty="0" smtClean="0"/>
          </a:p>
          <a:p>
            <a:pPr marL="0" indent="0" algn="r">
              <a:buNone/>
            </a:pPr>
            <a:r>
              <a:rPr lang="en-US" noProof="0" dirty="0" smtClean="0"/>
              <a:t>How is it observed?</a:t>
            </a:r>
            <a:endParaRPr lang="en-US" noProof="0" dirty="0"/>
          </a:p>
        </p:txBody>
      </p:sp>
      <p:graphicFrame>
        <p:nvGraphicFramePr>
          <p:cNvPr id="31" name="Tableau 30"/>
          <p:cNvGraphicFramePr>
            <a:graphicFrameLocks noGrp="1"/>
          </p:cNvGraphicFramePr>
          <p:nvPr/>
        </p:nvGraphicFramePr>
        <p:xfrm>
          <a:off x="836020" y="1938744"/>
          <a:ext cx="4938205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77847">
                  <a:extLst>
                    <a:ext uri="{9D8B030D-6E8A-4147-A177-3AD203B41FA5}">
                      <a16:colId xmlns:a16="http://schemas.microsoft.com/office/drawing/2014/main" val="4947006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4296590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69366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SUR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600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17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482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14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pSp>
        <p:nvGrpSpPr>
          <p:cNvPr id="36" name="Groupe 35"/>
          <p:cNvGrpSpPr/>
          <p:nvPr/>
        </p:nvGrpSpPr>
        <p:grpSpPr>
          <a:xfrm>
            <a:off x="1132110" y="1950715"/>
            <a:ext cx="5615850" cy="3748440"/>
            <a:chOff x="1132110" y="1950715"/>
            <a:chExt cx="5615850" cy="3748440"/>
          </a:xfrm>
        </p:grpSpPr>
        <p:grpSp>
          <p:nvGrpSpPr>
            <p:cNvPr id="17" name="Groupe 16"/>
            <p:cNvGrpSpPr/>
            <p:nvPr/>
          </p:nvGrpSpPr>
          <p:grpSpPr>
            <a:xfrm>
              <a:off x="2269643" y="1950715"/>
              <a:ext cx="3050311" cy="2915778"/>
              <a:chOff x="2269643" y="1950715"/>
              <a:chExt cx="3050311" cy="2915778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4602090" y="1950715"/>
                <a:ext cx="527260" cy="3570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6" name="Connecteur droit avec flèche 25"/>
              <p:cNvCxnSpPr>
                <a:stCxn id="25" idx="2"/>
                <a:endCxn id="27" idx="0"/>
              </p:cNvCxnSpPr>
              <p:nvPr/>
            </p:nvCxnSpPr>
            <p:spPr>
              <a:xfrm flipH="1">
                <a:off x="3794799" y="2307766"/>
                <a:ext cx="1070921" cy="19350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à coins arrondis 26"/>
              <p:cNvSpPr/>
              <p:nvPr/>
            </p:nvSpPr>
            <p:spPr>
              <a:xfrm>
                <a:off x="2269643" y="4242839"/>
                <a:ext cx="3050311" cy="623654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Measured from soil 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crown </a:t>
                </a:r>
                <a:r>
                  <a:rPr lang="en-US" dirty="0">
                    <a:solidFill>
                      <a:schemeClr val="tx1"/>
                    </a:solidFill>
                  </a:rPr>
                  <a:t>with a pole or a clinometer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1132110" y="1950716"/>
              <a:ext cx="3469980" cy="2083115"/>
              <a:chOff x="1132110" y="1950716"/>
              <a:chExt cx="3469980" cy="2083115"/>
            </a:xfrm>
          </p:grpSpPr>
          <p:sp>
            <p:nvSpPr>
              <p:cNvPr id="22" name="Rectangle à coins arrondis 21"/>
              <p:cNvSpPr/>
              <p:nvPr/>
            </p:nvSpPr>
            <p:spPr>
              <a:xfrm>
                <a:off x="4040777" y="1950716"/>
                <a:ext cx="561313" cy="3570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3" name="Connecteur droit avec flèche 22"/>
              <p:cNvCxnSpPr>
                <a:stCxn id="22" idx="2"/>
                <a:endCxn id="24" idx="0"/>
              </p:cNvCxnSpPr>
              <p:nvPr/>
            </p:nvCxnSpPr>
            <p:spPr>
              <a:xfrm flipH="1">
                <a:off x="2481643" y="2307767"/>
                <a:ext cx="1839791" cy="110241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à coins arrondis 23"/>
              <p:cNvSpPr/>
              <p:nvPr/>
            </p:nvSpPr>
            <p:spPr>
              <a:xfrm>
                <a:off x="1132110" y="3410177"/>
                <a:ext cx="2699065" cy="623654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Measured at breast height with a graduated ribbon 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4145285" y="1950715"/>
              <a:ext cx="2602675" cy="3748440"/>
              <a:chOff x="4145285" y="1950715"/>
              <a:chExt cx="2602675" cy="3748440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5129350" y="1950715"/>
                <a:ext cx="638098" cy="3570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4145285" y="5092917"/>
                <a:ext cx="2602675" cy="606238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Visual assessment with a reference scoring scale 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Connecteur droit avec flèche 32"/>
              <p:cNvCxnSpPr>
                <a:stCxn id="20" idx="2"/>
                <a:endCxn id="21" idx="0"/>
              </p:cNvCxnSpPr>
              <p:nvPr/>
            </p:nvCxnSpPr>
            <p:spPr>
              <a:xfrm flipH="1">
                <a:off x="5446623" y="2307766"/>
                <a:ext cx="1776" cy="27851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e 38"/>
          <p:cNvGrpSpPr/>
          <p:nvPr/>
        </p:nvGrpSpPr>
        <p:grpSpPr>
          <a:xfrm>
            <a:off x="10095116" y="72684"/>
            <a:ext cx="2028893" cy="959280"/>
            <a:chOff x="8675619" y="-27383"/>
            <a:chExt cx="2028893" cy="959280"/>
          </a:xfrm>
          <a:solidFill>
            <a:schemeClr val="bg1"/>
          </a:solidFill>
        </p:grpSpPr>
        <p:pic>
          <p:nvPicPr>
            <p:cNvPr id="40" name="Shape 379"/>
            <p:cNvPicPr preferRelativeResize="0"/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2503" y="-27383"/>
              <a:ext cx="842009" cy="95928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41" name="Shape 380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4913" y="37710"/>
              <a:ext cx="565232" cy="81592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42" name="Shape 381" descr="IBP logo orange.jpg"/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75619" y="237231"/>
              <a:ext cx="628726" cy="511507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43" name="Shape 299" descr="Crop Ontology logo (complete).png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08" y="69447"/>
            <a:ext cx="1972993" cy="81747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44" name="Tableau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048701"/>
              </p:ext>
            </p:extLst>
          </p:nvPr>
        </p:nvGraphicFramePr>
        <p:xfrm>
          <a:off x="8296271" y="2773921"/>
          <a:ext cx="2730247" cy="1703070"/>
        </p:xfrm>
        <a:graphic>
          <a:graphicData uri="http://schemas.openxmlformats.org/drawingml/2006/table">
            <a:tbl>
              <a:tblPr/>
              <a:tblGrid>
                <a:gridCol w="817944">
                  <a:extLst>
                    <a:ext uri="{9D8B030D-6E8A-4147-A177-3AD203B41FA5}">
                      <a16:colId xmlns:a16="http://schemas.microsoft.com/office/drawing/2014/main" val="814820033"/>
                    </a:ext>
                  </a:extLst>
                </a:gridCol>
                <a:gridCol w="1912303">
                  <a:extLst>
                    <a:ext uri="{9D8B030D-6E8A-4147-A177-3AD203B41FA5}">
                      <a16:colId xmlns:a16="http://schemas.microsoft.com/office/drawing/2014/main" val="3763776384"/>
                    </a:ext>
                  </a:extLst>
                </a:gridCol>
              </a:tblGrid>
              <a:tr h="190500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874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889440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46537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245186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Formula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26463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 reference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21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6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Standard model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7</a:t>
            </a:fld>
            <a:endParaRPr lang="fr-FR" dirty="0"/>
          </a:p>
        </p:txBody>
      </p:sp>
      <p:sp>
        <p:nvSpPr>
          <p:cNvPr id="30" name="Espace réservé du contenu 5"/>
          <p:cNvSpPr>
            <a:spLocks noGrp="1"/>
          </p:cNvSpPr>
          <p:nvPr>
            <p:ph idx="1"/>
          </p:nvPr>
        </p:nvSpPr>
        <p:spPr>
          <a:xfrm>
            <a:off x="1210488" y="1124747"/>
            <a:ext cx="9775659" cy="50014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noProof="0" dirty="0" smtClean="0"/>
              <a:t>Variable = trait + method + </a:t>
            </a:r>
            <a:r>
              <a:rPr lang="en-US" b="1" noProof="0" dirty="0" smtClean="0">
                <a:solidFill>
                  <a:srgbClr val="C00000"/>
                </a:solidFill>
              </a:rPr>
              <a:t>scale</a:t>
            </a:r>
          </a:p>
          <a:p>
            <a:pPr marL="0" indent="0" algn="ctr">
              <a:buNone/>
            </a:pPr>
            <a:endParaRPr lang="en-US" noProof="0" dirty="0" smtClean="0"/>
          </a:p>
          <a:p>
            <a:pPr marL="0" indent="0" algn="r">
              <a:buNone/>
            </a:pPr>
            <a:r>
              <a:rPr lang="en-US" noProof="0" dirty="0" smtClean="0"/>
              <a:t>How is it expressed (unit or scale)?</a:t>
            </a:r>
            <a:endParaRPr lang="en-US" noProof="0" dirty="0"/>
          </a:p>
        </p:txBody>
      </p:sp>
      <p:graphicFrame>
        <p:nvGraphicFramePr>
          <p:cNvPr id="31" name="Tableau 30"/>
          <p:cNvGraphicFramePr>
            <a:graphicFrameLocks noGrp="1"/>
          </p:cNvGraphicFramePr>
          <p:nvPr/>
        </p:nvGraphicFramePr>
        <p:xfrm>
          <a:off x="836020" y="1938744"/>
          <a:ext cx="4938205" cy="11125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77847">
                  <a:extLst>
                    <a:ext uri="{9D8B030D-6E8A-4147-A177-3AD203B41FA5}">
                      <a16:colId xmlns:a16="http://schemas.microsoft.com/office/drawing/2014/main" val="49470069"/>
                    </a:ext>
                  </a:extLst>
                </a:gridCol>
                <a:gridCol w="1163955">
                  <a:extLst>
                    <a:ext uri="{9D8B030D-6E8A-4147-A177-3AD203B41FA5}">
                      <a16:colId xmlns:a16="http://schemas.microsoft.com/office/drawing/2014/main" val="3993560237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1214296590"/>
                    </a:ext>
                  </a:extLst>
                </a:gridCol>
                <a:gridCol w="492443">
                  <a:extLst>
                    <a:ext uri="{9D8B030D-6E8A-4147-A177-3AD203B41FA5}">
                      <a16:colId xmlns:a16="http://schemas.microsoft.com/office/drawing/2014/main" val="859180312"/>
                    </a:ext>
                  </a:extLst>
                </a:gridCol>
                <a:gridCol w="621030">
                  <a:extLst>
                    <a:ext uri="{9D8B030D-6E8A-4147-A177-3AD203B41FA5}">
                      <a16:colId xmlns:a16="http://schemas.microsoft.com/office/drawing/2014/main" val="2693665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Trial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Genotype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CIR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HT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SUR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39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6579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600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17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2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/>
                        <a:t>Domaine de Valcros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6580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482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14</a:t>
                      </a:r>
                      <a:endParaRPr lang="fr-F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690855"/>
                  </a:ext>
                </a:extLst>
              </a:tr>
            </a:tbl>
          </a:graphicData>
        </a:graphic>
      </p:graphicFrame>
      <p:grpSp>
        <p:nvGrpSpPr>
          <p:cNvPr id="36" name="Groupe 35"/>
          <p:cNvGrpSpPr/>
          <p:nvPr/>
        </p:nvGrpSpPr>
        <p:grpSpPr>
          <a:xfrm>
            <a:off x="4037805" y="1950715"/>
            <a:ext cx="2132984" cy="4107353"/>
            <a:chOff x="4037805" y="1950715"/>
            <a:chExt cx="2132984" cy="4107353"/>
          </a:xfrm>
        </p:grpSpPr>
        <p:grpSp>
          <p:nvGrpSpPr>
            <p:cNvPr id="17" name="Groupe 16"/>
            <p:cNvGrpSpPr/>
            <p:nvPr/>
          </p:nvGrpSpPr>
          <p:grpSpPr>
            <a:xfrm>
              <a:off x="4515006" y="1950715"/>
              <a:ext cx="703796" cy="2649175"/>
              <a:chOff x="4515006" y="1950715"/>
              <a:chExt cx="703796" cy="2649175"/>
            </a:xfrm>
          </p:grpSpPr>
          <p:sp>
            <p:nvSpPr>
              <p:cNvPr id="25" name="Rectangle à coins arrondis 24"/>
              <p:cNvSpPr/>
              <p:nvPr/>
            </p:nvSpPr>
            <p:spPr>
              <a:xfrm>
                <a:off x="4602090" y="1950715"/>
                <a:ext cx="527260" cy="3570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6" name="Connecteur droit avec flèche 25"/>
              <p:cNvCxnSpPr>
                <a:stCxn id="25" idx="2"/>
                <a:endCxn id="27" idx="0"/>
              </p:cNvCxnSpPr>
              <p:nvPr/>
            </p:nvCxnSpPr>
            <p:spPr>
              <a:xfrm>
                <a:off x="4865720" y="2307766"/>
                <a:ext cx="1184" cy="19350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à coins arrondis 26"/>
              <p:cNvSpPr/>
              <p:nvPr/>
            </p:nvSpPr>
            <p:spPr>
              <a:xfrm>
                <a:off x="4515006" y="4242839"/>
                <a:ext cx="703796" cy="3570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mm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8" name="Groupe 17"/>
            <p:cNvGrpSpPr/>
            <p:nvPr/>
          </p:nvGrpSpPr>
          <p:grpSpPr>
            <a:xfrm>
              <a:off x="4037805" y="1950716"/>
              <a:ext cx="564285" cy="1828484"/>
              <a:chOff x="4037805" y="1950716"/>
              <a:chExt cx="564285" cy="1828484"/>
            </a:xfrm>
          </p:grpSpPr>
          <p:sp>
            <p:nvSpPr>
              <p:cNvPr id="22" name="Rectangle à coins arrondis 21"/>
              <p:cNvSpPr/>
              <p:nvPr/>
            </p:nvSpPr>
            <p:spPr>
              <a:xfrm>
                <a:off x="4040777" y="1950716"/>
                <a:ext cx="561313" cy="3570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23" name="Connecteur droit avec flèche 22"/>
              <p:cNvCxnSpPr>
                <a:stCxn id="22" idx="2"/>
                <a:endCxn id="24" idx="0"/>
              </p:cNvCxnSpPr>
              <p:nvPr/>
            </p:nvCxnSpPr>
            <p:spPr>
              <a:xfrm flipH="1">
                <a:off x="4308959" y="2307767"/>
                <a:ext cx="12475" cy="110241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à coins arrondis 23"/>
              <p:cNvSpPr/>
              <p:nvPr/>
            </p:nvSpPr>
            <p:spPr>
              <a:xfrm>
                <a:off x="4037805" y="3410177"/>
                <a:ext cx="542308" cy="369023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cm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e 34"/>
            <p:cNvGrpSpPr/>
            <p:nvPr/>
          </p:nvGrpSpPr>
          <p:grpSpPr>
            <a:xfrm>
              <a:off x="4728715" y="1950715"/>
              <a:ext cx="1442074" cy="4107353"/>
              <a:chOff x="4728715" y="1950715"/>
              <a:chExt cx="1442074" cy="4107353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5129350" y="1950715"/>
                <a:ext cx="638098" cy="3570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4728715" y="5092917"/>
                <a:ext cx="1442074" cy="965151"/>
              </a:xfrm>
              <a:prstGeom prst="round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 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Alive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Dead</a:t>
                </a:r>
              </a:p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 </a:t>
                </a:r>
                <a:r>
                  <a:rPr lang="en-US" dirty="0">
                    <a:solidFill>
                      <a:schemeClr val="tx1"/>
                    </a:solidFill>
                  </a:rPr>
                  <a:t>= Doubtful 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" name="Connecteur droit avec flèche 32"/>
              <p:cNvCxnSpPr>
                <a:stCxn id="20" idx="2"/>
                <a:endCxn id="21" idx="0"/>
              </p:cNvCxnSpPr>
              <p:nvPr/>
            </p:nvCxnSpPr>
            <p:spPr>
              <a:xfrm>
                <a:off x="5448399" y="2307766"/>
                <a:ext cx="1353" cy="27851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e 27"/>
          <p:cNvGrpSpPr/>
          <p:nvPr/>
        </p:nvGrpSpPr>
        <p:grpSpPr>
          <a:xfrm>
            <a:off x="10095116" y="72684"/>
            <a:ext cx="2028893" cy="959280"/>
            <a:chOff x="8675619" y="-27383"/>
            <a:chExt cx="2028893" cy="959280"/>
          </a:xfrm>
          <a:solidFill>
            <a:schemeClr val="bg1"/>
          </a:solidFill>
        </p:grpSpPr>
        <p:pic>
          <p:nvPicPr>
            <p:cNvPr id="29" name="Shape 379"/>
            <p:cNvPicPr preferRelativeResize="0"/>
            <p:nvPr/>
          </p:nvPicPr>
          <p:blipFill rotWithShape="1"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2503" y="-27383"/>
              <a:ext cx="842009" cy="95928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32" name="Shape 380"/>
            <p:cNvPicPr preferRelativeResize="0"/>
            <p:nvPr/>
          </p:nvPicPr>
          <p:blipFill rotWithShape="1">
            <a:blip r:embed="rId3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4913" y="37710"/>
              <a:ext cx="565232" cy="81592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34" name="Shape 381" descr="IBP logo orange.jpg"/>
            <p:cNvPicPr preferRelativeResize="0"/>
            <p:nvPr/>
          </p:nvPicPr>
          <p:blipFill rotWithShape="1">
            <a:blip r:embed="rId4" cstate="screen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75619" y="237231"/>
              <a:ext cx="628726" cy="511507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37" name="Shape 299" descr="Crop Ontology logo (complete).png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08" y="69447"/>
            <a:ext cx="1972993" cy="81747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38" name="Tableau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859083"/>
              </p:ext>
            </p:extLst>
          </p:nvPr>
        </p:nvGraphicFramePr>
        <p:xfrm>
          <a:off x="8342004" y="2495004"/>
          <a:ext cx="2003108" cy="3316605"/>
        </p:xfrm>
        <a:graphic>
          <a:graphicData uri="http://schemas.openxmlformats.org/drawingml/2006/table">
            <a:tbl>
              <a:tblPr/>
              <a:tblGrid>
                <a:gridCol w="547370">
                  <a:extLst>
                    <a:ext uri="{9D8B030D-6E8A-4147-A177-3AD203B41FA5}">
                      <a16:colId xmlns:a16="http://schemas.microsoft.com/office/drawing/2014/main" val="2007891240"/>
                    </a:ext>
                  </a:extLst>
                </a:gridCol>
                <a:gridCol w="1455738">
                  <a:extLst>
                    <a:ext uri="{9D8B030D-6E8A-4147-A177-3AD203B41FA5}">
                      <a16:colId xmlns:a16="http://schemas.microsoft.com/office/drawing/2014/main" val="3662957269"/>
                    </a:ext>
                  </a:extLst>
                </a:gridCol>
              </a:tblGrid>
              <a:tr h="0">
                <a:tc rowSpan="11">
                  <a:txBody>
                    <a:bodyPr/>
                    <a:lstStyle/>
                    <a:p>
                      <a:pPr algn="ctr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 ID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730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8757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 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05861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Decimal places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29362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94508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 limit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09284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Scale Xref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335067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95619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47437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56761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 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63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99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CropOntology workflow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8</a:t>
            </a:fld>
            <a:endParaRPr lang="fr-FR" dirty="0"/>
          </a:p>
        </p:txBody>
      </p:sp>
      <p:grpSp>
        <p:nvGrpSpPr>
          <p:cNvPr id="62" name="Groupe 61"/>
          <p:cNvGrpSpPr/>
          <p:nvPr/>
        </p:nvGrpSpPr>
        <p:grpSpPr>
          <a:xfrm>
            <a:off x="1300756" y="1757894"/>
            <a:ext cx="9311507" cy="3077650"/>
            <a:chOff x="360233" y="1757894"/>
            <a:chExt cx="9311507" cy="3077650"/>
          </a:xfrm>
        </p:grpSpPr>
        <p:grpSp>
          <p:nvGrpSpPr>
            <p:cNvPr id="7" name="Groupe 6"/>
            <p:cNvGrpSpPr/>
            <p:nvPr/>
          </p:nvGrpSpPr>
          <p:grpSpPr>
            <a:xfrm>
              <a:off x="360233" y="2165007"/>
              <a:ext cx="1918474" cy="1203539"/>
              <a:chOff x="412484" y="867425"/>
              <a:chExt cx="1918474" cy="1203539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2325" y="867425"/>
                <a:ext cx="929389" cy="987719"/>
              </a:xfrm>
              <a:prstGeom prst="rect">
                <a:avLst/>
              </a:prstGeom>
            </p:spPr>
          </p:pic>
          <p:sp>
            <p:nvSpPr>
              <p:cNvPr id="6" name="ZoneTexte 5"/>
              <p:cNvSpPr txBox="1"/>
              <p:nvPr/>
            </p:nvSpPr>
            <p:spPr>
              <a:xfrm>
                <a:off x="412484" y="1793965"/>
                <a:ext cx="1918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>
                    <a:hlinkClick r:id="rId3"/>
                  </a:rPr>
                  <a:t>Trait </a:t>
                </a:r>
                <a:r>
                  <a:rPr lang="fr-FR" sz="1200" dirty="0" smtClean="0">
                    <a:hlinkClick r:id="rId3"/>
                  </a:rPr>
                  <a:t>Dictionary</a:t>
                </a:r>
                <a:r>
                  <a:rPr lang="fr-FR" sz="1200" dirty="0">
                    <a:hlinkClick r:id="rId3"/>
                  </a:rPr>
                  <a:t> </a:t>
                </a:r>
                <a:r>
                  <a:rPr lang="fr-FR" sz="1200" dirty="0" smtClean="0">
                    <a:hlinkClick r:id="rId3"/>
                  </a:rPr>
                  <a:t>Template v5</a:t>
                </a:r>
                <a:endParaRPr lang="fr-FR" sz="1200" dirty="0" smtClean="0"/>
              </a:p>
            </p:txBody>
          </p:sp>
        </p:grpSp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94244" y="2082744"/>
              <a:ext cx="890093" cy="1152244"/>
            </a:xfrm>
            <a:prstGeom prst="rect">
              <a:avLst/>
            </a:prstGeom>
          </p:spPr>
        </p:pic>
        <p:cxnSp>
          <p:nvCxnSpPr>
            <p:cNvPr id="10" name="Connecteur droit avec flèche 9"/>
            <p:cNvCxnSpPr>
              <a:stCxn id="5" idx="3"/>
              <a:endCxn id="8" idx="1"/>
            </p:cNvCxnSpPr>
            <p:nvPr/>
          </p:nvCxnSpPr>
          <p:spPr>
            <a:xfrm flipV="1">
              <a:off x="1689463" y="2658866"/>
              <a:ext cx="904781" cy="1"/>
            </a:xfrm>
            <a:prstGeom prst="straightConnector1">
              <a:avLst/>
            </a:prstGeom>
            <a:ln w="19050"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4" name="Shape 299" descr="Crop Ontology logo (complete).png"/>
            <p:cNvPicPr preferRelativeResize="0"/>
            <p:nvPr/>
          </p:nvPicPr>
          <p:blipFill rotWithShape="1">
            <a:blip r:embed="rId5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611" r="-4626"/>
            <a:stretch/>
          </p:blipFill>
          <p:spPr>
            <a:xfrm>
              <a:off x="4214949" y="2302075"/>
              <a:ext cx="2133600" cy="71358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" name="Connecteur droit avec flèche 14"/>
            <p:cNvCxnSpPr>
              <a:stCxn id="8" idx="3"/>
              <a:endCxn id="14" idx="1"/>
            </p:cNvCxnSpPr>
            <p:nvPr/>
          </p:nvCxnSpPr>
          <p:spPr>
            <a:xfrm>
              <a:off x="3484337" y="2658866"/>
              <a:ext cx="730612" cy="0"/>
            </a:xfrm>
            <a:prstGeom prst="straightConnector1">
              <a:avLst/>
            </a:prstGeom>
            <a:ln w="19050"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7396" y="2760406"/>
              <a:ext cx="1554344" cy="506601"/>
            </a:xfrm>
            <a:prstGeom prst="rect">
              <a:avLst/>
            </a:prstGeom>
          </p:spPr>
        </p:pic>
        <p:cxnSp>
          <p:nvCxnSpPr>
            <p:cNvPr id="34" name="Connecteur droit avec flèche 33"/>
            <p:cNvCxnSpPr>
              <a:stCxn id="14" idx="3"/>
              <a:endCxn id="33" idx="1"/>
            </p:cNvCxnSpPr>
            <p:nvPr/>
          </p:nvCxnSpPr>
          <p:spPr>
            <a:xfrm>
              <a:off x="6348549" y="2658866"/>
              <a:ext cx="1768847" cy="354841"/>
            </a:xfrm>
            <a:prstGeom prst="straightConnector1">
              <a:avLst/>
            </a:prstGeom>
            <a:ln w="19050"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e 38"/>
            <p:cNvGrpSpPr/>
            <p:nvPr/>
          </p:nvGrpSpPr>
          <p:grpSpPr>
            <a:xfrm>
              <a:off x="8452048" y="1757894"/>
              <a:ext cx="885040" cy="867823"/>
              <a:chOff x="3707771" y="2725239"/>
              <a:chExt cx="885040" cy="867823"/>
            </a:xfrm>
          </p:grpSpPr>
          <p:pic>
            <p:nvPicPr>
              <p:cNvPr id="27" name="Image 26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5561" y="2725239"/>
                <a:ext cx="857250" cy="571500"/>
              </a:xfrm>
              <a:prstGeom prst="rect">
                <a:avLst/>
              </a:prstGeom>
            </p:spPr>
          </p:pic>
          <p:pic>
            <p:nvPicPr>
              <p:cNvPr id="38" name="Image 3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07771" y="3313576"/>
                <a:ext cx="885040" cy="279486"/>
              </a:xfrm>
              <a:prstGeom prst="rect">
                <a:avLst/>
              </a:prstGeom>
            </p:spPr>
          </p:pic>
        </p:grpSp>
        <p:pic>
          <p:nvPicPr>
            <p:cNvPr id="40" name="Picture 20" descr="Capture d'écran 2017-04-18 23.23.07.png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9519" y="4326975"/>
              <a:ext cx="1539566" cy="422486"/>
            </a:xfrm>
            <a:prstGeom prst="rect">
              <a:avLst/>
            </a:prstGeom>
          </p:spPr>
        </p:pic>
        <p:pic>
          <p:nvPicPr>
            <p:cNvPr id="41" name="Picture 21" descr="Capture d'écran 2017-04-19 07.59.16.png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877" y="4240891"/>
              <a:ext cx="1655049" cy="594653"/>
            </a:xfrm>
            <a:prstGeom prst="rect">
              <a:avLst/>
            </a:prstGeom>
          </p:spPr>
        </p:pic>
        <p:cxnSp>
          <p:nvCxnSpPr>
            <p:cNvPr id="49" name="Connecteur droit avec flèche 48"/>
            <p:cNvCxnSpPr>
              <a:stCxn id="14" idx="3"/>
              <a:endCxn id="27" idx="1"/>
            </p:cNvCxnSpPr>
            <p:nvPr/>
          </p:nvCxnSpPr>
          <p:spPr>
            <a:xfrm flipV="1">
              <a:off x="6348549" y="2043644"/>
              <a:ext cx="2131289" cy="615222"/>
            </a:xfrm>
            <a:prstGeom prst="straightConnector1">
              <a:avLst/>
            </a:prstGeom>
            <a:ln w="19050"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/>
            <p:cNvCxnSpPr>
              <a:stCxn id="14" idx="2"/>
              <a:endCxn id="40" idx="0"/>
            </p:cNvCxnSpPr>
            <p:nvPr/>
          </p:nvCxnSpPr>
          <p:spPr>
            <a:xfrm flipH="1">
              <a:off x="4219302" y="3015656"/>
              <a:ext cx="1062447" cy="1311319"/>
            </a:xfrm>
            <a:prstGeom prst="straightConnector1">
              <a:avLst/>
            </a:prstGeom>
            <a:ln w="19050">
              <a:prstDash val="sysDash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>
              <a:stCxn id="14" idx="2"/>
              <a:endCxn id="41" idx="0"/>
            </p:cNvCxnSpPr>
            <p:nvPr/>
          </p:nvCxnSpPr>
          <p:spPr>
            <a:xfrm>
              <a:off x="5281749" y="3015656"/>
              <a:ext cx="1202653" cy="1225235"/>
            </a:xfrm>
            <a:prstGeom prst="straightConnector1">
              <a:avLst/>
            </a:prstGeom>
            <a:ln w="19050">
              <a:prstDash val="sysDash"/>
              <a:tailEnd type="stealth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e 62"/>
          <p:cNvGrpSpPr/>
          <p:nvPr/>
        </p:nvGrpSpPr>
        <p:grpSpPr>
          <a:xfrm>
            <a:off x="10095116" y="72684"/>
            <a:ext cx="2028893" cy="959280"/>
            <a:chOff x="8675619" y="-27383"/>
            <a:chExt cx="2028893" cy="959280"/>
          </a:xfrm>
          <a:solidFill>
            <a:schemeClr val="bg1"/>
          </a:solidFill>
        </p:grpSpPr>
        <p:pic>
          <p:nvPicPr>
            <p:cNvPr id="64" name="Shape 379"/>
            <p:cNvPicPr preferRelativeResize="0"/>
            <p:nvPr/>
          </p:nvPicPr>
          <p:blipFill rotWithShape="1">
            <a:blip r:embed="rId11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2503" y="-27383"/>
              <a:ext cx="842009" cy="95928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65" name="Shape 380"/>
            <p:cNvPicPr preferRelativeResize="0"/>
            <p:nvPr/>
          </p:nvPicPr>
          <p:blipFill rotWithShape="1">
            <a:blip r:embed="rId12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4913" y="37710"/>
              <a:ext cx="565232" cy="81592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66" name="Shape 381" descr="IBP logo orange.jpg"/>
            <p:cNvPicPr preferRelativeResize="0"/>
            <p:nvPr/>
          </p:nvPicPr>
          <p:blipFill rotWithShape="1">
            <a:blip r:embed="rId13" cstate="screen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75619" y="237231"/>
              <a:ext cx="628726" cy="511507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67" name="Shape 299" descr="Crop Ontology logo (complete).png"/>
          <p:cNvPicPr preferRelativeResize="0"/>
          <p:nvPr/>
        </p:nvPicPr>
        <p:blipFill rotWithShape="1">
          <a:blip r:embed="rId14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08" y="69447"/>
            <a:ext cx="1972993" cy="81747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182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Ontologies mapping</a:t>
            </a:r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2C12F14-8B3C-4EAB-983F-40311AB14254}" type="slidenum">
              <a:rPr lang="fr-FR" smtClean="0"/>
              <a:t>9</a:t>
            </a:fld>
            <a:endParaRPr lang="fr-FR" dirty="0"/>
          </a:p>
        </p:txBody>
      </p:sp>
      <p:grpSp>
        <p:nvGrpSpPr>
          <p:cNvPr id="214" name="Groupe 213"/>
          <p:cNvGrpSpPr/>
          <p:nvPr/>
        </p:nvGrpSpPr>
        <p:grpSpPr>
          <a:xfrm>
            <a:off x="7989085" y="1467647"/>
            <a:ext cx="3662692" cy="3895803"/>
            <a:chOff x="7989085" y="1467647"/>
            <a:chExt cx="3662692" cy="3895803"/>
          </a:xfrm>
        </p:grpSpPr>
        <p:sp>
          <p:nvSpPr>
            <p:cNvPr id="125" name="Rounded Rectangle 225"/>
            <p:cNvSpPr/>
            <p:nvPr/>
          </p:nvSpPr>
          <p:spPr>
            <a:xfrm>
              <a:off x="9196685" y="4830050"/>
              <a:ext cx="1676324" cy="533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Reference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 Trait Ontology</a:t>
              </a:r>
            </a:p>
          </p:txBody>
        </p:sp>
        <p:grpSp>
          <p:nvGrpSpPr>
            <p:cNvPr id="213" name="Groupe 212"/>
            <p:cNvGrpSpPr/>
            <p:nvPr/>
          </p:nvGrpSpPr>
          <p:grpSpPr>
            <a:xfrm>
              <a:off x="7989085" y="1467647"/>
              <a:ext cx="3662692" cy="3276600"/>
              <a:chOff x="7989085" y="1467647"/>
              <a:chExt cx="3662692" cy="3276600"/>
            </a:xfrm>
          </p:grpSpPr>
          <p:grpSp>
            <p:nvGrpSpPr>
              <p:cNvPr id="108" name="Group 56"/>
              <p:cNvGrpSpPr/>
              <p:nvPr/>
            </p:nvGrpSpPr>
            <p:grpSpPr>
              <a:xfrm>
                <a:off x="7994177" y="1467647"/>
                <a:ext cx="3657600" cy="3276600"/>
                <a:chOff x="5011444" y="855956"/>
                <a:chExt cx="3657600" cy="3276600"/>
              </a:xfrm>
            </p:grpSpPr>
            <p:sp>
              <p:nvSpPr>
                <p:cNvPr id="109" name="Oval 1"/>
                <p:cNvSpPr/>
                <p:nvPr/>
              </p:nvSpPr>
              <p:spPr>
                <a:xfrm>
                  <a:off x="5943600" y="1600200"/>
                  <a:ext cx="1752600" cy="17526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0" name="Straight Arrow Connector 5"/>
                <p:cNvCxnSpPr/>
                <p:nvPr/>
              </p:nvCxnSpPr>
              <p:spPr>
                <a:xfrm rot="16200000" flipV="1">
                  <a:off x="6369480" y="1999446"/>
                  <a:ext cx="286064" cy="465098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Oval 14"/>
                <p:cNvSpPr/>
                <p:nvPr/>
              </p:nvSpPr>
              <p:spPr>
                <a:xfrm>
                  <a:off x="6019800" y="182880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Oval 16"/>
                <p:cNvSpPr/>
                <p:nvPr/>
              </p:nvSpPr>
              <p:spPr>
                <a:xfrm>
                  <a:off x="6700424" y="233039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Oval 18"/>
                <p:cNvSpPr/>
                <p:nvPr/>
              </p:nvSpPr>
              <p:spPr>
                <a:xfrm>
                  <a:off x="6781800" y="312420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4" name="Straight Arrow Connector 23"/>
                <p:cNvCxnSpPr/>
                <p:nvPr/>
              </p:nvCxnSpPr>
              <p:spPr>
                <a:xfrm rot="5400000">
                  <a:off x="6572808" y="2888820"/>
                  <a:ext cx="533647" cy="2638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5" name="Oval 27"/>
                <p:cNvSpPr/>
                <p:nvPr/>
              </p:nvSpPr>
              <p:spPr>
                <a:xfrm>
                  <a:off x="5337702" y="1061624"/>
                  <a:ext cx="3019892" cy="283345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Oval 30"/>
                <p:cNvSpPr/>
                <p:nvPr/>
              </p:nvSpPr>
              <p:spPr>
                <a:xfrm>
                  <a:off x="5181600" y="236220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Oval 31"/>
                <p:cNvSpPr/>
                <p:nvPr/>
              </p:nvSpPr>
              <p:spPr>
                <a:xfrm>
                  <a:off x="5621044" y="1313156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Oval 32"/>
                <p:cNvSpPr/>
                <p:nvPr/>
              </p:nvSpPr>
              <p:spPr>
                <a:xfrm>
                  <a:off x="5715000" y="3429000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Oval 33"/>
                <p:cNvSpPr/>
                <p:nvPr/>
              </p:nvSpPr>
              <p:spPr>
                <a:xfrm>
                  <a:off x="7068844" y="3675356"/>
                  <a:ext cx="304800" cy="304800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</a:ln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20" name="Straight Arrow Connector 34"/>
                <p:cNvCxnSpPr/>
                <p:nvPr/>
              </p:nvCxnSpPr>
              <p:spPr>
                <a:xfrm>
                  <a:off x="7086600" y="3276600"/>
                  <a:ext cx="26881" cy="443393"/>
                </a:xfrm>
                <a:prstGeom prst="curvedConnector2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37"/>
                <p:cNvCxnSpPr/>
                <p:nvPr/>
              </p:nvCxnSpPr>
              <p:spPr>
                <a:xfrm rot="5400000">
                  <a:off x="6324601" y="3079563"/>
                  <a:ext cx="197037" cy="806637"/>
                </a:xfrm>
                <a:prstGeom prst="curvedConnector2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40"/>
                <p:cNvCxnSpPr/>
                <p:nvPr/>
              </p:nvCxnSpPr>
              <p:spPr>
                <a:xfrm rot="16200000" flipV="1">
                  <a:off x="5791201" y="1447800"/>
                  <a:ext cx="255481" cy="506519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43"/>
                <p:cNvCxnSpPr/>
                <p:nvPr/>
              </p:nvCxnSpPr>
              <p:spPr>
                <a:xfrm rot="10800000" flipV="1">
                  <a:off x="5441764" y="1981199"/>
                  <a:ext cx="578037" cy="425637"/>
                </a:xfrm>
                <a:prstGeom prst="curvedConnector2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4" name="Oval 46"/>
                <p:cNvSpPr/>
                <p:nvPr/>
              </p:nvSpPr>
              <p:spPr>
                <a:xfrm>
                  <a:off x="5011444" y="855956"/>
                  <a:ext cx="3657600" cy="32766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29" name="ZoneTexte 128"/>
              <p:cNvSpPr txBox="1"/>
              <p:nvPr/>
            </p:nvSpPr>
            <p:spPr>
              <a:xfrm>
                <a:off x="7989085" y="3329038"/>
                <a:ext cx="1207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Fruit Color</a:t>
                </a:r>
              </a:p>
            </p:txBody>
          </p:sp>
        </p:grpSp>
      </p:grpSp>
      <p:grpSp>
        <p:nvGrpSpPr>
          <p:cNvPr id="211" name="Groupe 210"/>
          <p:cNvGrpSpPr/>
          <p:nvPr/>
        </p:nvGrpSpPr>
        <p:grpSpPr>
          <a:xfrm>
            <a:off x="313400" y="778839"/>
            <a:ext cx="5384213" cy="2607561"/>
            <a:chOff x="313400" y="778839"/>
            <a:chExt cx="5384213" cy="2607561"/>
          </a:xfrm>
        </p:grpSpPr>
        <p:grpSp>
          <p:nvGrpSpPr>
            <p:cNvPr id="167" name="Groupe 166"/>
            <p:cNvGrpSpPr/>
            <p:nvPr/>
          </p:nvGrpSpPr>
          <p:grpSpPr>
            <a:xfrm>
              <a:off x="2027267" y="778839"/>
              <a:ext cx="3670346" cy="2607561"/>
              <a:chOff x="2027267" y="369534"/>
              <a:chExt cx="3670346" cy="2607561"/>
            </a:xfrm>
          </p:grpSpPr>
          <p:grpSp>
            <p:nvGrpSpPr>
              <p:cNvPr id="130" name="Group 118"/>
              <p:cNvGrpSpPr/>
              <p:nvPr/>
            </p:nvGrpSpPr>
            <p:grpSpPr>
              <a:xfrm rot="5085954">
                <a:off x="1977824" y="418977"/>
                <a:ext cx="2607561" cy="2508676"/>
                <a:chOff x="1278639" y="-104411"/>
                <a:chExt cx="3757181" cy="3611429"/>
              </a:xfrm>
            </p:grpSpPr>
            <p:sp>
              <p:nvSpPr>
                <p:cNvPr id="131" name="Oval 104"/>
                <p:cNvSpPr/>
                <p:nvPr/>
              </p:nvSpPr>
              <p:spPr>
                <a:xfrm rot="19623411">
                  <a:off x="1599085" y="325692"/>
                  <a:ext cx="3019892" cy="2833454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Oval 105"/>
                <p:cNvSpPr/>
                <p:nvPr/>
              </p:nvSpPr>
              <p:spPr>
                <a:xfrm rot="19623411">
                  <a:off x="1278639" y="-5861"/>
                  <a:ext cx="3705048" cy="3504847"/>
                </a:xfrm>
                <a:prstGeom prst="ellipse">
                  <a:avLst/>
                </a:prstGeom>
                <a:noFill/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33" name="Group 117"/>
                <p:cNvGrpSpPr/>
                <p:nvPr/>
              </p:nvGrpSpPr>
              <p:grpSpPr>
                <a:xfrm>
                  <a:off x="2120302" y="-104411"/>
                  <a:ext cx="2915518" cy="3611429"/>
                  <a:chOff x="2120302" y="-104411"/>
                  <a:chExt cx="2915518" cy="3611429"/>
                </a:xfrm>
              </p:grpSpPr>
              <p:sp>
                <p:nvSpPr>
                  <p:cNvPr id="134" name="Oval 107"/>
                  <p:cNvSpPr/>
                  <p:nvPr/>
                </p:nvSpPr>
                <p:spPr>
                  <a:xfrm rot="19623411">
                    <a:off x="2208438" y="879655"/>
                    <a:ext cx="1752600" cy="1752600"/>
                  </a:xfrm>
                  <a:prstGeom prst="ellipse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35" name="Straight Arrow Connector 5"/>
                  <p:cNvCxnSpPr/>
                  <p:nvPr/>
                </p:nvCxnSpPr>
                <p:spPr>
                  <a:xfrm rot="14223411" flipV="1">
                    <a:off x="2497208" y="1456253"/>
                    <a:ext cx="394074" cy="394074"/>
                  </a:xfrm>
                  <a:prstGeom prst="curvedConnector3">
                    <a:avLst>
                      <a:gd name="adj1" fmla="val 50000"/>
                    </a:avLst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Oval 110"/>
                  <p:cNvSpPr/>
                  <p:nvPr/>
                </p:nvSpPr>
                <p:spPr>
                  <a:xfrm rot="19623411">
                    <a:off x="2120302" y="1410851"/>
                    <a:ext cx="304800" cy="30480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7" name="Oval 112"/>
                  <p:cNvSpPr/>
                  <p:nvPr/>
                </p:nvSpPr>
                <p:spPr>
                  <a:xfrm rot="19623411">
                    <a:off x="2963389" y="1590930"/>
                    <a:ext cx="304800" cy="30480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8" name="Oval 113"/>
                  <p:cNvSpPr/>
                  <p:nvPr/>
                </p:nvSpPr>
                <p:spPr>
                  <a:xfrm rot="19623411">
                    <a:off x="3806476" y="1771008"/>
                    <a:ext cx="304800" cy="30480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39" name="Straight Arrow Connector 23"/>
                  <p:cNvCxnSpPr/>
                  <p:nvPr/>
                </p:nvCxnSpPr>
                <p:spPr>
                  <a:xfrm rot="14223411" flipH="1">
                    <a:off x="3340296" y="1636332"/>
                    <a:ext cx="394074" cy="394074"/>
                  </a:xfrm>
                  <a:prstGeom prst="curvedConnector3">
                    <a:avLst>
                      <a:gd name="adj1" fmla="val 50000"/>
                    </a:avLst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0" name="Oval 115"/>
                  <p:cNvSpPr/>
                  <p:nvPr/>
                </p:nvSpPr>
                <p:spPr>
                  <a:xfrm rot="19623411">
                    <a:off x="2164647" y="480970"/>
                    <a:ext cx="304799" cy="30480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Oval 116"/>
                  <p:cNvSpPr/>
                  <p:nvPr/>
                </p:nvSpPr>
                <p:spPr>
                  <a:xfrm rot="19623411">
                    <a:off x="2990104" y="-104411"/>
                    <a:ext cx="304799" cy="30480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Oval 117"/>
                  <p:cNvSpPr/>
                  <p:nvPr/>
                </p:nvSpPr>
                <p:spPr>
                  <a:xfrm rot="19623411">
                    <a:off x="3881322" y="2577609"/>
                    <a:ext cx="304800" cy="30480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3" name="Oval 118"/>
                  <p:cNvSpPr/>
                  <p:nvPr/>
                </p:nvSpPr>
                <p:spPr>
                  <a:xfrm rot="19623411">
                    <a:off x="4343283" y="1188664"/>
                    <a:ext cx="304800" cy="304800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44" name="Straight Arrow Connector 34"/>
                  <p:cNvCxnSpPr/>
                  <p:nvPr/>
                </p:nvCxnSpPr>
                <p:spPr>
                  <a:xfrm rot="19623411" flipV="1">
                    <a:off x="3963202" y="1422605"/>
                    <a:ext cx="507013" cy="304553"/>
                  </a:xfrm>
                  <a:prstGeom prst="curvedConnector4">
                    <a:avLst>
                      <a:gd name="adj1" fmla="val 45598"/>
                      <a:gd name="adj2" fmla="val 137247"/>
                    </a:avLst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Arrow Connector 37"/>
                  <p:cNvCxnSpPr/>
                  <p:nvPr/>
                </p:nvCxnSpPr>
                <p:spPr>
                  <a:xfrm rot="3423411">
                    <a:off x="3789894" y="2138796"/>
                    <a:ext cx="412810" cy="375824"/>
                  </a:xfrm>
                  <a:prstGeom prst="curvedConnector3">
                    <a:avLst>
                      <a:gd name="adj1" fmla="val 50000"/>
                    </a:avLst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Arrow Connector 40"/>
                  <p:cNvCxnSpPr/>
                  <p:nvPr/>
                </p:nvCxnSpPr>
                <p:spPr>
                  <a:xfrm rot="16514046">
                    <a:off x="1948812" y="229320"/>
                    <a:ext cx="1562530" cy="941906"/>
                  </a:xfrm>
                  <a:prstGeom prst="curvedConnector4">
                    <a:avLst>
                      <a:gd name="adj1" fmla="val 41077"/>
                      <a:gd name="adj2" fmla="val 134970"/>
                    </a:avLst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Straight Arrow Connector 43"/>
                  <p:cNvCxnSpPr/>
                  <p:nvPr/>
                </p:nvCxnSpPr>
                <p:spPr>
                  <a:xfrm rot="11114046" flipH="1">
                    <a:off x="2190255" y="652660"/>
                    <a:ext cx="230437" cy="1005993"/>
                  </a:xfrm>
                  <a:prstGeom prst="curvedConnector4">
                    <a:avLst>
                      <a:gd name="adj1" fmla="val -142939"/>
                      <a:gd name="adj2" fmla="val 55580"/>
                    </a:avLst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Oval 155"/>
                  <p:cNvSpPr/>
                  <p:nvPr/>
                </p:nvSpPr>
                <p:spPr>
                  <a:xfrm rot="19623411">
                    <a:off x="3602825" y="3315326"/>
                    <a:ext cx="199104" cy="191692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49" name="Straight Arrow Connector 37"/>
                  <p:cNvCxnSpPr/>
                  <p:nvPr/>
                </p:nvCxnSpPr>
                <p:spPr>
                  <a:xfrm rot="5400000">
                    <a:off x="3644759" y="2958886"/>
                    <a:ext cx="436968" cy="277291"/>
                  </a:xfrm>
                  <a:prstGeom prst="curvedConnector3">
                    <a:avLst>
                      <a:gd name="adj1" fmla="val 50000"/>
                    </a:avLst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0" name="Oval 157"/>
                  <p:cNvSpPr/>
                  <p:nvPr/>
                </p:nvSpPr>
                <p:spPr>
                  <a:xfrm rot="19623411">
                    <a:off x="4074715" y="3086726"/>
                    <a:ext cx="199104" cy="191692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1" name="Oval 158"/>
                  <p:cNvSpPr/>
                  <p:nvPr/>
                </p:nvSpPr>
                <p:spPr>
                  <a:xfrm rot="19623411">
                    <a:off x="4379515" y="2781926"/>
                    <a:ext cx="199104" cy="191692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Oval 159"/>
                  <p:cNvSpPr/>
                  <p:nvPr/>
                </p:nvSpPr>
                <p:spPr>
                  <a:xfrm rot="19623411">
                    <a:off x="4608115" y="2477125"/>
                    <a:ext cx="199104" cy="191692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Oval 160"/>
                  <p:cNvSpPr/>
                  <p:nvPr/>
                </p:nvSpPr>
                <p:spPr>
                  <a:xfrm rot="19623411">
                    <a:off x="4804740" y="2129970"/>
                    <a:ext cx="199104" cy="191692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" name="Oval 161"/>
                  <p:cNvSpPr/>
                  <p:nvPr/>
                </p:nvSpPr>
                <p:spPr>
                  <a:xfrm rot="19623411">
                    <a:off x="4836716" y="1105526"/>
                    <a:ext cx="199104" cy="191692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Oval 162"/>
                  <p:cNvSpPr/>
                  <p:nvPr/>
                </p:nvSpPr>
                <p:spPr>
                  <a:xfrm rot="19623411">
                    <a:off x="4408295" y="441362"/>
                    <a:ext cx="199104" cy="191692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6" name="Oval 163"/>
                  <p:cNvSpPr/>
                  <p:nvPr/>
                </p:nvSpPr>
                <p:spPr>
                  <a:xfrm rot="19623411">
                    <a:off x="4209653" y="202872"/>
                    <a:ext cx="199104" cy="191692"/>
                  </a:xfrm>
                  <a:prstGeom prst="ellipse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157" name="Straight Arrow Connector 37"/>
                  <p:cNvCxnSpPr/>
                  <p:nvPr/>
                </p:nvCxnSpPr>
                <p:spPr>
                  <a:xfrm rot="16200000" flipH="1">
                    <a:off x="3950471" y="2930463"/>
                    <a:ext cx="223090" cy="120257"/>
                  </a:xfrm>
                  <a:prstGeom prst="curvedConnector3">
                    <a:avLst>
                      <a:gd name="adj1" fmla="val 50000"/>
                    </a:avLst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Arrow Connector 37"/>
                  <p:cNvCxnSpPr/>
                  <p:nvPr/>
                </p:nvCxnSpPr>
                <p:spPr>
                  <a:xfrm rot="16200000" flipH="1">
                    <a:off x="4219058" y="2755445"/>
                    <a:ext cx="74004" cy="278924"/>
                  </a:xfrm>
                  <a:prstGeom prst="curvedConnector2">
                    <a:avLst/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Arrow Connector 37"/>
                  <p:cNvCxnSpPr/>
                  <p:nvPr/>
                </p:nvCxnSpPr>
                <p:spPr>
                  <a:xfrm rot="5400000" flipH="1" flipV="1">
                    <a:off x="4293514" y="2443622"/>
                    <a:ext cx="207467" cy="428976"/>
                  </a:xfrm>
                  <a:prstGeom prst="curvedConnector5">
                    <a:avLst>
                      <a:gd name="adj1" fmla="val 48140"/>
                      <a:gd name="adj2" fmla="val 49970"/>
                      <a:gd name="adj3" fmla="val 137441"/>
                    </a:avLst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0" name="Straight Arrow Connector 37"/>
                  <p:cNvCxnSpPr/>
                  <p:nvPr/>
                </p:nvCxnSpPr>
                <p:spPr>
                  <a:xfrm rot="5714046" flipV="1">
                    <a:off x="4318623" y="1670548"/>
                    <a:ext cx="815851" cy="239043"/>
                  </a:xfrm>
                  <a:prstGeom prst="curvedConnector3">
                    <a:avLst>
                      <a:gd name="adj1" fmla="val 50000"/>
                    </a:avLst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Arrow Connector 37"/>
                  <p:cNvCxnSpPr/>
                  <p:nvPr/>
                </p:nvCxnSpPr>
                <p:spPr>
                  <a:xfrm rot="5400000" flipH="1" flipV="1">
                    <a:off x="4690027" y="1210203"/>
                    <a:ext cx="117389" cy="208002"/>
                  </a:xfrm>
                  <a:prstGeom prst="curvedConnector4">
                    <a:avLst>
                      <a:gd name="adj1" fmla="val -96423"/>
                      <a:gd name="adj2" fmla="val 46960"/>
                    </a:avLst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Arrow Connector 37"/>
                  <p:cNvCxnSpPr/>
                  <p:nvPr/>
                </p:nvCxnSpPr>
                <p:spPr>
                  <a:xfrm rot="314046" flipH="1" flipV="1">
                    <a:off x="4457371" y="639921"/>
                    <a:ext cx="194496" cy="610753"/>
                  </a:xfrm>
                  <a:prstGeom prst="curvedConnector4">
                    <a:avLst>
                      <a:gd name="adj1" fmla="val -57547"/>
                      <a:gd name="adj2" fmla="val 54538"/>
                    </a:avLst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Straight Arrow Connector 37"/>
                  <p:cNvCxnSpPr/>
                  <p:nvPr/>
                </p:nvCxnSpPr>
                <p:spPr>
                  <a:xfrm rot="16514046" flipV="1">
                    <a:off x="3972428" y="583854"/>
                    <a:ext cx="808267" cy="377178"/>
                  </a:xfrm>
                  <a:prstGeom prst="curvedConnector4">
                    <a:avLst>
                      <a:gd name="adj1" fmla="val 47588"/>
                      <a:gd name="adj2" fmla="val 110621"/>
                    </a:avLst>
                  </a:prstGeom>
                  <a:ln w="3175">
                    <a:solidFill>
                      <a:srgbClr val="00B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64" name="Rectangle 163"/>
              <p:cNvSpPr/>
              <p:nvPr/>
            </p:nvSpPr>
            <p:spPr>
              <a:xfrm>
                <a:off x="4404182" y="1117089"/>
                <a:ext cx="1293431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Finger color</a:t>
                </a:r>
              </a:p>
            </p:txBody>
          </p:sp>
        </p:grpSp>
        <p:grpSp>
          <p:nvGrpSpPr>
            <p:cNvPr id="20" name="Groupe 19"/>
            <p:cNvGrpSpPr/>
            <p:nvPr/>
          </p:nvGrpSpPr>
          <p:grpSpPr>
            <a:xfrm>
              <a:off x="313400" y="1567542"/>
              <a:ext cx="1588769" cy="1277908"/>
              <a:chOff x="313400" y="1158237"/>
              <a:chExt cx="1588769" cy="1277908"/>
            </a:xfrm>
          </p:grpSpPr>
          <p:pic>
            <p:nvPicPr>
              <p:cNvPr id="165" name="Picture 2" descr="http://www.sciencebasedmedicine.org/wp-content/uploads/2010/08/bananas01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400" y="1158237"/>
                <a:ext cx="1588769" cy="914400"/>
              </a:xfrm>
              <a:prstGeom prst="rect">
                <a:avLst/>
              </a:prstGeom>
              <a:noFill/>
            </p:spPr>
          </p:pic>
          <p:sp>
            <p:nvSpPr>
              <p:cNvPr id="166" name="Rectangle 165"/>
              <p:cNvSpPr/>
              <p:nvPr/>
            </p:nvSpPr>
            <p:spPr>
              <a:xfrm>
                <a:off x="357275" y="2066813"/>
                <a:ext cx="15121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Banana Traits</a:t>
                </a:r>
              </a:p>
            </p:txBody>
          </p:sp>
        </p:grpSp>
      </p:grpSp>
      <p:grpSp>
        <p:nvGrpSpPr>
          <p:cNvPr id="212" name="Groupe 211"/>
          <p:cNvGrpSpPr/>
          <p:nvPr/>
        </p:nvGrpSpPr>
        <p:grpSpPr>
          <a:xfrm>
            <a:off x="2536420" y="3554507"/>
            <a:ext cx="4410124" cy="2481037"/>
            <a:chOff x="2536420" y="3554507"/>
            <a:chExt cx="4410124" cy="2481037"/>
          </a:xfrm>
        </p:grpSpPr>
        <p:grpSp>
          <p:nvGrpSpPr>
            <p:cNvPr id="168" name="Group 177"/>
            <p:cNvGrpSpPr/>
            <p:nvPr/>
          </p:nvGrpSpPr>
          <p:grpSpPr>
            <a:xfrm rot="12856852">
              <a:off x="4338983" y="3554507"/>
              <a:ext cx="2607561" cy="2481037"/>
              <a:chOff x="1278639" y="-5861"/>
              <a:chExt cx="3757181" cy="3571641"/>
            </a:xfrm>
          </p:grpSpPr>
          <p:sp>
            <p:nvSpPr>
              <p:cNvPr id="169" name="Oval 238"/>
              <p:cNvSpPr/>
              <p:nvPr/>
            </p:nvSpPr>
            <p:spPr>
              <a:xfrm rot="19623411">
                <a:off x="1599085" y="325692"/>
                <a:ext cx="3019892" cy="283345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0" name="Oval 239"/>
              <p:cNvSpPr/>
              <p:nvPr/>
            </p:nvSpPr>
            <p:spPr>
              <a:xfrm rot="19623411">
                <a:off x="1278639" y="-5861"/>
                <a:ext cx="3705048" cy="35048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71" name="Group 117"/>
              <p:cNvGrpSpPr/>
              <p:nvPr/>
            </p:nvGrpSpPr>
            <p:grpSpPr>
              <a:xfrm>
                <a:off x="1502466" y="495926"/>
                <a:ext cx="3533354" cy="3069854"/>
                <a:chOff x="1502466" y="495926"/>
                <a:chExt cx="3533354" cy="3069854"/>
              </a:xfrm>
            </p:grpSpPr>
            <p:sp>
              <p:nvSpPr>
                <p:cNvPr id="172" name="Oval 241"/>
                <p:cNvSpPr/>
                <p:nvPr/>
              </p:nvSpPr>
              <p:spPr>
                <a:xfrm rot="19623411">
                  <a:off x="2208438" y="879655"/>
                  <a:ext cx="1752600" cy="175260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3" name="Straight Arrow Connector 5"/>
                <p:cNvCxnSpPr/>
                <p:nvPr/>
              </p:nvCxnSpPr>
              <p:spPr>
                <a:xfrm rot="14223411" flipV="1">
                  <a:off x="2497208" y="1456253"/>
                  <a:ext cx="394074" cy="3940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4" name="Oval 243"/>
                <p:cNvSpPr/>
                <p:nvPr/>
              </p:nvSpPr>
              <p:spPr>
                <a:xfrm rot="19623411">
                  <a:off x="2120302" y="1410851"/>
                  <a:ext cx="304800" cy="304800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" name="Oval 244"/>
                <p:cNvSpPr/>
                <p:nvPr/>
              </p:nvSpPr>
              <p:spPr>
                <a:xfrm rot="19623411">
                  <a:off x="2963389" y="1590930"/>
                  <a:ext cx="304800" cy="304800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" name="Oval 245"/>
                <p:cNvSpPr/>
                <p:nvPr/>
              </p:nvSpPr>
              <p:spPr>
                <a:xfrm rot="19623411">
                  <a:off x="3806476" y="1771008"/>
                  <a:ext cx="304800" cy="304800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Arrow Connector 23"/>
                <p:cNvCxnSpPr/>
                <p:nvPr/>
              </p:nvCxnSpPr>
              <p:spPr>
                <a:xfrm rot="14223411" flipH="1">
                  <a:off x="3340296" y="1636332"/>
                  <a:ext cx="394074" cy="39407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Oval 247"/>
                <p:cNvSpPr/>
                <p:nvPr/>
              </p:nvSpPr>
              <p:spPr>
                <a:xfrm rot="19623411">
                  <a:off x="1502466" y="1849112"/>
                  <a:ext cx="304800" cy="304800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9" name="Oval 248"/>
                <p:cNvSpPr/>
                <p:nvPr/>
              </p:nvSpPr>
              <p:spPr>
                <a:xfrm rot="19623411">
                  <a:off x="1769001" y="859201"/>
                  <a:ext cx="304800" cy="304800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0" name="Oval 249"/>
                <p:cNvSpPr/>
                <p:nvPr/>
              </p:nvSpPr>
              <p:spPr>
                <a:xfrm rot="19623411">
                  <a:off x="3881322" y="2577609"/>
                  <a:ext cx="304800" cy="304800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" name="Oval 250"/>
                <p:cNvSpPr/>
                <p:nvPr/>
              </p:nvSpPr>
              <p:spPr>
                <a:xfrm rot="19623411">
                  <a:off x="4343283" y="1188664"/>
                  <a:ext cx="304800" cy="304800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2" name="Straight Arrow Connector 34"/>
                <p:cNvCxnSpPr/>
                <p:nvPr/>
              </p:nvCxnSpPr>
              <p:spPr>
                <a:xfrm rot="19623411" flipV="1">
                  <a:off x="3963202" y="1422605"/>
                  <a:ext cx="507013" cy="304553"/>
                </a:xfrm>
                <a:prstGeom prst="curvedConnector4">
                  <a:avLst>
                    <a:gd name="adj1" fmla="val 45598"/>
                    <a:gd name="adj2" fmla="val 137247"/>
                  </a:avLst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37"/>
                <p:cNvCxnSpPr/>
                <p:nvPr/>
              </p:nvCxnSpPr>
              <p:spPr>
                <a:xfrm rot="3423411">
                  <a:off x="3789894" y="2138796"/>
                  <a:ext cx="412810" cy="375824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Arrow Connector 40"/>
                <p:cNvCxnSpPr/>
                <p:nvPr/>
              </p:nvCxnSpPr>
              <p:spPr>
                <a:xfrm rot="3423411" flipH="1" flipV="1">
                  <a:off x="1868766" y="1103252"/>
                  <a:ext cx="501590" cy="157576"/>
                </a:xfrm>
                <a:prstGeom prst="curvedConnector4">
                  <a:avLst>
                    <a:gd name="adj1" fmla="val 34808"/>
                    <a:gd name="adj2" fmla="val 245073"/>
                  </a:avLst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Arrow Connector 43"/>
                <p:cNvCxnSpPr/>
                <p:nvPr/>
              </p:nvCxnSpPr>
              <p:spPr>
                <a:xfrm rot="8823411" flipV="1">
                  <a:off x="1726025" y="1769949"/>
                  <a:ext cx="496661" cy="139573"/>
                </a:xfrm>
                <a:prstGeom prst="curvedConnector4">
                  <a:avLst>
                    <a:gd name="adj1" fmla="val 45506"/>
                    <a:gd name="adj2" fmla="val 295766"/>
                  </a:avLst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6" name="Oval 255"/>
                <p:cNvSpPr/>
                <p:nvPr/>
              </p:nvSpPr>
              <p:spPr>
                <a:xfrm rot="19623411">
                  <a:off x="3200734" y="3374088"/>
                  <a:ext cx="199104" cy="19169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87" name="Straight Arrow Connector 37"/>
                <p:cNvCxnSpPr/>
                <p:nvPr/>
              </p:nvCxnSpPr>
              <p:spPr>
                <a:xfrm rot="14143148" flipH="1" flipV="1">
                  <a:off x="3648546" y="2706421"/>
                  <a:ext cx="27322" cy="840959"/>
                </a:xfrm>
                <a:prstGeom prst="curvedConnector5">
                  <a:avLst>
                    <a:gd name="adj1" fmla="val 643174"/>
                    <a:gd name="adj2" fmla="val 50865"/>
                    <a:gd name="adj3" fmla="val 205248"/>
                  </a:avLst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" name="Oval 257"/>
                <p:cNvSpPr/>
                <p:nvPr/>
              </p:nvSpPr>
              <p:spPr>
                <a:xfrm rot="19623411">
                  <a:off x="4074715" y="3086726"/>
                  <a:ext cx="199104" cy="19169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9" name="Oval 258"/>
                <p:cNvSpPr/>
                <p:nvPr/>
              </p:nvSpPr>
              <p:spPr>
                <a:xfrm rot="19623411">
                  <a:off x="4379515" y="2781926"/>
                  <a:ext cx="199104" cy="19169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0" name="Oval 259"/>
                <p:cNvSpPr/>
                <p:nvPr/>
              </p:nvSpPr>
              <p:spPr>
                <a:xfrm rot="19623411">
                  <a:off x="4608115" y="2477125"/>
                  <a:ext cx="199104" cy="19169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1" name="Oval 260"/>
                <p:cNvSpPr/>
                <p:nvPr/>
              </p:nvSpPr>
              <p:spPr>
                <a:xfrm rot="19623411">
                  <a:off x="4836715" y="1791326"/>
                  <a:ext cx="199104" cy="19169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" name="Oval 261"/>
                <p:cNvSpPr/>
                <p:nvPr/>
              </p:nvSpPr>
              <p:spPr>
                <a:xfrm rot="19623411">
                  <a:off x="4836716" y="1105526"/>
                  <a:ext cx="199104" cy="19169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" name="Oval 262"/>
                <p:cNvSpPr/>
                <p:nvPr/>
              </p:nvSpPr>
              <p:spPr>
                <a:xfrm rot="19623411">
                  <a:off x="4684315" y="800726"/>
                  <a:ext cx="199104" cy="19169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" name="Oval 263"/>
                <p:cNvSpPr/>
                <p:nvPr/>
              </p:nvSpPr>
              <p:spPr>
                <a:xfrm rot="19623411">
                  <a:off x="4455715" y="495926"/>
                  <a:ext cx="199104" cy="191692"/>
                </a:xfrm>
                <a:prstGeom prst="ellipse">
                  <a:avLst/>
                </a:prstGeom>
                <a:solidFill>
                  <a:srgbClr val="9966FF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95" name="Straight Arrow Connector 37"/>
                <p:cNvCxnSpPr/>
                <p:nvPr/>
              </p:nvCxnSpPr>
              <p:spPr>
                <a:xfrm rot="16200000" flipH="1">
                  <a:off x="3950471" y="2930463"/>
                  <a:ext cx="223090" cy="120257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Arrow Connector 37"/>
                <p:cNvCxnSpPr/>
                <p:nvPr/>
              </p:nvCxnSpPr>
              <p:spPr>
                <a:xfrm rot="16200000" flipH="1">
                  <a:off x="4219058" y="2755445"/>
                  <a:ext cx="74004" cy="278924"/>
                </a:xfrm>
                <a:prstGeom prst="curvedConnector2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37"/>
                <p:cNvCxnSpPr/>
                <p:nvPr/>
              </p:nvCxnSpPr>
              <p:spPr>
                <a:xfrm rot="5400000" flipH="1" flipV="1">
                  <a:off x="4293514" y="2443622"/>
                  <a:ext cx="207467" cy="428976"/>
                </a:xfrm>
                <a:prstGeom prst="curvedConnector5">
                  <a:avLst>
                    <a:gd name="adj1" fmla="val 48140"/>
                    <a:gd name="adj2" fmla="val 49970"/>
                    <a:gd name="adj3" fmla="val 137441"/>
                  </a:avLst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37"/>
                <p:cNvCxnSpPr/>
                <p:nvPr/>
              </p:nvCxnSpPr>
              <p:spPr>
                <a:xfrm rot="16200000" flipH="1">
                  <a:off x="4494689" y="1522929"/>
                  <a:ext cx="495679" cy="195615"/>
                </a:xfrm>
                <a:prstGeom prst="curvedConnector3">
                  <a:avLst>
                    <a:gd name="adj1" fmla="val 50000"/>
                  </a:avLst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Arrow Connector 37"/>
                <p:cNvCxnSpPr/>
                <p:nvPr/>
              </p:nvCxnSpPr>
              <p:spPr>
                <a:xfrm rot="5400000" flipH="1" flipV="1">
                  <a:off x="4690027" y="1210203"/>
                  <a:ext cx="117389" cy="208002"/>
                </a:xfrm>
                <a:prstGeom prst="curvedConnector4">
                  <a:avLst>
                    <a:gd name="adj1" fmla="val -96423"/>
                    <a:gd name="adj2" fmla="val 4696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37"/>
                <p:cNvCxnSpPr/>
                <p:nvPr/>
              </p:nvCxnSpPr>
              <p:spPr>
                <a:xfrm flipV="1">
                  <a:off x="4623579" y="991729"/>
                  <a:ext cx="138068" cy="266459"/>
                </a:xfrm>
                <a:prstGeom prst="curvedConnector2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37"/>
                <p:cNvCxnSpPr/>
                <p:nvPr/>
              </p:nvCxnSpPr>
              <p:spPr>
                <a:xfrm rot="16200000" flipV="1">
                  <a:off x="4226562" y="891070"/>
                  <a:ext cx="546117" cy="55795"/>
                </a:xfrm>
                <a:prstGeom prst="curvedConnector4">
                  <a:avLst>
                    <a:gd name="adj1" fmla="val 45874"/>
                    <a:gd name="adj2" fmla="val 214842"/>
                  </a:avLst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4" name="Groupe 203"/>
            <p:cNvGrpSpPr/>
            <p:nvPr/>
          </p:nvGrpSpPr>
          <p:grpSpPr>
            <a:xfrm>
              <a:off x="2536420" y="4537898"/>
              <a:ext cx="1512115" cy="1257604"/>
              <a:chOff x="2536420" y="4537898"/>
              <a:chExt cx="1512115" cy="1257604"/>
            </a:xfrm>
          </p:grpSpPr>
          <p:pic>
            <p:nvPicPr>
              <p:cNvPr id="202" name="Picture 8" descr="http://kaufmann-mercantile.com/images/heirloom-tomatoes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31939" y="4537898"/>
                <a:ext cx="1295400" cy="921998"/>
              </a:xfrm>
              <a:prstGeom prst="rect">
                <a:avLst/>
              </a:prstGeom>
              <a:noFill/>
            </p:spPr>
          </p:pic>
          <p:sp>
            <p:nvSpPr>
              <p:cNvPr id="203" name="Rectangle 202"/>
              <p:cNvSpPr/>
              <p:nvPr/>
            </p:nvSpPr>
            <p:spPr>
              <a:xfrm>
                <a:off x="2536420" y="5426170"/>
                <a:ext cx="151211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Tomato Traits</a:t>
                </a:r>
              </a:p>
            </p:txBody>
          </p:sp>
        </p:grpSp>
      </p:grpSp>
      <p:sp>
        <p:nvSpPr>
          <p:cNvPr id="205" name="Rectangle 204"/>
          <p:cNvSpPr/>
          <p:nvPr/>
        </p:nvSpPr>
        <p:spPr>
          <a:xfrm>
            <a:off x="5769332" y="3294749"/>
            <a:ext cx="1216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Berry color</a:t>
            </a:r>
          </a:p>
        </p:txBody>
      </p:sp>
      <p:cxnSp>
        <p:nvCxnSpPr>
          <p:cNvPr id="207" name="Connecteur droit avec flèche 206"/>
          <p:cNvCxnSpPr>
            <a:stCxn id="141" idx="7"/>
            <a:endCxn id="116" idx="2"/>
          </p:cNvCxnSpPr>
          <p:nvPr/>
        </p:nvCxnSpPr>
        <p:spPr>
          <a:xfrm>
            <a:off x="4529430" y="1980196"/>
            <a:ext cx="3634903" cy="1146095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avec flèche 207"/>
          <p:cNvCxnSpPr>
            <a:stCxn id="186" idx="3"/>
            <a:endCxn id="116" idx="2"/>
          </p:cNvCxnSpPr>
          <p:nvPr/>
        </p:nvCxnSpPr>
        <p:spPr>
          <a:xfrm flipV="1">
            <a:off x="6271888" y="3126291"/>
            <a:ext cx="1892445" cy="59687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" name="Groupe 214"/>
          <p:cNvGrpSpPr/>
          <p:nvPr/>
        </p:nvGrpSpPr>
        <p:grpSpPr>
          <a:xfrm>
            <a:off x="10095116" y="72684"/>
            <a:ext cx="2028893" cy="959280"/>
            <a:chOff x="8675619" y="-27383"/>
            <a:chExt cx="2028893" cy="959280"/>
          </a:xfrm>
          <a:solidFill>
            <a:schemeClr val="bg1"/>
          </a:solidFill>
        </p:grpSpPr>
        <p:pic>
          <p:nvPicPr>
            <p:cNvPr id="216" name="Shape 379"/>
            <p:cNvPicPr preferRelativeResize="0"/>
            <p:nvPr/>
          </p:nvPicPr>
          <p:blipFill rotWithShape="1"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862503" y="-27383"/>
              <a:ext cx="842009" cy="959280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17" name="Shape 380"/>
            <p:cNvPicPr preferRelativeResize="0"/>
            <p:nvPr/>
          </p:nvPicPr>
          <p:blipFill rotWithShape="1">
            <a:blip r:embed="rId5" cstate="print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374913" y="37710"/>
              <a:ext cx="565232" cy="815921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218" name="Shape 381" descr="IBP logo orange.jpg"/>
            <p:cNvPicPr preferRelativeResize="0"/>
            <p:nvPr/>
          </p:nvPicPr>
          <p:blipFill rotWithShape="1">
            <a:blip r:embed="rId6" cstate="screen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675619" y="237231"/>
              <a:ext cx="628726" cy="511507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219" name="Shape 299" descr="Crop Ontology logo (complete).png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08" y="69447"/>
            <a:ext cx="1972993" cy="81747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320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P_WLC_006_Slideshow_EFP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ordPlant_Workshop_Ontology.pptx" id="{3E099C5A-B3DE-40D7-9E65-40DDA0F0B029}" vid="{9F440C99-30EE-44DB-9335-94A38220E5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5F92528FC9C8488898B86D54615449" ma:contentTypeVersion="" ma:contentTypeDescription="Create a new document." ma:contentTypeScope="" ma:versionID="c8ac9bee5fceb45a88a8c5ccdac8820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2384c6cc0088fcedbaf6edaf557def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DE13D2-CCA2-4F38-91B5-25CCD7561CBE}"/>
</file>

<file path=customXml/itemProps2.xml><?xml version="1.0" encoding="utf-8"?>
<ds:datastoreItem xmlns:ds="http://schemas.openxmlformats.org/officeDocument/2006/customXml" ds:itemID="{F57CE24C-BDBE-4EC0-B909-8783336B26E1}"/>
</file>

<file path=customXml/itemProps3.xml><?xml version="1.0" encoding="utf-8"?>
<ds:datastoreItem xmlns:ds="http://schemas.openxmlformats.org/officeDocument/2006/customXml" ds:itemID="{E4B962E1-05A1-4DA5-8476-ED60D75E901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4917</TotalTime>
  <Words>1305</Words>
  <Application>Microsoft Office PowerPoint</Application>
  <PresentationFormat>Grand écran</PresentationFormat>
  <Paragraphs>621</Paragraphs>
  <Slides>28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ＭＳ Ｐゴシック</vt:lpstr>
      <vt:lpstr>Arial</vt:lpstr>
      <vt:lpstr>Calibri</vt:lpstr>
      <vt:lpstr>Symbol</vt:lpstr>
      <vt:lpstr>Wingdings</vt:lpstr>
      <vt:lpstr>Wingdings 3</vt:lpstr>
      <vt:lpstr>TP_WLC_006_Slideshow_EFPA</vt:lpstr>
      <vt:lpstr>Workshop on phenotyping standards Ontology</vt:lpstr>
      <vt:lpstr>CropOntology</vt:lpstr>
      <vt:lpstr>Context</vt:lpstr>
      <vt:lpstr>Standard model</vt:lpstr>
      <vt:lpstr>Standard model</vt:lpstr>
      <vt:lpstr>Standard model</vt:lpstr>
      <vt:lpstr>Standard model</vt:lpstr>
      <vt:lpstr>CropOntology workflow</vt:lpstr>
      <vt:lpstr>Ontologies mapping</vt:lpstr>
      <vt:lpstr>Woody Plant Ontology </vt:lpstr>
      <vt:lpstr>An ontology for Woody Plants</vt:lpstr>
      <vt:lpstr>CropOntology Trait template</vt:lpstr>
      <vt:lpstr>Variable creation</vt:lpstr>
      <vt:lpstr>Variable creation</vt:lpstr>
      <vt:lpstr>Variable creation</vt:lpstr>
      <vt:lpstr>Variable creation</vt:lpstr>
      <vt:lpstr>Variable creation</vt:lpstr>
      <vt:lpstr>Variable viewer https://urgi.versailles.inra.fr/ephesis/ephesis/ontologyportal.do#termIdentifier=CO_357</vt:lpstr>
      <vt:lpstr>Variable viewer https://urgi.versailles.inra.fr/ephesis/ephesis/ontologyportal.do#termIdentifier=CO_357</vt:lpstr>
      <vt:lpstr>Variable viewer https://urgi.versailles.inra.fr/ephesis/ephesis/ontologyportal.do#termIdentifier=CO_357</vt:lpstr>
      <vt:lpstr>Variable annotation</vt:lpstr>
      <vt:lpstr>Variable annotation</vt:lpstr>
      <vt:lpstr>Variable annotation</vt:lpstr>
      <vt:lpstr>BBCH scale for Woody Plant</vt:lpstr>
      <vt:lpstr>BBCH scale for Woody Plant</vt:lpstr>
      <vt:lpstr>How to contribute?</vt:lpstr>
      <vt:lpstr>Acknowledgments</vt:lpstr>
      <vt:lpstr>Présentation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cmichotey</dc:creator>
  <cp:lastModifiedBy>cmichotey</cp:lastModifiedBy>
  <cp:revision>100</cp:revision>
  <dcterms:created xsi:type="dcterms:W3CDTF">2019-03-29T19:33:07Z</dcterms:created>
  <dcterms:modified xsi:type="dcterms:W3CDTF">2019-04-24T16:58:31Z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0x010100CE5F92528FC9C8488898B86D54615449</vt:lpwstr>
  </property>
</Properties>
</file>