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80" r:id="rId7"/>
    <p:sldId id="258" r:id="rId8"/>
    <p:sldId id="281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CMxU1WgjP6sWtJMIFRChSgocL5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onymous" initials="" lastIdx="4" clrIdx="0"/>
  <p:cmAuthor id="1" name="Raphaël Flore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08"/>
  </p:normalViewPr>
  <p:slideViewPr>
    <p:cSldViewPr snapToGrid="0">
      <p:cViewPr varScale="1">
        <p:scale>
          <a:sx n="204" d="100"/>
          <a:sy n="204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3-30T10:14:06.834" idx="2">
    <p:pos x="4599" y="1589"/>
    <p:text>entrepôt plutôt que ressources, non ? ou entrepôt de données FAIR et ressources de référence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zCrZoM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inrae/GnpIS,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8cd833f10_0_0:notes"/>
          <p:cNvSpPr txBox="1">
            <a:spLocks noGrp="1"/>
          </p:cNvSpPr>
          <p:nvPr>
            <p:ph type="body" idx="1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28cd833f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8cd833f10_0_71:notes"/>
          <p:cNvSpPr txBox="1">
            <a:spLocks noGrp="1"/>
          </p:cNvSpPr>
          <p:nvPr>
            <p:ph type="body" idx="1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28cd833f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89bac134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89bac134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8cd833f10_0_210:notes"/>
          <p:cNvSpPr txBox="1">
            <a:spLocks noGrp="1"/>
          </p:cNvSpPr>
          <p:nvPr>
            <p:ph type="body" idx="1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228cd833f1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89bac134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89bac134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88C11C-8029-48B5-A2A4-F8E0C81D844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753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ba68519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8ba68519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8ba68519f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8ba68519f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901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8ba68519f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8ba68519f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8cd833f1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28cd833f10_0_278:notes"/>
          <p:cNvSpPr txBox="1">
            <a:spLocks noGrp="1"/>
          </p:cNvSpPr>
          <p:nvPr>
            <p:ph type="body" idx="1"/>
          </p:nvPr>
        </p:nvSpPr>
        <p:spPr>
          <a:xfrm>
            <a:off x="685800" y="3300413"/>
            <a:ext cx="5486400" cy="27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Accompagnement à la soumission/publication de données dans </a:t>
            </a:r>
            <a:r>
              <a:rPr lang="fr-FR" sz="11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data.inrae/GnpIS,</a:t>
            </a:r>
            <a:r>
              <a:rPr lang="fr-FR" sz="11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curation de metadonnées</a:t>
            </a: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scope: INRAE et collaborateurs / ODS, missions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de données: phénotypage, ressourcesgénétiques, génotypage, génomes et annotations, TE consensus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Intégration de données (lien entre les données):</a:t>
            </a: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Scope: INRAE et collaborateurs? National? / ODS, projets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de ressources:  Jbrowse, intégrationGnpIS, intégrationREPETdb, Intermines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Mise à disposition de données/ontologies de référence</a:t>
            </a: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ressourcesgénétiquesassociées à des DOI, variables de phénotypage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Scope : INRAE (</a:t>
            </a:r>
            <a:r>
              <a:rPr lang="fr-FR" sz="1100" b="0" i="1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Adonis</a:t>
            </a: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), international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Types de ressources: Interfaces, API </a:t>
            </a:r>
            <a:endParaRPr/>
          </a:p>
        </p:txBody>
      </p:sp>
      <p:sp>
        <p:nvSpPr>
          <p:cNvPr id="132" name="Google Shape;132;g228cd833f10_0_278:notes"/>
          <p:cNvSpPr txBox="1">
            <a:spLocks noGrp="1"/>
          </p:cNvSpPr>
          <p:nvPr>
            <p:ph type="sldNum" idx="12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89bac13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89bac13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89bac1344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89bac1344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- Version 1">
  <p:cSld name="Diapositive de titre - Version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394290"/>
            <a:ext cx="407670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08" y="2418921"/>
            <a:ext cx="314325" cy="428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2401843" y="2323859"/>
            <a:ext cx="9144000" cy="10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600"/>
              <a:buFont typeface="Calibri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2401843" y="3191097"/>
            <a:ext cx="9144000" cy="6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400"/>
              <a:buNone/>
              <a:defRPr sz="24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0" name="Google Shape;20;p4" descr="Une image contenant dessin, signe&#10;&#10;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1843" y="5628463"/>
            <a:ext cx="2286000" cy="89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texte vertical">
  <p:cSld name="1_Titre et texte vertic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 rot="5400000">
            <a:off x="3907704" y="-1225996"/>
            <a:ext cx="4413334" cy="9713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2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vertical et texte">
  <p:cSld name="1_Titre vertical et text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 rot="5400000">
            <a:off x="7570195" y="2393366"/>
            <a:ext cx="5811839" cy="1755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1800"/>
              <a:buChar char="•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 rot="5400000">
            <a:off x="2052814" y="-849472"/>
            <a:ext cx="5811839" cy="824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ubTitle" idx="2"/>
          </p:nvPr>
        </p:nvSpPr>
        <p:spPr>
          <a:xfrm rot="5400000">
            <a:off x="6626017" y="2818371"/>
            <a:ext cx="5811839" cy="905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classique">
  <p:cSld name="Page classiqu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8cd833f10_0_67"/>
          <p:cNvSpPr txBox="1">
            <a:spLocks noGrp="1"/>
          </p:cNvSpPr>
          <p:nvPr>
            <p:ph type="title"/>
          </p:nvPr>
        </p:nvSpPr>
        <p:spPr>
          <a:xfrm>
            <a:off x="743191" y="149637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28cd833f10_0_67"/>
          <p:cNvSpPr txBox="1">
            <a:spLocks noGrp="1"/>
          </p:cNvSpPr>
          <p:nvPr>
            <p:ph type="body" idx="1"/>
          </p:nvPr>
        </p:nvSpPr>
        <p:spPr>
          <a:xfrm>
            <a:off x="1122345" y="1537855"/>
            <a:ext cx="9680100" cy="40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g228cd833f10_0_67"/>
          <p:cNvSpPr txBox="1">
            <a:spLocks noGrp="1"/>
          </p:cNvSpPr>
          <p:nvPr>
            <p:ph type="subTitle" idx="2"/>
          </p:nvPr>
        </p:nvSpPr>
        <p:spPr>
          <a:xfrm>
            <a:off x="1122336" y="858841"/>
            <a:ext cx="96801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class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09" y="149630"/>
            <a:ext cx="10216343" cy="888251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7278" y="1537856"/>
            <a:ext cx="9680172" cy="400673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7E12C6-00F3-439F-A2FE-1D2F0A604A8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1667278" y="858838"/>
            <a:ext cx="9680171" cy="679018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7566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5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- Version 2">
  <p:cSld name="Diapositive de titre - Version 2">
    <p:bg>
      <p:bgPr>
        <a:solidFill>
          <a:srgbClr val="00A3A6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01852" y="1272218"/>
            <a:ext cx="1546667" cy="417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" y="2837638"/>
            <a:ext cx="4076190" cy="279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15" y="2825325"/>
            <a:ext cx="314286" cy="42857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/>
          <p:nvPr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400"/>
              <a:buNone/>
              <a:defRPr sz="24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">
  <p:cSld name="1_Titre et contenu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101700" y="1037900"/>
            <a:ext cx="11823300" cy="50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 b="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et contenu sous titre">
  <p:cSld name="1_Titre et contenu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18ba68519f_0_11"/>
          <p:cNvSpPr txBox="1">
            <a:spLocks noGrp="1"/>
          </p:cNvSpPr>
          <p:nvPr>
            <p:ph type="body" idx="1"/>
          </p:nvPr>
        </p:nvSpPr>
        <p:spPr>
          <a:xfrm>
            <a:off x="203400" y="1347600"/>
            <a:ext cx="11797800" cy="4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 b="0"/>
            </a:lvl1pPr>
            <a:lvl2pPr marL="91440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g218ba68519f_0_11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218ba68519f_0_11"/>
          <p:cNvSpPr txBox="1">
            <a:spLocks noGrp="1"/>
          </p:cNvSpPr>
          <p:nvPr>
            <p:ph type="subTitle" idx="2"/>
          </p:nvPr>
        </p:nvSpPr>
        <p:spPr>
          <a:xfrm>
            <a:off x="743425" y="858850"/>
            <a:ext cx="10216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ux contenus">
  <p:cSld name="1_Deux contenu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1122336" y="1537860"/>
            <a:ext cx="440158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2"/>
          </p:nvPr>
        </p:nvSpPr>
        <p:spPr>
          <a:xfrm>
            <a:off x="6145996" y="1537860"/>
            <a:ext cx="4401589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ubTitle" idx="3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aison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1122336" y="1537860"/>
            <a:ext cx="4330297" cy="81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1122336" y="2355454"/>
            <a:ext cx="4330297" cy="336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3"/>
          </p:nvPr>
        </p:nvSpPr>
        <p:spPr>
          <a:xfrm>
            <a:off x="6104140" y="1537860"/>
            <a:ext cx="4351624" cy="817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200"/>
              <a:buNone/>
              <a:defRPr sz="22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4"/>
          </p:nvPr>
        </p:nvSpPr>
        <p:spPr>
          <a:xfrm>
            <a:off x="6104140" y="2355454"/>
            <a:ext cx="4351624" cy="3369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5"/>
          </p:nvPr>
        </p:nvSpPr>
        <p:spPr>
          <a:xfrm>
            <a:off x="1122336" y="858842"/>
            <a:ext cx="9837199" cy="67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re seul">
  <p:cSld name="1_Titre seul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u avec légende">
  <p:cSld name="1_Contenu avec légen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742604" y="581891"/>
            <a:ext cx="4109957" cy="9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400"/>
              <a:buFont typeface="Calibri"/>
              <a:buChar char="•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5183188" y="581891"/>
            <a:ext cx="6172200" cy="5062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ubTitle" idx="2"/>
          </p:nvPr>
        </p:nvSpPr>
        <p:spPr>
          <a:xfrm>
            <a:off x="1112060" y="1492139"/>
            <a:ext cx="3740501" cy="110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3"/>
          </p:nvPr>
        </p:nvSpPr>
        <p:spPr>
          <a:xfrm>
            <a:off x="1112060" y="2593571"/>
            <a:ext cx="3740501" cy="305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avec légende">
  <p:cSld name="1_Image avec légen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>
            <a:spLocks noGrp="1"/>
          </p:cNvSpPr>
          <p:nvPr>
            <p:ph type="pic" idx="2"/>
          </p:nvPr>
        </p:nvSpPr>
        <p:spPr>
          <a:xfrm>
            <a:off x="5183188" y="581894"/>
            <a:ext cx="6172200" cy="503751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742604" y="581891"/>
            <a:ext cx="4109957" cy="910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400"/>
              <a:buFont typeface="Calibri"/>
              <a:buChar char="•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ubTitle" idx="1"/>
          </p:nvPr>
        </p:nvSpPr>
        <p:spPr>
          <a:xfrm>
            <a:off x="1112060" y="1492139"/>
            <a:ext cx="3740501" cy="1101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75662"/>
              </a:buClr>
              <a:buSzPts val="2000"/>
              <a:buNone/>
              <a:defRPr sz="2000">
                <a:solidFill>
                  <a:srgbClr val="27566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3"/>
          </p:nvPr>
        </p:nvSpPr>
        <p:spPr>
          <a:xfrm>
            <a:off x="1112060" y="2593571"/>
            <a:ext cx="3740501" cy="305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Char char="•"/>
              <a:defRPr sz="3000" b="1" i="0" u="none" strike="noStrike" cap="none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28850" y="1309475"/>
            <a:ext cx="1178310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A3A6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/>
          <p:nvPr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0" i="0" u="none" strike="noStrike" cap="none">
                <a:solidFill>
                  <a:srgbClr val="00A3A6"/>
                </a:solidFill>
                <a:latin typeface="Raleway"/>
                <a:ea typeface="Raleway"/>
                <a:cs typeface="Raleway"/>
                <a:sym typeface="Raleway"/>
              </a:rPr>
              <a:t>p. </a:t>
            </a:r>
            <a:fld id="{00000000-1234-1234-1234-123412341234}" type="slidenum">
              <a:rPr lang="fr-FR" sz="1200" b="0" i="0" u="none" strike="noStrike" cap="none">
                <a:solidFill>
                  <a:srgbClr val="00A3A6"/>
                </a:solidFill>
                <a:latin typeface="Raleway"/>
                <a:ea typeface="Raleway"/>
                <a:cs typeface="Raleway"/>
                <a:sym typeface="Raleway"/>
              </a:rPr>
              <a:t>‹N°›</a:t>
            </a:fld>
            <a:endParaRPr sz="1200" b="0" i="0" u="none" strike="noStrike" cap="none">
              <a:solidFill>
                <a:srgbClr val="00A3A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" name="Google Shape;9;p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6076187"/>
            <a:ext cx="20002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b="0" i="0" u="none" strike="noStrike" cap="none">
                <a:solidFill>
                  <a:srgbClr val="275662"/>
                </a:solidFill>
                <a:latin typeface="Calibri"/>
                <a:ea typeface="Calibri"/>
                <a:cs typeface="Calibri"/>
                <a:sym typeface="Calibri"/>
              </a:rPr>
              <a:t>Titre de la présentation</a:t>
            </a:r>
            <a:endParaRPr sz="1000">
              <a:solidFill>
                <a:srgbClr val="2756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>
                <a:solidFill>
                  <a:srgbClr val="00A3A6"/>
                </a:solidFill>
                <a:latin typeface="Calibri"/>
                <a:ea typeface="Calibri"/>
                <a:cs typeface="Calibri"/>
                <a:sym typeface="Calibri"/>
              </a:rPr>
              <a:t>Date / information / nom de l’auteur</a:t>
            </a:r>
            <a:endParaRPr/>
          </a:p>
        </p:txBody>
      </p:sp>
      <p:pic>
        <p:nvPicPr>
          <p:cNvPr id="12" name="Google Shape;12;p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11474"/>
            <a:ext cx="628650" cy="437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967584" y="11474"/>
            <a:ext cx="1232034" cy="5125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jp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svg"/><Relationship Id="rId20" Type="http://schemas.openxmlformats.org/officeDocument/2006/relationships/image" Target="../media/image33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jp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jp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inrae.fr/dataverse/urg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2401843" y="2323859"/>
            <a:ext cx="9144000" cy="1057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fr-FR"/>
              <a:t>Plateforme de bioinformatique des plantes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fr-FR"/>
              <a:t>PlantBioinfoPF</a:t>
            </a:r>
            <a:endParaRPr/>
          </a:p>
        </p:txBody>
      </p:sp>
      <p:sp>
        <p:nvSpPr>
          <p:cNvPr id="76" name="Google Shape;76;p1"/>
          <p:cNvSpPr txBox="1">
            <a:spLocks noGrp="1"/>
          </p:cNvSpPr>
          <p:nvPr>
            <p:ph type="subTitle" idx="1"/>
          </p:nvPr>
        </p:nvSpPr>
        <p:spPr>
          <a:xfrm>
            <a:off x="2401843" y="3191097"/>
            <a:ext cx="9144000" cy="654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5662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8cd833f10_0_0"/>
          <p:cNvSpPr txBox="1">
            <a:spLocks noGrp="1"/>
          </p:cNvSpPr>
          <p:nvPr>
            <p:ph type="title"/>
          </p:nvPr>
        </p:nvSpPr>
        <p:spPr>
          <a:xfrm>
            <a:off x="743191" y="149637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800"/>
              <a:buFont typeface="Calibri"/>
              <a:buNone/>
            </a:pPr>
            <a:r>
              <a:rPr lang="fr-FR" sz="2800"/>
              <a:t>2. Coordination de fédérations de données et fourniture de services dédiés</a:t>
            </a:r>
            <a:endParaRPr sz="2800"/>
          </a:p>
        </p:txBody>
      </p:sp>
      <p:sp>
        <p:nvSpPr>
          <p:cNvPr id="154" name="Google Shape;154;g228cd833f10_0_0"/>
          <p:cNvSpPr/>
          <p:nvPr/>
        </p:nvSpPr>
        <p:spPr>
          <a:xfrm>
            <a:off x="800838" y="1412776"/>
            <a:ext cx="9680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5662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275662"/>
                </a:solidFill>
                <a:latin typeface="Calibri"/>
                <a:ea typeface="Calibri"/>
                <a:cs typeface="Calibri"/>
                <a:sym typeface="Calibri"/>
              </a:rPr>
              <a:t>Indicateurs d’utilisation des services</a:t>
            </a:r>
            <a:endParaRPr sz="2400" b="0" i="0" u="none" strike="noStrike" cap="none">
              <a:solidFill>
                <a:srgbClr val="2756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228cd833f10_0_0"/>
          <p:cNvSpPr/>
          <p:nvPr/>
        </p:nvSpPr>
        <p:spPr>
          <a:xfrm>
            <a:off x="1139059" y="1853052"/>
            <a:ext cx="10413600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systèmes d’informations sous les portails :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FAIDARE: </a:t>
            </a:r>
            <a:r>
              <a:rPr lang="fr-FR" sz="1600" b="1">
                <a:solidFill>
                  <a:srgbClr val="00A3A6"/>
                </a:solidFill>
              </a:rPr>
              <a:t>31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bases de données (INRAE, EBI, WUR, TERRA-REF, CIRAD, VIB, IBET, NIB, etc.)</a:t>
            </a:r>
            <a:endParaRPr sz="20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WheatIS : 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fr-FR" sz="1600" b="1">
                <a:solidFill>
                  <a:srgbClr val="00A3A6"/>
                </a:solidFill>
              </a:rPr>
              <a:t>3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bases de données (EBI, CIMMYT, USDA, COLD SPRING HARBOUR, etc.)</a:t>
            </a:r>
            <a:endParaRPr sz="1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 : 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bases de données des piliers environnement, plante, animal, micro-organisme et forêt</a:t>
            </a:r>
            <a:endParaRPr sz="1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 données indexées :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WheatIS : </a:t>
            </a:r>
            <a:r>
              <a:rPr lang="fr-FR" sz="1600" b="1">
                <a:solidFill>
                  <a:srgbClr val="00A3A6"/>
                </a:solidFill>
              </a:rPr>
              <a:t>23 934 k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FAIDARE: </a:t>
            </a:r>
            <a:r>
              <a:rPr lang="fr-FR" sz="1600" b="1">
                <a:solidFill>
                  <a:srgbClr val="00A3A6"/>
                </a:solidFill>
              </a:rPr>
              <a:t>60 851 k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>
                <a:solidFill>
                  <a:schemeClr val="dk1"/>
                </a:solidFill>
              </a:rPr>
              <a:t>RARe</a:t>
            </a:r>
            <a:r>
              <a:rPr lang="fr-FR" sz="1600" b="1">
                <a:solidFill>
                  <a:schemeClr val="dk1"/>
                </a:solidFill>
              </a:rPr>
              <a:t>:</a:t>
            </a:r>
            <a:r>
              <a:rPr lang="fr-FR" sz="1600" b="1">
                <a:solidFill>
                  <a:srgbClr val="00A3A6"/>
                </a:solidFill>
              </a:rPr>
              <a:t> 629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1">
                <a:solidFill>
                  <a:srgbClr val="00A3A6"/>
                </a:solidFill>
              </a:rPr>
              <a:t>k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Statistiques de fréquentation des portails en 202</a:t>
            </a:r>
            <a:r>
              <a:rPr lang="fr-FR" sz="1600">
                <a:solidFill>
                  <a:schemeClr val="dk1"/>
                </a:solidFill>
              </a:rPr>
              <a:t>2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Wheat IS search: </a:t>
            </a:r>
            <a:r>
              <a:rPr lang="fr-FR" sz="1600" b="1">
                <a:solidFill>
                  <a:srgbClr val="00A3A6"/>
                </a:solidFill>
              </a:rPr>
              <a:t>8 k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requêtes</a:t>
            </a:r>
            <a:endParaRPr/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FAIDARE: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1">
                <a:solidFill>
                  <a:srgbClr val="00A3A6"/>
                </a:solidFill>
              </a:rPr>
              <a:t>63 k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requêtes</a:t>
            </a:r>
            <a:endParaRPr/>
          </a:p>
          <a:p>
            <a:pPr marL="742938" marR="0" lvl="1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RARe search: </a:t>
            </a:r>
            <a:r>
              <a:rPr lang="fr-FR" sz="1600" b="1">
                <a:solidFill>
                  <a:srgbClr val="00A3A6"/>
                </a:solidFill>
              </a:rPr>
              <a:t>1 k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requêtes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28cd833f10_0_0"/>
          <p:cNvSpPr/>
          <p:nvPr/>
        </p:nvSpPr>
        <p:spPr>
          <a:xfrm>
            <a:off x="1127448" y="6021288"/>
            <a:ext cx="2304300" cy="8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8cd833f10_0_71"/>
          <p:cNvSpPr txBox="1">
            <a:spLocks noGrp="1"/>
          </p:cNvSpPr>
          <p:nvPr>
            <p:ph type="title"/>
          </p:nvPr>
        </p:nvSpPr>
        <p:spPr>
          <a:xfrm>
            <a:off x="743191" y="149637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2800"/>
              <a:buFont typeface="Calibri"/>
              <a:buNone/>
            </a:pPr>
            <a:r>
              <a:rPr lang="fr-FR" sz="2800"/>
              <a:t>2. Coordination de fédérations de données et fourniture de services dédiés</a:t>
            </a:r>
            <a:endParaRPr sz="2800"/>
          </a:p>
        </p:txBody>
      </p:sp>
      <p:sp>
        <p:nvSpPr>
          <p:cNvPr id="162" name="Google Shape;162;g228cd833f10_0_71"/>
          <p:cNvSpPr/>
          <p:nvPr/>
        </p:nvSpPr>
        <p:spPr>
          <a:xfrm>
            <a:off x="800852" y="1445275"/>
            <a:ext cx="1091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5662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275662"/>
                </a:solidFill>
                <a:latin typeface="Calibri"/>
                <a:ea typeface="Calibri"/>
                <a:cs typeface="Calibri"/>
                <a:sym typeface="Calibri"/>
              </a:rPr>
              <a:t>Indicateur : Rôles de coordination et d’animation de communautés</a:t>
            </a:r>
            <a:endParaRPr sz="2400" b="0" i="0" u="none" strike="noStrike" cap="none">
              <a:solidFill>
                <a:srgbClr val="2756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28cd833f10_0_71"/>
          <p:cNvSpPr/>
          <p:nvPr/>
        </p:nvSpPr>
        <p:spPr>
          <a:xfrm>
            <a:off x="1139059" y="1853052"/>
            <a:ext cx="10413600" cy="3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ELIXIR : deputy head of node (IFB) et plant community co-lead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IFB : collège de direction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RARe : coordination du pilier plante et du groupe de travail SI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Phenome : WP co-leader et steering committee PHIS et Sixtine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IWGSC : coordinating committee member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WheatIS : chair</a:t>
            </a:r>
            <a:endParaRPr sz="1600">
              <a:solidFill>
                <a:schemeClr val="dk1"/>
              </a:solidFill>
            </a:endParaRPr>
          </a:p>
          <a:p>
            <a: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MIAPPE, Crop Ontology : steering committee 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Projets européens AGENT et AgroServ : WP leader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fr-FR" sz="1600">
                <a:solidFill>
                  <a:schemeClr val="dk1"/>
                </a:solidFill>
              </a:rPr>
              <a:t>Projet BReIF du PEPR Agroécologie et Numérique: coordinateur et WP leaders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g228cd833f10_0_71"/>
          <p:cNvSpPr/>
          <p:nvPr/>
        </p:nvSpPr>
        <p:spPr>
          <a:xfrm>
            <a:off x="1127448" y="6021288"/>
            <a:ext cx="2304300" cy="8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89bac1344_0_9"/>
          <p:cNvSpPr txBox="1">
            <a:spLocks noGrp="1"/>
          </p:cNvSpPr>
          <p:nvPr>
            <p:ph type="body" idx="1"/>
          </p:nvPr>
        </p:nvSpPr>
        <p:spPr>
          <a:xfrm>
            <a:off x="101700" y="1037900"/>
            <a:ext cx="11823300" cy="505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Services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Prestation payante d’annotation automatique d’ET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Périmètre national et international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Développements associés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fr-FR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Amélioration des pipelines d’annotation et d’analyse des résultats</a:t>
            </a:r>
            <a:r>
              <a:rPr lang="fr-FR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683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</a:pPr>
            <a:r>
              <a:rPr lang="fr-FR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Amélioration de l’environnement virtuel d’annotation : recettes Ansibles, REPET en </a:t>
            </a:r>
            <a:r>
              <a:rPr lang="fr-FR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SnakeMake</a:t>
            </a:r>
            <a:r>
              <a:rPr lang="fr-FR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, package CONDA, containers Docker, …</a:t>
            </a:r>
            <a:endParaRPr sz="28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Formations</a:t>
            </a:r>
            <a:endParaRPr dirty="0"/>
          </a:p>
          <a:p>
            <a:pPr lvl="1">
              <a:spcBef>
                <a:spcPts val="0"/>
              </a:spcBef>
            </a:pPr>
            <a:r>
              <a:rPr lang="fr-FR" dirty="0"/>
              <a:t>Tutorat sur l’annotation des ET avec REPET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g2289bac1344_0_9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3. Annotation d’éléments transposables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8cd833f10_0_210"/>
          <p:cNvSpPr txBox="1">
            <a:spLocks noGrp="1"/>
          </p:cNvSpPr>
          <p:nvPr>
            <p:ph type="title"/>
          </p:nvPr>
        </p:nvSpPr>
        <p:spPr>
          <a:xfrm>
            <a:off x="743191" y="149637"/>
            <a:ext cx="10216200" cy="8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None/>
            </a:pPr>
            <a:r>
              <a:rPr lang="fr-FR"/>
              <a:t>3. Annotation d’éléments transposables</a:t>
            </a:r>
            <a:endParaRPr/>
          </a:p>
        </p:txBody>
      </p:sp>
      <p:sp>
        <p:nvSpPr>
          <p:cNvPr id="176" name="Google Shape;176;g228cd833f10_0_210"/>
          <p:cNvSpPr/>
          <p:nvPr/>
        </p:nvSpPr>
        <p:spPr>
          <a:xfrm>
            <a:off x="887630" y="994373"/>
            <a:ext cx="9680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5662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275662"/>
                </a:solidFill>
                <a:latin typeface="Arial"/>
                <a:ea typeface="Arial"/>
                <a:cs typeface="Arial"/>
                <a:sym typeface="Arial"/>
              </a:rPr>
              <a:t>Indicateurs d’utilisation des services</a:t>
            </a:r>
            <a:endParaRPr sz="2400" b="0" i="0" u="none" strike="noStrike" cap="none">
              <a:solidFill>
                <a:srgbClr val="2756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28cd833f10_0_210"/>
          <p:cNvSpPr txBox="1">
            <a:spLocks noGrp="1"/>
          </p:cNvSpPr>
          <p:nvPr>
            <p:ph type="body" idx="1"/>
          </p:nvPr>
        </p:nvSpPr>
        <p:spPr>
          <a:xfrm>
            <a:off x="1271464" y="1556792"/>
            <a:ext cx="104136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fr-FR">
                <a:latin typeface="Arial"/>
                <a:ea typeface="Arial"/>
                <a:cs typeface="Arial"/>
                <a:sym typeface="Arial"/>
              </a:rPr>
              <a:t>Nombre de génomes annotés en prestations en 2022 : 32 (pommiers, poiriers, abricotiers, pucerons, champignon, tabac, algues brunes, lépidoptères).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228cd833f10_0_210"/>
          <p:cNvSpPr/>
          <p:nvPr/>
        </p:nvSpPr>
        <p:spPr>
          <a:xfrm>
            <a:off x="6374062" y="764704"/>
            <a:ext cx="914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28cd833f10_0_210"/>
          <p:cNvSpPr/>
          <p:nvPr/>
        </p:nvSpPr>
        <p:spPr>
          <a:xfrm>
            <a:off x="1127448" y="6021288"/>
            <a:ext cx="2304300" cy="83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89bac1344_0_24"/>
          <p:cNvSpPr txBox="1"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289bac1344_0_24"/>
          <p:cNvSpPr txBox="1">
            <a:spLocks noGrp="1"/>
          </p:cNvSpPr>
          <p:nvPr>
            <p:ph type="ctrTitle"/>
          </p:nvPr>
        </p:nvSpPr>
        <p:spPr>
          <a:xfrm>
            <a:off x="2401843" y="2767207"/>
            <a:ext cx="9144000" cy="1057800"/>
          </a:xfrm>
          <a:prstGeom prst="rect">
            <a:avLst/>
          </a:prstGeom>
        </p:spPr>
        <p:txBody>
          <a:bodyPr spcFirstLastPara="1" wrap="square" lIns="0" tIns="468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MERCI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343" cy="888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4572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ts val="3000"/>
              <a:buFont typeface="Calibri"/>
              <a:buNone/>
            </a:pPr>
            <a:r>
              <a:rPr lang="fr-FR" dirty="0" err="1"/>
              <a:t>PlantBioinfoPF</a:t>
            </a:r>
            <a:r>
              <a:rPr lang="fr-FR" dirty="0"/>
              <a:t> à </a:t>
            </a: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INRAE</a:t>
            </a:r>
            <a:endParaRPr dirty="0"/>
          </a:p>
        </p:txBody>
      </p:sp>
      <p:grpSp>
        <p:nvGrpSpPr>
          <p:cNvPr id="82" name="Google Shape;82;p2"/>
          <p:cNvGrpSpPr/>
          <p:nvPr/>
        </p:nvGrpSpPr>
        <p:grpSpPr>
          <a:xfrm>
            <a:off x="3521543" y="1529843"/>
            <a:ext cx="3354629" cy="3527990"/>
            <a:chOff x="3071457" y="2013875"/>
            <a:chExt cx="1944600" cy="1569600"/>
          </a:xfrm>
        </p:grpSpPr>
        <p:sp>
          <p:nvSpPr>
            <p:cNvPr id="83" name="Google Shape;83;p2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 txBox="1"/>
            <p:nvPr/>
          </p:nvSpPr>
          <p:spPr>
            <a:xfrm>
              <a:off x="3316634" y="2107844"/>
              <a:ext cx="1638305" cy="30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Contribution aux Infrastructures de Recherche</a:t>
              </a:r>
              <a:endParaRPr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" name="Google Shape;85;p2"/>
            <p:cNvSpPr txBox="1"/>
            <p:nvPr/>
          </p:nvSpPr>
          <p:spPr>
            <a:xfrm>
              <a:off x="3073841" y="2566279"/>
              <a:ext cx="1867200" cy="66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fr-FR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IFB/ELIXIR</a:t>
              </a:r>
              <a:r>
                <a:rPr lang="fr-FR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(IR nationale/EU)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</a:pPr>
              <a:r>
                <a:rPr lang="fr-FR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BioinfOmics</a:t>
              </a:r>
              <a:r>
                <a:rPr lang="fr-FR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(INRAE)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137160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■"/>
              </a:pPr>
              <a:r>
                <a:rPr lang="fr-FR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PlantBioinfoPF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●"/>
              </a:pPr>
              <a:r>
                <a:rPr lang="fr-FR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Soutien IR </a:t>
              </a: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</a:pPr>
              <a:r>
                <a:rPr lang="fr-FR" b="1" u="sng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RARe</a:t>
              </a:r>
              <a:r>
                <a:rPr lang="fr-FR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(Ressources génétiques) </a:t>
              </a: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</a:pPr>
              <a:r>
                <a:rPr lang="fr-FR" b="1" u="sng" dirty="0" err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Phenome-Emphasis</a:t>
              </a:r>
              <a:endParaRPr lang="fr-FR"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Roboto"/>
                <a:buChar char="○"/>
              </a:pPr>
              <a:r>
                <a:rPr lang="fr-FR" b="1" u="sng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IN-SYLVA</a:t>
              </a:r>
              <a:endParaRPr b="1" u="sng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21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2100"/>
                </a:spcBef>
                <a:spcAft>
                  <a:spcPts val="2100"/>
                </a:spcAft>
                <a:buNone/>
              </a:pPr>
              <a:endParaRPr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6" name="Google Shape;86;p2"/>
          <p:cNvGrpSpPr/>
          <p:nvPr/>
        </p:nvGrpSpPr>
        <p:grpSpPr>
          <a:xfrm>
            <a:off x="171078" y="1529747"/>
            <a:ext cx="3354629" cy="3527990"/>
            <a:chOff x="1126863" y="2013875"/>
            <a:chExt cx="1944600" cy="1569600"/>
          </a:xfrm>
        </p:grpSpPr>
        <p:sp>
          <p:nvSpPr>
            <p:cNvPr id="87" name="Google Shape;87;p2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 txBox="1"/>
            <p:nvPr/>
          </p:nvSpPr>
          <p:spPr>
            <a:xfrm>
              <a:off x="1171415" y="2110484"/>
              <a:ext cx="1741192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FR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Développement science ouverte</a:t>
              </a: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2"/>
            <p:cNvSpPr txBox="1"/>
            <p:nvPr/>
          </p:nvSpPr>
          <p:spPr>
            <a:xfrm>
              <a:off x="1171415" y="2522022"/>
              <a:ext cx="1537200" cy="94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fr-FR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Partenariats UMR/UE, </a:t>
              </a:r>
              <a:r>
                <a:rPr lang="fr-FR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DipSO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2"/>
          <p:cNvGrpSpPr/>
          <p:nvPr/>
        </p:nvGrpSpPr>
        <p:grpSpPr>
          <a:xfrm>
            <a:off x="6871892" y="1529843"/>
            <a:ext cx="5177370" cy="3527990"/>
            <a:chOff x="5015938" y="2013875"/>
            <a:chExt cx="3001200" cy="1569600"/>
          </a:xfrm>
        </p:grpSpPr>
        <p:sp>
          <p:nvSpPr>
            <p:cNvPr id="91" name="Google Shape;91;p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00"/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5358841" y="2101391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500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Services </a:t>
              </a:r>
              <a:r>
                <a:rPr lang="fr-FR" sz="1500" b="1" dirty="0" err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PlantBioinfoPF</a:t>
              </a:r>
              <a:endParaRPr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5265382" y="2455836"/>
              <a:ext cx="2667000" cy="102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  <a:extLst>
                    <a:ext uri="http://customooxmlschemas.google.com/">
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  </a:ext>
                  </a:extLst>
                </a:rPr>
                <a:t>Ressource </a:t>
              </a: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 données FAIR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Caractérisation de ressources génétiques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Données de phénotypage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Annotation de génomes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Fédérations de données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lvl="0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●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Annotation des éléments transposables (ET)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Expertise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Ressources de calcul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91440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Roboto"/>
                <a:buChar char="○"/>
              </a:pPr>
              <a:r>
                <a:rPr lang="fr-FR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Outils bioinformatiques 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2"/>
          <p:cNvGrpSpPr/>
          <p:nvPr/>
        </p:nvGrpSpPr>
        <p:grpSpPr>
          <a:xfrm>
            <a:off x="6687370" y="3393277"/>
            <a:ext cx="383749" cy="410224"/>
            <a:chOff x="4858109" y="2631368"/>
            <a:chExt cx="316442" cy="315000"/>
          </a:xfrm>
        </p:grpSpPr>
        <p:sp>
          <p:nvSpPr>
            <p:cNvPr id="95" name="Google Shape;95;p2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fr-FR" sz="1900"/>
              </a:br>
              <a:endParaRPr sz="1900"/>
            </a:p>
          </p:txBody>
        </p:sp>
      </p:grpSp>
      <p:grpSp>
        <p:nvGrpSpPr>
          <p:cNvPr id="97" name="Google Shape;97;p2"/>
          <p:cNvGrpSpPr/>
          <p:nvPr/>
        </p:nvGrpSpPr>
        <p:grpSpPr>
          <a:xfrm>
            <a:off x="3313015" y="3393275"/>
            <a:ext cx="381965" cy="410236"/>
            <a:chOff x="3157188" y="909150"/>
            <a:chExt cx="470400" cy="470400"/>
          </a:xfrm>
        </p:grpSpPr>
        <p:sp>
          <p:nvSpPr>
            <p:cNvPr id="98" name="Google Shape;98;p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200" y="5077487"/>
            <a:ext cx="723825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6646" y="5098738"/>
            <a:ext cx="949425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6400" y="5646450"/>
            <a:ext cx="1575632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76650" y="5612650"/>
            <a:ext cx="1337999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1550" y="6139126"/>
            <a:ext cx="1338000" cy="369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3224" y="6272235"/>
            <a:ext cx="723825" cy="528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4947747-6E89-46EC-A81E-41656BC1EB01}"/>
              </a:ext>
            </a:extLst>
          </p:cNvPr>
          <p:cNvSpPr/>
          <p:nvPr/>
        </p:nvSpPr>
        <p:spPr>
          <a:xfrm>
            <a:off x="2687393" y="5988676"/>
            <a:ext cx="4129825" cy="82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F70C87-67D3-4AC7-A072-184E1480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fr-FR" dirty="0" err="1"/>
              <a:t>PlantBioinfoPF</a:t>
            </a:r>
            <a:r>
              <a:rPr lang="fr-FR" dirty="0"/>
              <a:t> : </a:t>
            </a:r>
            <a:r>
              <a:rPr lang="fr-FR" dirty="0"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INRAE et au delà</a:t>
            </a: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7BD7D85-FBEB-4A8D-9D77-C21A7253F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393623"/>
            <a:ext cx="6084506" cy="30938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D10F21B-240A-4CCC-B366-3F726CE37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02" y="2506761"/>
            <a:ext cx="1306734" cy="27310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347CEE-B7AB-4C48-B43E-8D9B1D5298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286" y="3031866"/>
            <a:ext cx="1716166" cy="715641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AE14276B-ACA4-4CE0-A5EF-2E8FD8833180}"/>
              </a:ext>
            </a:extLst>
          </p:cNvPr>
          <p:cNvSpPr/>
          <p:nvPr/>
        </p:nvSpPr>
        <p:spPr>
          <a:xfrm>
            <a:off x="1634507" y="1504001"/>
            <a:ext cx="3054766" cy="2981345"/>
          </a:xfrm>
          <a:prstGeom prst="ellipse">
            <a:avLst/>
          </a:prstGeom>
          <a:noFill/>
          <a:ln>
            <a:solidFill>
              <a:srgbClr val="00A3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A3A6"/>
              </a:solidFill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74990A6-9470-47CF-A391-77DD501D77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30" y="1766455"/>
            <a:ext cx="1397522" cy="78682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E7ED6F3-5E1F-4777-A8D4-39EC603E7FAC}"/>
              </a:ext>
            </a:extLst>
          </p:cNvPr>
          <p:cNvSpPr txBox="1"/>
          <p:nvPr/>
        </p:nvSpPr>
        <p:spPr>
          <a:xfrm>
            <a:off x="1808139" y="1072266"/>
            <a:ext cx="2646491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sz="1600" b="1" dirty="0"/>
              <a:t>Infrastructures INRAE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B761DB-A3C0-4242-8F54-CED082255424}"/>
              </a:ext>
            </a:extLst>
          </p:cNvPr>
          <p:cNvSpPr txBox="1"/>
          <p:nvPr/>
        </p:nvSpPr>
        <p:spPr>
          <a:xfrm>
            <a:off x="5148892" y="1092927"/>
            <a:ext cx="1665668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sz="1600" b="1" dirty="0"/>
              <a:t>nationales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4811CE2-BCC9-4AAF-B02B-DB0B9DBD532D}"/>
              </a:ext>
            </a:extLst>
          </p:cNvPr>
          <p:cNvSpPr txBox="1"/>
          <p:nvPr/>
        </p:nvSpPr>
        <p:spPr>
          <a:xfrm>
            <a:off x="7508822" y="1092927"/>
            <a:ext cx="1665668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sz="1600" b="1" dirty="0"/>
              <a:t>européennes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53960BC-BFFB-4D2B-BCF6-57C8933E5EE8}"/>
              </a:ext>
            </a:extLst>
          </p:cNvPr>
          <p:cNvSpPr txBox="1"/>
          <p:nvPr/>
        </p:nvSpPr>
        <p:spPr>
          <a:xfrm>
            <a:off x="9868752" y="1072266"/>
            <a:ext cx="1665668" cy="338554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fr-FR" sz="1600" b="1" dirty="0"/>
              <a:t>internationales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0D438EB-3FCC-43BE-BCA6-C8200A80A3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08" y="2590988"/>
            <a:ext cx="1542356" cy="909989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BCB5CFD-58BD-49E1-9554-DEEEB7FA4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825" y="4359088"/>
            <a:ext cx="843006" cy="618204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4E76D33-7907-444E-8E63-7A84540D0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161" y="5139739"/>
            <a:ext cx="1099521" cy="333685"/>
          </a:xfrm>
          <a:prstGeom prst="rect">
            <a:avLst/>
          </a:prstGeom>
        </p:spPr>
      </p:pic>
      <p:pic>
        <p:nvPicPr>
          <p:cNvPr id="1026" name="Picture 2" descr="Accueil - France Génomique">
            <a:extLst>
              <a:ext uri="{FF2B5EF4-FFF2-40B4-BE49-F238E27FC236}">
                <a16:creationId xmlns:a16="http://schemas.microsoft.com/office/drawing/2014/main" id="{0608F870-A95C-4E6C-90F7-E19919667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05" y="5632934"/>
            <a:ext cx="1252537" cy="40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3D7E7544-62AE-4EFB-ACF6-12044B399A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105" y="4320734"/>
            <a:ext cx="843006" cy="843006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A10FF072-CAFA-4A90-A928-20D3641427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0" y="5060709"/>
            <a:ext cx="1069708" cy="479649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363FFE8-3579-4653-8A4A-4D7D98383B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1" y="5739638"/>
            <a:ext cx="1235409" cy="23000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D18D70F-58AF-435F-9AF3-85BBB74843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456" y="5271944"/>
            <a:ext cx="995765" cy="4527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7C8FE1D-2FA3-4AC6-BE64-4E9F3B88595E}"/>
              </a:ext>
            </a:extLst>
          </p:cNvPr>
          <p:cNvSpPr txBox="1"/>
          <p:nvPr/>
        </p:nvSpPr>
        <p:spPr>
          <a:xfrm>
            <a:off x="7592455" y="5754309"/>
            <a:ext cx="1235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AGROSERV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C7714AAC-17CF-48CB-B03E-B3634467461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9931" y="3735346"/>
            <a:ext cx="1160605" cy="2532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7388990-8682-4BF2-BB03-348AE5D778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409" y="4102207"/>
            <a:ext cx="1419034" cy="383139"/>
          </a:xfrm>
          <a:prstGeom prst="rect">
            <a:avLst/>
          </a:prstGeom>
        </p:spPr>
      </p:pic>
      <p:pic>
        <p:nvPicPr>
          <p:cNvPr id="30" name="Picture 2" descr="DipSO - D2KAB">
            <a:extLst>
              <a:ext uri="{FF2B5EF4-FFF2-40B4-BE49-F238E27FC236}">
                <a16:creationId xmlns:a16="http://schemas.microsoft.com/office/drawing/2014/main" id="{F72D4E8B-FB3A-43DE-8E13-9BC7EDD27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562" y="6373019"/>
            <a:ext cx="680682" cy="40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A4D9778F-C902-4BA5-8122-58550A7D509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211" y="4341192"/>
            <a:ext cx="963152" cy="822547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5B8B679D-879F-4DC6-B21A-1260F0A444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01" y="6373019"/>
            <a:ext cx="453485" cy="45348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CC2B7DE-43C2-4883-A921-8A016D1A4F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09" y="6476498"/>
            <a:ext cx="1097590" cy="273107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9CDC7B17-0535-409C-9FA3-9C4DFCEC28AC}"/>
              </a:ext>
            </a:extLst>
          </p:cNvPr>
          <p:cNvSpPr txBox="1"/>
          <p:nvPr/>
        </p:nvSpPr>
        <p:spPr>
          <a:xfrm>
            <a:off x="6001570" y="6407958"/>
            <a:ext cx="105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RésiLens</a:t>
            </a:r>
            <a:endParaRPr lang="fr-FR" i="1" dirty="0"/>
          </a:p>
        </p:txBody>
      </p:sp>
      <p:pic>
        <p:nvPicPr>
          <p:cNvPr id="1030" name="Picture 6" descr="DipSO - ANR BRIDGE">
            <a:extLst>
              <a:ext uri="{FF2B5EF4-FFF2-40B4-BE49-F238E27FC236}">
                <a16:creationId xmlns:a16="http://schemas.microsoft.com/office/drawing/2014/main" id="{859E1FD8-D774-4F55-B917-C67F20DA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452" y="6437279"/>
            <a:ext cx="556948" cy="33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D38160-9BBD-0207-4242-F5D41C98F6BF}"/>
              </a:ext>
            </a:extLst>
          </p:cNvPr>
          <p:cNvSpPr txBox="1"/>
          <p:nvPr/>
        </p:nvSpPr>
        <p:spPr>
          <a:xfrm>
            <a:off x="7580373" y="6125198"/>
            <a:ext cx="1056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PHENET</a:t>
            </a:r>
          </a:p>
        </p:txBody>
      </p:sp>
    </p:spTree>
    <p:extLst>
      <p:ext uri="{BB962C8B-B14F-4D97-AF65-F5344CB8AC3E}">
        <p14:creationId xmlns:p14="http://schemas.microsoft.com/office/powerpoint/2010/main" val="1749003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8ba68519f_0_233"/>
          <p:cNvSpPr txBox="1">
            <a:spLocks noGrp="1"/>
          </p:cNvSpPr>
          <p:nvPr>
            <p:ph type="body" idx="1"/>
          </p:nvPr>
        </p:nvSpPr>
        <p:spPr>
          <a:xfrm>
            <a:off x="101700" y="1037899"/>
            <a:ext cx="11823300" cy="5527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sz="3500" dirty="0"/>
              <a:t>Publication de données FAIR </a:t>
            </a:r>
            <a:endParaRPr sz="35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/>
              <a:t>Publication </a:t>
            </a:r>
            <a:r>
              <a:rPr lang="fr-FR" sz="3000" dirty="0">
                <a:sym typeface="Wingdings" pitchFamily="2" charset="2"/>
              </a:rPr>
              <a:t></a:t>
            </a:r>
            <a:r>
              <a:rPr lang="fr-FR" sz="3000" dirty="0"/>
              <a:t> entrepôts de données</a:t>
            </a:r>
            <a:endParaRPr sz="30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fr-FR" sz="3000" dirty="0"/>
              <a:t>Accompagnement </a:t>
            </a:r>
            <a:r>
              <a:rPr lang="fr-FR" sz="3000" dirty="0">
                <a:sym typeface="Wingdings" pitchFamily="2" charset="2"/>
              </a:rPr>
              <a:t></a:t>
            </a:r>
            <a:r>
              <a:rPr lang="fr-FR" sz="3000" dirty="0" err="1"/>
              <a:t>data.INRAE</a:t>
            </a:r>
            <a:r>
              <a:rPr lang="fr-FR" sz="3000" dirty="0"/>
              <a:t>/Recherche Data Gouv</a:t>
            </a:r>
            <a:endParaRPr sz="3000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fr-FR" sz="3000" dirty="0"/>
              <a:t>Intégration </a:t>
            </a:r>
            <a:r>
              <a:rPr lang="fr-FR" sz="3000" dirty="0">
                <a:sym typeface="Wingdings" pitchFamily="2" charset="2"/>
              </a:rPr>
              <a:t></a:t>
            </a:r>
            <a:r>
              <a:rPr lang="fr-FR" sz="3000" dirty="0"/>
              <a:t> </a:t>
            </a:r>
            <a:r>
              <a:rPr lang="fr-FR" sz="3000" dirty="0" err="1"/>
              <a:t>GnpIS</a:t>
            </a:r>
            <a:endParaRPr sz="3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/>
              <a:t>Accompagnement, curation, standardisation, intégration</a:t>
            </a:r>
            <a:endParaRPr sz="3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/>
              <a:t>Types de données hétérogènes </a:t>
            </a:r>
          </a:p>
          <a:p>
            <a:pPr lvl="2" indent="-368300">
              <a:spcBef>
                <a:spcPts val="0"/>
              </a:spcBef>
              <a:buSzPts val="2200"/>
            </a:pPr>
            <a:r>
              <a:rPr lang="fr-FR" sz="2800" dirty="0"/>
              <a:t>ressources génétiques</a:t>
            </a:r>
          </a:p>
          <a:p>
            <a:pPr lvl="2" indent="-368300">
              <a:spcBef>
                <a:spcPts val="0"/>
              </a:spcBef>
              <a:buSzPts val="2200"/>
            </a:pPr>
            <a:r>
              <a:rPr lang="fr-FR" sz="2800" dirty="0"/>
              <a:t>Phénotypage</a:t>
            </a:r>
          </a:p>
          <a:p>
            <a:pPr lvl="2" indent="-368300">
              <a:spcBef>
                <a:spcPts val="0"/>
              </a:spcBef>
              <a:buSzPts val="2200"/>
            </a:pPr>
            <a:r>
              <a:rPr lang="fr-FR" sz="2800" dirty="0"/>
              <a:t>Génotypage</a:t>
            </a:r>
          </a:p>
          <a:p>
            <a:pPr lvl="2" indent="-368300">
              <a:spcBef>
                <a:spcPts val="0"/>
              </a:spcBef>
              <a:buSzPts val="2200"/>
            </a:pPr>
            <a:r>
              <a:rPr lang="fr-FR" sz="2800" dirty="0"/>
              <a:t>génomes et annotations</a:t>
            </a:r>
          </a:p>
          <a:p>
            <a:pPr lvl="2" indent="-368300">
              <a:spcBef>
                <a:spcPts val="0"/>
              </a:spcBef>
              <a:buSzPts val="2200"/>
            </a:pPr>
            <a:r>
              <a:rPr lang="fr-FR" sz="2800" dirty="0"/>
              <a:t>consensus d’ET</a:t>
            </a:r>
          </a:p>
          <a:p>
            <a:pPr>
              <a:spcBef>
                <a:spcPts val="0"/>
              </a:spcBef>
            </a:pPr>
            <a:r>
              <a:rPr lang="fr-FR" sz="3200" dirty="0"/>
              <a:t>Mise à disposition de données/ontologies de référence</a:t>
            </a:r>
            <a:endParaRPr lang="fr-FR" sz="28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3500" dirty="0"/>
              <a:t>INRAE et collaborateurs</a:t>
            </a:r>
            <a:endParaRPr sz="3500" dirty="0"/>
          </a:p>
        </p:txBody>
      </p:sp>
      <p:sp>
        <p:nvSpPr>
          <p:cNvPr id="111" name="Google Shape;111;g218ba68519f_0_233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/>
              <a:t>Entrepôt de données FAIR pour les données génétique, phénotypage et génomique des plantes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8ba68519f_0_233"/>
          <p:cNvSpPr txBox="1">
            <a:spLocks noGrp="1"/>
          </p:cNvSpPr>
          <p:nvPr>
            <p:ph type="body" idx="1"/>
          </p:nvPr>
        </p:nvSpPr>
        <p:spPr>
          <a:xfrm>
            <a:off x="101700" y="1037899"/>
            <a:ext cx="11823300" cy="55272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fr-FR" sz="3500" dirty="0"/>
              <a:t>Publication de données FAIR 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sz="3500" dirty="0"/>
              <a:t>Mise à disposition de données/ontologies de référence</a:t>
            </a:r>
          </a:p>
          <a:p>
            <a:pPr lvl="1" indent="-381000">
              <a:spcBef>
                <a:spcPts val="0"/>
              </a:spcBef>
              <a:buSzPts val="2400"/>
            </a:pPr>
            <a:r>
              <a:rPr lang="fr-FR" sz="3300" dirty="0"/>
              <a:t>Portails et API</a:t>
            </a:r>
            <a:endParaRPr sz="33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/>
              <a:t>Données de référence</a:t>
            </a:r>
            <a:endParaRPr sz="3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3000" dirty="0"/>
              <a:t>ressources génétiques (avec DOI)</a:t>
            </a:r>
            <a:endParaRPr sz="3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3000" dirty="0"/>
              <a:t>variables de phénotypage (identifiants uniques)</a:t>
            </a:r>
            <a:endParaRPr sz="3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3000" dirty="0"/>
              <a:t>sites d’expérimentation/collecte (</a:t>
            </a:r>
            <a:r>
              <a:rPr lang="fr-FR" sz="3000" dirty="0" err="1"/>
              <a:t>BrAPI</a:t>
            </a:r>
            <a:r>
              <a:rPr lang="fr-FR" sz="3000" dirty="0"/>
              <a:t>)</a:t>
            </a:r>
            <a:endParaRPr sz="3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3000" dirty="0"/>
              <a:t>consensus d’éléments transposables (API </a:t>
            </a:r>
            <a:r>
              <a:rPr lang="fr-FR" sz="3000" dirty="0" err="1"/>
              <a:t>InterMine</a:t>
            </a:r>
            <a:r>
              <a:rPr lang="fr-FR" sz="3000" dirty="0"/>
              <a:t>)</a:t>
            </a:r>
            <a:endParaRPr sz="3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3000" dirty="0"/>
              <a:t>génome de référence du blé (IWGSC)</a:t>
            </a:r>
            <a:endParaRPr sz="3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 err="1"/>
              <a:t>Genomique</a:t>
            </a:r>
            <a:r>
              <a:rPr lang="fr-FR" sz="3000" dirty="0"/>
              <a:t> : Track d’annotation d’éléments transposables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3000" dirty="0" err="1"/>
              <a:t>Experiences</a:t>
            </a:r>
            <a:r>
              <a:rPr lang="fr-FR" sz="3000" dirty="0"/>
              <a:t> de phénotypage</a:t>
            </a:r>
            <a:endParaRPr lang="fr-FR" sz="2800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fr-FR" sz="3200" dirty="0"/>
              <a:t>INRAE et collaborateurs</a:t>
            </a:r>
          </a:p>
        </p:txBody>
      </p:sp>
      <p:sp>
        <p:nvSpPr>
          <p:cNvPr id="111" name="Google Shape;111;g218ba68519f_0_233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 dirty="0"/>
              <a:t>Entrepôt de données FAIR pour les données génétique, phénotypage et génomique des plantes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86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8ba68519f_0_241"/>
          <p:cNvSpPr txBox="1">
            <a:spLocks noGrp="1"/>
          </p:cNvSpPr>
          <p:nvPr>
            <p:ph type="body" idx="1"/>
          </p:nvPr>
        </p:nvSpPr>
        <p:spPr>
          <a:xfrm>
            <a:off x="101700" y="1037900"/>
            <a:ext cx="11823300" cy="505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Développements associés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Evolution et adoption des standards de données de la communauté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Phénotypage : MIAPPE, </a:t>
            </a:r>
            <a:r>
              <a:rPr lang="fr-FR" dirty="0" err="1"/>
              <a:t>BrAPI</a:t>
            </a:r>
            <a:r>
              <a:rPr lang="fr-FR" dirty="0"/>
              <a:t>, ontologies de traits de phénotypage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err="1"/>
              <a:t>Omique</a:t>
            </a:r>
            <a:r>
              <a:rPr lang="fr-FR" dirty="0"/>
              <a:t> @ EMBL-EBI : checklist « plantes »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Guidelines, API et interfaces à jour à l’URGI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Soutien aux gestionnaires de données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Formations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Entrepôts pour projets : FAIRDOM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Data Steward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fr-FR" dirty="0"/>
              <a:t>Publication @ EBI (Data </a:t>
            </a:r>
            <a:r>
              <a:rPr lang="fr-FR" dirty="0" err="1"/>
              <a:t>brockering</a:t>
            </a:r>
            <a:r>
              <a:rPr lang="fr-FR" dirty="0"/>
              <a:t>) </a:t>
            </a:r>
            <a:endParaRPr sz="18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Plans de gestion de données : soutien aux projets/infrastructures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 err="1"/>
              <a:t>RepetDB</a:t>
            </a:r>
            <a:r>
              <a:rPr lang="fr-FR" dirty="0"/>
              <a:t> v2 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Formations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Standardisation des données de phénotypage (formations, webinaires, </a:t>
            </a:r>
            <a:r>
              <a:rPr lang="fr-FR" dirty="0" err="1"/>
              <a:t>datathons</a:t>
            </a:r>
            <a:r>
              <a:rPr lang="fr-FR" dirty="0"/>
              <a:t>)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FAIR Data IFB</a:t>
            </a:r>
            <a:endParaRPr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fr-FR" dirty="0"/>
              <a:t>FAIR Data </a:t>
            </a:r>
            <a:r>
              <a:rPr lang="fr-FR" dirty="0" err="1"/>
              <a:t>pheno</a:t>
            </a:r>
            <a:r>
              <a:rPr lang="fr-FR" dirty="0"/>
              <a:t> (ciblée sur la gestion des données de phénotypage de plantes) en juin 2023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Cycle d’apprentissage (Learning Path)</a:t>
            </a:r>
            <a:endParaRPr dirty="0"/>
          </a:p>
        </p:txBody>
      </p:sp>
      <p:sp>
        <p:nvSpPr>
          <p:cNvPr id="123" name="Google Shape;123;g218ba68519f_0_241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-FR" sz="28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fr-FR"/>
              <a:t>Entrepôt de données FAIR pour les données génétique, phénotypage et génomique des plantes</a:t>
            </a:r>
            <a:endParaRPr sz="2800">
              <a:solidFill>
                <a:srgbClr val="00A3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18ba68519f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9066" y="1711128"/>
            <a:ext cx="723825" cy="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8ba68519f_0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9066" y="1233108"/>
            <a:ext cx="949425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8ba68519f_0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9066" y="2265448"/>
            <a:ext cx="1575632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18ba68519f_0_2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9066" y="2743468"/>
            <a:ext cx="1337999" cy="4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18ba68519f_0_2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39066" y="3221488"/>
            <a:ext cx="1164475" cy="3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0;p4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25E2AAAE-D988-FD9B-B77F-8D7783869DF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49061" b="37154"/>
          <a:stretch/>
        </p:blipFill>
        <p:spPr>
          <a:xfrm>
            <a:off x="8839066" y="3624208"/>
            <a:ext cx="1164476" cy="56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8cd833f10_0_278"/>
          <p:cNvSpPr txBox="1">
            <a:spLocks noGrp="1"/>
          </p:cNvSpPr>
          <p:nvPr>
            <p:ph type="title"/>
          </p:nvPr>
        </p:nvSpPr>
        <p:spPr>
          <a:xfrm>
            <a:off x="743191" y="149637"/>
            <a:ext cx="107427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91425" bIns="45700" anchor="ctr" anchorCtr="0">
            <a:normAutofit fontScale="90000"/>
          </a:bodyPr>
          <a:lstStyle/>
          <a:p>
            <a:pPr marL="416049" lvl="0" indent="-39826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A3A6"/>
              </a:buClr>
              <a:buSzPct val="100000"/>
              <a:buFont typeface="Calibri"/>
              <a:buAutoNum type="arabicPeriod"/>
            </a:pPr>
            <a:r>
              <a:rPr lang="fr-FR"/>
              <a:t>Entrepôt de données FAIR pour les données génétique, phénotypage et génomique des plantes</a:t>
            </a:r>
            <a:endParaRPr sz="2800"/>
          </a:p>
        </p:txBody>
      </p:sp>
      <p:sp>
        <p:nvSpPr>
          <p:cNvPr id="135" name="Google Shape;135;g228cd833f10_0_278"/>
          <p:cNvSpPr/>
          <p:nvPr/>
        </p:nvSpPr>
        <p:spPr>
          <a:xfrm>
            <a:off x="743191" y="1179253"/>
            <a:ext cx="96801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5662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275662"/>
                </a:solidFill>
                <a:latin typeface="Calibri"/>
                <a:ea typeface="Calibri"/>
                <a:cs typeface="Calibri"/>
                <a:sym typeface="Calibri"/>
              </a:rPr>
              <a:t>Indicateurs d’utilisation des services</a:t>
            </a:r>
            <a:endParaRPr sz="2400" b="0" i="0" u="none" strike="noStrike" cap="none">
              <a:solidFill>
                <a:srgbClr val="2756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28cd833f10_0_278"/>
          <p:cNvSpPr/>
          <p:nvPr/>
        </p:nvSpPr>
        <p:spPr>
          <a:xfrm>
            <a:off x="1271464" y="1669240"/>
            <a:ext cx="1036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Nombre de jeux de données dans </a:t>
            </a:r>
            <a:r>
              <a:rPr lang="fr-FR" sz="16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Recherche Data Gouv/URGI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 : </a:t>
            </a:r>
            <a:r>
              <a:rPr lang="fr-FR" sz="1600" b="1">
                <a:solidFill>
                  <a:srgbClr val="00A3A6"/>
                </a:solidFill>
              </a:rPr>
              <a:t>53 datasets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Nombre de job Blast sur le génome du blé : 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fr-FR" sz="1600" b="1">
                <a:solidFill>
                  <a:srgbClr val="00A3A6"/>
                </a:solidFill>
              </a:rPr>
              <a:t>5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millions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depuis 2012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Nombre de téléchargements de jeux de données de référence et outils pour l’année 202</a:t>
            </a:r>
            <a:r>
              <a:rPr lang="fr-FR" sz="1600">
                <a:solidFill>
                  <a:srgbClr val="3F3F3F"/>
                </a:solidFill>
              </a:rPr>
              <a:t>2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○"/>
            </a:pPr>
            <a:r>
              <a:rPr lang="fr-FR" sz="1600" b="1">
                <a:solidFill>
                  <a:srgbClr val="00A3A6"/>
                </a:solidFill>
              </a:rPr>
              <a:t>25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600" b="1">
                <a:solidFill>
                  <a:srgbClr val="00A3A6"/>
                </a:solidFill>
              </a:rPr>
              <a:t>240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génome du blé</a:t>
            </a:r>
            <a:endParaRPr sz="1600">
              <a:solidFill>
                <a:srgbClr val="3F3F3F"/>
              </a:solidFill>
            </a:endParaRPr>
          </a:p>
          <a:p>
            <a: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○"/>
            </a:pPr>
            <a:r>
              <a:rPr lang="fr-FR" sz="1600" b="1">
                <a:solidFill>
                  <a:srgbClr val="00A3A6"/>
                </a:solidFill>
              </a:rPr>
              <a:t>971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outils d’analyse des génomes (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REPET</a:t>
            </a:r>
            <a:r>
              <a:rPr lang="fr-FR" sz="1600" b="1">
                <a:solidFill>
                  <a:srgbClr val="00A3A6"/>
                </a:solidFill>
              </a:rPr>
              <a:t>, Caulifinder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</a:pP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Consultation des données sur les interfaces web GnpIS pour l’année 202</a:t>
            </a:r>
            <a:r>
              <a:rPr lang="fr-FR" sz="1600">
                <a:solidFill>
                  <a:srgbClr val="3F3F3F"/>
                </a:solidFill>
              </a:rPr>
              <a:t>2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fr-FR" sz="1600" b="1">
                <a:solidFill>
                  <a:srgbClr val="00A3A6"/>
                </a:solidFill>
              </a:rPr>
              <a:t>221 113</a:t>
            </a:r>
            <a:r>
              <a:rPr lang="fr-FR" sz="1600" b="1" i="0" u="none" strike="noStrike" cap="none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 visites</a:t>
            </a:r>
            <a:r>
              <a:rPr lang="fr-FR" sz="16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(top3 : USA, Chine, France)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89bac1344_0_0"/>
          <p:cNvSpPr txBox="1">
            <a:spLocks noGrp="1"/>
          </p:cNvSpPr>
          <p:nvPr>
            <p:ph type="body" idx="1"/>
          </p:nvPr>
        </p:nvSpPr>
        <p:spPr>
          <a:xfrm>
            <a:off x="101700" y="1037900"/>
            <a:ext cx="11823300" cy="505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Services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Coordination et maintenance de fédérations de données 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</a:ext>
              </a:extLst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WheatIS</a:t>
            </a: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: blé, international (</a:t>
            </a:r>
            <a:r>
              <a:rPr lang="fr-FR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Wheat</a:t>
            </a: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 Initiative, liens IWGSC), tout type de données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</a:ext>
              </a:extLst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FAIDARE: toutes plantes, international, tout type de données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</a:ext>
              </a:extLst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 err="1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RARe</a:t>
            </a:r>
            <a:r>
              <a:rPr lang="fr-FR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: Centres de Ressources Biologiques français, collections de ressources génétiques</a:t>
            </a:r>
            <a:endParaRPr dirty="0">
              <a:extLst>
                <a:ext uri="http://customooxmlschemas.google.com/">
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</a:ext>
              </a:extLst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sz="2000" dirty="0"/>
              <a:t>Indexation de sources de données (base de données)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2000" dirty="0"/>
              <a:t>Documentation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sz="2000" dirty="0"/>
              <a:t>Support aux partenaires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Enrichissement des descriptions (ontologies, synonymes, …)</a:t>
            </a:r>
            <a:endParaRPr dirty="0"/>
          </a:p>
        </p:txBody>
      </p:sp>
      <p:sp>
        <p:nvSpPr>
          <p:cNvPr id="142" name="Google Shape;142;g2289bac1344_0_0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27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Fédérations de données: coordination et services</a:t>
            </a:r>
            <a:endParaRPr sz="2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89bac1344_0_59"/>
          <p:cNvSpPr txBox="1">
            <a:spLocks noGrp="1"/>
          </p:cNvSpPr>
          <p:nvPr>
            <p:ph type="body" idx="1"/>
          </p:nvPr>
        </p:nvSpPr>
        <p:spPr>
          <a:xfrm>
            <a:off x="101700" y="1037900"/>
            <a:ext cx="11823300" cy="5051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Développements associés 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Interfaces web de recherche intuitives et adaptées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Moteur de recherche texte libre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Filtres plantes spécifiques (taxonomie, ontologies, vocabulaires, … )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Commandes de ressources génétiques</a:t>
            </a:r>
          </a:p>
          <a:p>
            <a:pPr lvl="2">
              <a:spcBef>
                <a:spcPts val="0"/>
              </a:spcBef>
            </a:pPr>
            <a:r>
              <a:rPr lang="fr-FR" dirty="0"/>
              <a:t>Accès aux données</a:t>
            </a:r>
            <a:endParaRPr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Indexeurs: Connexion aux sources de données 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31 aujourd’hui</a:t>
            </a:r>
            <a:endParaRPr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-FR" dirty="0"/>
              <a:t>À venir : </a:t>
            </a:r>
            <a:r>
              <a:rPr lang="fr-FR" dirty="0" err="1"/>
              <a:t>data.INRAE</a:t>
            </a:r>
            <a:r>
              <a:rPr lang="fr-FR" dirty="0"/>
              <a:t>/Recherche Data Gouv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fr-FR" dirty="0"/>
              <a:t>Formations (webinaires)</a:t>
            </a:r>
            <a:endParaRPr lang="fr-FR" dirty="0">
              <a:solidFill>
                <a:srgbClr val="9900FF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 err="1"/>
              <a:t>WheatIS</a:t>
            </a:r>
            <a:r>
              <a:rPr lang="fr-FR" dirty="0"/>
              <a:t> 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fr-FR" dirty="0"/>
              <a:t>FAIDARE</a:t>
            </a:r>
            <a:endParaRPr dirty="0">
              <a:solidFill>
                <a:srgbClr val="9900FF"/>
              </a:solidFill>
            </a:endParaRPr>
          </a:p>
        </p:txBody>
      </p:sp>
      <p:sp>
        <p:nvSpPr>
          <p:cNvPr id="148" name="Google Shape;148;g2289bac1344_0_59"/>
          <p:cNvSpPr txBox="1">
            <a:spLocks noGrp="1"/>
          </p:cNvSpPr>
          <p:nvPr>
            <p:ph type="title"/>
          </p:nvPr>
        </p:nvSpPr>
        <p:spPr>
          <a:xfrm>
            <a:off x="743192" y="149638"/>
            <a:ext cx="10216200" cy="888300"/>
          </a:xfrm>
          <a:prstGeom prst="rect">
            <a:avLst/>
          </a:prstGeom>
        </p:spPr>
        <p:txBody>
          <a:bodyPr spcFirstLastPara="1" wrap="square" lIns="0" tIns="468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fr-FR" sz="2700">
                <a:solidFill>
                  <a:srgbClr val="00A3A6"/>
                </a:solidFill>
                <a:latin typeface="Arial"/>
                <a:ea typeface="Arial"/>
                <a:cs typeface="Arial"/>
                <a:sym typeface="Arial"/>
              </a:rPr>
              <a:t>Fédérations de données: coordination et services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F92528FC9C8488898B86D54615449" ma:contentTypeVersion="" ma:contentTypeDescription="Create a new document." ma:contentTypeScope="" ma:versionID="c8ac9bee5fceb45a88a8c5ccdac88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5CA0E7-F94A-47C8-BD75-BB449C09F67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E4E552E-B496-44E5-BA7E-C442CC34FB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B98EDF-59D9-40EA-A093-E7C1640BD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1048</Words>
  <Application>Microsoft Macintosh PowerPoint</Application>
  <PresentationFormat>Grand écran</PresentationFormat>
  <Paragraphs>159</Paragraphs>
  <Slides>14</Slides>
  <Notes>14</Notes>
  <HiddenSlides>4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Roboto</vt:lpstr>
      <vt:lpstr>Raleway</vt:lpstr>
      <vt:lpstr>Thème Office</vt:lpstr>
      <vt:lpstr>Plateforme de bioinformatique des plantes PlantBioinfoPF</vt:lpstr>
      <vt:lpstr>PlantBioinfoPF à INRAE</vt:lpstr>
      <vt:lpstr>PlantBioinfoPF : INRAE et au delà</vt:lpstr>
      <vt:lpstr>1. Entrepôt de données FAIR pour les données génétique, phénotypage et génomique des plantes</vt:lpstr>
      <vt:lpstr>1. Entrepôt de données FAIR pour les données génétique, phénotypage et génomique des plantes</vt:lpstr>
      <vt:lpstr>1. Entrepôt de données FAIR pour les données génétique, phénotypage et génomique des plantes</vt:lpstr>
      <vt:lpstr>Entrepôt de données FAIR pour les données génétique, phénotypage et génomique des plantes</vt:lpstr>
      <vt:lpstr>2. Fédérations de données: coordination et services</vt:lpstr>
      <vt:lpstr>2. Fédérations de données: coordination et services</vt:lpstr>
      <vt:lpstr>2. Coordination de fédérations de données et fourniture de services dédiés</vt:lpstr>
      <vt:lpstr>2. Coordination de fédérations de données et fourniture de services dédiés</vt:lpstr>
      <vt:lpstr>3. Annotation d’éléments transposables</vt:lpstr>
      <vt:lpstr>3. Annotation d’éléments transposables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Plateforme de bioinformatique des plantes PlantBioinfoPF</dc:title>
  <dc:creator>arnaud</dc:creator>
  <cp:lastModifiedBy>cyril.pommier</cp:lastModifiedBy>
  <cp:revision>5</cp:revision>
  <dcterms:created xsi:type="dcterms:W3CDTF">2019-12-11T10:12:20Z</dcterms:created>
  <dcterms:modified xsi:type="dcterms:W3CDTF">2023-05-09T14:45:19Z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0x010100CE5F92528FC9C8488898B86D54615449</vt:lpwstr>
  </property>
</Properties>
</file>