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4"/>
  </p:sldMasterIdLst>
  <p:notesMasterIdLst>
    <p:notesMasterId r:id="rId7"/>
  </p:notesMasterIdLst>
  <p:sldIdLst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CCFF"/>
    <a:srgbClr val="99CCFF"/>
    <a:srgbClr val="FF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 autoAdjust="0"/>
    <p:restoredTop sz="92523" autoAdjust="0"/>
  </p:normalViewPr>
  <p:slideViewPr>
    <p:cSldViewPr snapToGrid="0" showGuides="1">
      <p:cViewPr varScale="1">
        <p:scale>
          <a:sx n="56" d="100"/>
          <a:sy n="56" d="100"/>
        </p:scale>
        <p:origin x="184" y="384"/>
      </p:cViewPr>
      <p:guideLst>
        <p:guide orient="horz" pos="2069"/>
        <p:guide pos="3840"/>
      </p:guideLst>
    </p:cSldViewPr>
  </p:slideViewPr>
  <p:outlineViewPr>
    <p:cViewPr>
      <p:scale>
        <a:sx n="33" d="100"/>
        <a:sy n="33" d="100"/>
      </p:scale>
      <p:origin x="0" y="-8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75D86-371E-4C93-A2BF-2DB4E22DE2FB}" type="datetimeFigureOut">
              <a:rPr lang="fr-FR" smtClean="0"/>
              <a:t>13/02/2020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7B5D-0D66-4940-A810-5D8F290761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0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wheat background.png">
            <a:extLst>
              <a:ext uri="{FF2B5EF4-FFF2-40B4-BE49-F238E27FC236}">
                <a16:creationId xmlns:a16="http://schemas.microsoft.com/office/drawing/2014/main" id="{F6795651-98B3-DA4A-A668-43B326AA42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26578" y="1052737"/>
            <a:ext cx="9499612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5680" y="2639726"/>
            <a:ext cx="8534400" cy="1752600"/>
          </a:xfrm>
        </p:spPr>
        <p:txBody>
          <a:bodyPr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fr-FR" sz="2400" baseline="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  <a:sym typeface="Symbol" charset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592" y="4865166"/>
            <a:ext cx="1152293" cy="14626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793" y="2009660"/>
            <a:ext cx="1907355" cy="63006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470" y="4038611"/>
            <a:ext cx="1112623" cy="449781"/>
          </a:xfrm>
          <a:prstGeom prst="rect">
            <a:avLst/>
          </a:prstGeom>
        </p:spPr>
      </p:pic>
      <p:pic>
        <p:nvPicPr>
          <p:cNvPr id="22" name="Image 7" descr="logoURGI_422X295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16480" y="1"/>
            <a:ext cx="1664691" cy="87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0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360363" y="6669360"/>
            <a:ext cx="2844800" cy="216024"/>
          </a:xfrm>
          <a:prstGeom prst="rect">
            <a:avLst/>
          </a:prstGeom>
        </p:spPr>
        <p:txBody>
          <a:bodyPr/>
          <a:lstStyle/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9347200" y="6381329"/>
            <a:ext cx="2844800" cy="282229"/>
          </a:xfrm>
          <a:prstGeom prst="rect">
            <a:avLst/>
          </a:prstGeom>
        </p:spPr>
        <p:txBody>
          <a:bodyPr/>
          <a:lstStyle/>
          <a:p>
            <a:fld id="{8534B11E-6926-4AED-BE15-6DFFBFCE64F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60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360363" y="6669360"/>
            <a:ext cx="2844800" cy="216024"/>
          </a:xfrm>
          <a:prstGeom prst="rect">
            <a:avLst/>
          </a:prstGeom>
        </p:spPr>
        <p:txBody>
          <a:bodyPr/>
          <a:lstStyle/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9347200" y="6381329"/>
            <a:ext cx="2844800" cy="282229"/>
          </a:xfrm>
          <a:prstGeom prst="rect">
            <a:avLst/>
          </a:prstGeom>
        </p:spPr>
        <p:txBody>
          <a:bodyPr/>
          <a:lstStyle/>
          <a:p>
            <a:fld id="{8534B11E-6926-4AED-BE15-6DFFBFCE64F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62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0100" indent="-342900">
              <a:buSzPct val="45000"/>
              <a:buFont typeface="Wingdings" panose="05000000000000000000" pitchFamily="2" charset="2"/>
              <a:buChar char=""/>
              <a:defRPr lang="fr-FR" sz="2000" b="1" kern="1200" dirty="0" smtClean="0">
                <a:solidFill>
                  <a:srgbClr val="656565"/>
                </a:solidFill>
                <a:latin typeface="+mn-lt"/>
                <a:ea typeface="ＭＳ Ｐゴシック" charset="-128"/>
                <a:cs typeface="+mn-cs"/>
              </a:defRPr>
            </a:lvl2pPr>
            <a:lvl3pPr>
              <a:defRPr lang="fr-FR" sz="1600" b="1" kern="1200" dirty="0" smtClean="0">
                <a:solidFill>
                  <a:srgbClr val="656565"/>
                </a:solidFill>
                <a:latin typeface="+mn-lt"/>
                <a:ea typeface="ＭＳ Ｐゴシック" charset="-128"/>
                <a:cs typeface="+mn-cs"/>
              </a:defRPr>
            </a:lvl3pPr>
            <a:lvl4pPr>
              <a:defRPr lang="fr-FR" sz="1400" b="1" kern="1200" dirty="0" smtClean="0">
                <a:solidFill>
                  <a:srgbClr val="656565"/>
                </a:solidFill>
                <a:latin typeface="+mn-lt"/>
                <a:ea typeface="ＭＳ Ｐゴシック" charset="-128"/>
                <a:cs typeface="+mn-cs"/>
              </a:defRPr>
            </a:lvl4pPr>
            <a:lvl5pPr marL="1924050" indent="-171450">
              <a:buFont typeface="Wingdings" panose="05000000000000000000" pitchFamily="2" charset="2"/>
              <a:buChar char="ü"/>
              <a:defRPr lang="fr-FR" sz="1200" b="1" kern="1200" dirty="0" smtClean="0">
                <a:solidFill>
                  <a:srgbClr val="656565"/>
                </a:solidFill>
                <a:latin typeface="+mn-lt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360363" y="6597352"/>
            <a:ext cx="2844800" cy="28803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9347200" y="6381330"/>
            <a:ext cx="2844800" cy="2160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F2FB34B-B982-584C-87D1-A762E7D5262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445" y="1916833"/>
            <a:ext cx="10363200" cy="648072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7435" y="3429000"/>
            <a:ext cx="10561173" cy="25922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360363" y="6597352"/>
            <a:ext cx="2844800" cy="28803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9347200" y="6381330"/>
            <a:ext cx="2844800" cy="2160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F2FB34B-B982-584C-87D1-A762E7D52625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6" name="Grouper 5"/>
          <p:cNvGrpSpPr/>
          <p:nvPr userDrawn="1"/>
        </p:nvGrpSpPr>
        <p:grpSpPr>
          <a:xfrm>
            <a:off x="3215680" y="2604505"/>
            <a:ext cx="8976320" cy="752475"/>
            <a:chOff x="2411760" y="2604504"/>
            <a:chExt cx="6732240" cy="752475"/>
          </a:xfrm>
        </p:grpSpPr>
        <p:pic>
          <p:nvPicPr>
            <p:cNvPr id="7" name="Picture 4"/>
            <p:cNvPicPr>
              <a:picLocks noChangeAspect="1" noChangeArrowheads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951155" y="2604504"/>
              <a:ext cx="1192845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6" name="Picture 2" descr="ésultat de recherche d'images pour &quot;big data&quot;"/>
            <p:cNvPicPr>
              <a:picLocks noChangeAspect="1" noChangeArrowheads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11760" y="2604504"/>
              <a:ext cx="2121024" cy="75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ttps://inra-dam-front-resources-cdn.brainsonic.com/ressources/afile/162073-99714-picture_original-2131-0"/>
            <p:cNvPicPr>
              <a:picLocks noChangeAspect="1" noChangeArrowheads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04318" y="2607796"/>
              <a:ext cx="2160240" cy="745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rbre Gène, Arbre De Vie, Evolution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558" y="2605446"/>
              <a:ext cx="1291818" cy="750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669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 marL="800100" indent="-342900">
              <a:buSzPct val="45000"/>
              <a:buFont typeface="Wingdings" panose="05000000000000000000" pitchFamily="2" charset="2"/>
              <a:buChar char="u"/>
              <a:defRPr sz="2400"/>
            </a:lvl2pPr>
            <a:lvl3pPr>
              <a:defRPr sz="2000"/>
            </a:lvl3pPr>
            <a:lvl4pPr>
              <a:defRPr sz="1800"/>
            </a:lvl4pPr>
            <a:lvl5pPr marL="2038350" indent="-285750"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lang="fr-FR" sz="2400" b="1" kern="1200" dirty="0" smtClean="0">
                <a:solidFill>
                  <a:srgbClr val="656565"/>
                </a:solidFill>
                <a:latin typeface="+mn-lt"/>
                <a:ea typeface="ＭＳ Ｐゴシック" charset="-128"/>
                <a:cs typeface="+mn-cs"/>
              </a:defRPr>
            </a:lvl2pPr>
            <a:lvl3pPr>
              <a:defRPr sz="2000"/>
            </a:lvl3pPr>
            <a:lvl4pPr>
              <a:defRPr sz="1800"/>
            </a:lvl4pPr>
            <a:lvl5pPr marL="2038350" indent="-285750"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360363" y="6597352"/>
            <a:ext cx="2844800" cy="288032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9347200" y="6381330"/>
            <a:ext cx="2844800" cy="21602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8534B11E-6926-4AED-BE15-6DFFBFCE64F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30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360363" y="6597352"/>
            <a:ext cx="2844800" cy="288032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9347200" y="6381330"/>
            <a:ext cx="2844800" cy="21602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8534B11E-6926-4AED-BE15-6DFFBFCE64F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81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360363" y="6597352"/>
            <a:ext cx="2844800" cy="288032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9347200" y="6381330"/>
            <a:ext cx="2844800" cy="21602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F2FB34B-B982-584C-87D1-A762E7D5262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2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360363" y="6597352"/>
            <a:ext cx="2844800" cy="288032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9347200" y="6381330"/>
            <a:ext cx="2844800" cy="21602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8534B11E-6926-4AED-BE15-6DFFBFCE64F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91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360363" y="6597352"/>
            <a:ext cx="2844800" cy="288032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9347200" y="6381330"/>
            <a:ext cx="2844800" cy="216023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8534B11E-6926-4AED-BE15-6DFFBFCE64F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6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9360363" y="6669360"/>
            <a:ext cx="2844800" cy="216024"/>
          </a:xfrm>
          <a:prstGeom prst="rect">
            <a:avLst/>
          </a:prstGeom>
        </p:spPr>
        <p:txBody>
          <a:bodyPr/>
          <a:lstStyle/>
          <a:p>
            <a:r>
              <a:rPr lang="fr-FR"/>
              <a:t>18 September 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9347200" y="6381329"/>
            <a:ext cx="2844800" cy="282229"/>
          </a:xfrm>
          <a:prstGeom prst="rect">
            <a:avLst/>
          </a:prstGeom>
        </p:spPr>
        <p:txBody>
          <a:bodyPr/>
          <a:lstStyle/>
          <a:p>
            <a:fld id="{8534B11E-6926-4AED-BE15-6DFFBFCE64F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3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tif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486962" y="6388416"/>
            <a:ext cx="9705037" cy="482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255573" y="0"/>
            <a:ext cx="9326827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5360" y="1124745"/>
            <a:ext cx="11617291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SzPct val="45000"/>
              <a:buFont typeface="Wingdings" pitchFamily="2" charset="2"/>
              <a:buChar char="u"/>
            </a:pPr>
            <a:r>
              <a:rPr lang="fr-FR" dirty="0"/>
              <a:t>Deuxième niveau</a:t>
            </a:r>
          </a:p>
          <a:p>
            <a: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SzPct val="50000"/>
              <a:buFont typeface="Wingdings" pitchFamily="2" charset="2"/>
              <a:buChar char="n"/>
            </a:pPr>
            <a:r>
              <a:rPr lang="fr-FR" dirty="0"/>
              <a:t>Troisième niveau</a:t>
            </a:r>
          </a:p>
          <a:p>
            <a:pPr marL="15621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SzPct val="80000"/>
              <a:buFont typeface="Wingdings" pitchFamily="2" charset="2"/>
              <a:buChar char="«"/>
            </a:pPr>
            <a:r>
              <a:rPr lang="fr-FR" dirty="0"/>
              <a:t>Quatrième niveau</a:t>
            </a:r>
          </a:p>
          <a:p>
            <a:pPr marL="19812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Char char="•"/>
            </a:pPr>
            <a:r>
              <a:rPr lang="fr-FR" dirty="0"/>
              <a:t>Cinquième niveau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05573" y="6432420"/>
            <a:ext cx="5995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1" dirty="0">
                <a:solidFill>
                  <a:srgbClr val="C5DD01"/>
                </a:solidFill>
                <a:latin typeface="Arial" pitchFamily="34" charset="0"/>
                <a:cs typeface="Arial" pitchFamily="34" charset="0"/>
              </a:rPr>
              <a:t>Plant </a:t>
            </a:r>
            <a:r>
              <a:rPr lang="fr-FR" sz="900" b="1" dirty="0" err="1">
                <a:solidFill>
                  <a:srgbClr val="C5DD01"/>
                </a:solidFill>
                <a:latin typeface="Arial" pitchFamily="34" charset="0"/>
                <a:cs typeface="Arial" pitchFamily="34" charset="0"/>
              </a:rPr>
              <a:t>Phenotypic</a:t>
            </a:r>
            <a:r>
              <a:rPr lang="fr-FR" sz="900" b="1" dirty="0">
                <a:solidFill>
                  <a:srgbClr val="C5DD0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fr-FR" sz="900" b="1" dirty="0" err="1">
                <a:solidFill>
                  <a:srgbClr val="C5DD01"/>
                </a:solidFill>
                <a:latin typeface="Arial" pitchFamily="34" charset="0"/>
                <a:cs typeface="Arial" pitchFamily="34" charset="0"/>
              </a:rPr>
              <a:t>Managment</a:t>
            </a:r>
            <a:endParaRPr lang="fr-FR" sz="900" b="1" dirty="0">
              <a:solidFill>
                <a:srgbClr val="C5DD0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E13655-618D-6B4C-963F-E3B16CD0FA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4987" t="9898" r="7595" b="13982"/>
          <a:stretch/>
        </p:blipFill>
        <p:spPr>
          <a:xfrm>
            <a:off x="1804973" y="6494969"/>
            <a:ext cx="716280" cy="3302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4D81562-59B3-6C4D-82BF-538144880DA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9" y="6227237"/>
            <a:ext cx="598730" cy="4221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Shape 156" descr="http://www.elixir-europe.org/global/images/ELIXIR_logo.png">
            <a:extLst>
              <a:ext uri="{FF2B5EF4-FFF2-40B4-BE49-F238E27FC236}">
                <a16:creationId xmlns:a16="http://schemas.microsoft.com/office/drawing/2014/main" id="{622A5249-B06D-7943-903E-B654732F570D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 l="2154" r="32"/>
          <a:stretch/>
        </p:blipFill>
        <p:spPr>
          <a:xfrm>
            <a:off x="1032015" y="6520346"/>
            <a:ext cx="59873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D33982-7B37-F149-B819-77951A17C7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5537" r="69483" b="70383"/>
          <a:stretch/>
        </p:blipFill>
        <p:spPr bwMode="auto">
          <a:xfrm>
            <a:off x="20853" y="6356232"/>
            <a:ext cx="1137988" cy="25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922CAF2-02BE-E349-B61C-A776A9715C4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6278" y="6582121"/>
            <a:ext cx="925898" cy="2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fr-FR" sz="3200" b="1" kern="1200" dirty="0" smtClean="0">
          <a:solidFill>
            <a:schemeClr val="tx2"/>
          </a:solidFill>
          <a:latin typeface="+mj-lt"/>
          <a:ea typeface="ＭＳ Ｐゴシック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lang="fr-FR" sz="2400" kern="1200" dirty="0" smtClean="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chemeClr val="tx2"/>
        </a:buClr>
        <a:buFontTx/>
        <a:buNone/>
        <a:defRPr lang="fr-FR" sz="2000" b="1" kern="1200" dirty="0" smtClean="0">
          <a:solidFill>
            <a:srgbClr val="656565"/>
          </a:solidFill>
          <a:latin typeface="+mn-lt"/>
          <a:ea typeface="ＭＳ Ｐゴシック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lang="fr-FR" sz="1600" b="1" kern="1200" dirty="0" smtClean="0">
          <a:solidFill>
            <a:srgbClr val="656565"/>
          </a:solidFill>
          <a:latin typeface="+mn-lt"/>
          <a:ea typeface="ＭＳ Ｐゴシック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lang="fr-FR" sz="1400" b="1" kern="1200" dirty="0" smtClean="0">
          <a:solidFill>
            <a:srgbClr val="656565"/>
          </a:solidFill>
          <a:latin typeface="+mn-lt"/>
          <a:ea typeface="ＭＳ Ｐゴシック" charset="-128"/>
          <a:cs typeface="+mn-cs"/>
        </a:defRPr>
      </a:lvl4pPr>
      <a:lvl5pPr marL="1752600" indent="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None/>
        <a:defRPr lang="fr-FR" sz="1400" b="1" kern="1200" dirty="0" smtClean="0">
          <a:solidFill>
            <a:srgbClr val="656565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 for wheat phenotyping workshop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55887" y="306896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Cyril </a:t>
            </a:r>
            <a:r>
              <a:rPr lang="en-US" dirty="0" err="1"/>
              <a:t>Pommier</a:t>
            </a:r>
            <a:endParaRPr lang="en-US" dirty="0"/>
          </a:p>
          <a:p>
            <a:r>
              <a:rPr lang="en-US" dirty="0"/>
              <a:t> &amp; Daniel </a:t>
            </a:r>
            <a:r>
              <a:rPr lang="en-US" dirty="0" err="1"/>
              <a:t>Faria</a:t>
            </a:r>
            <a:endParaRPr lang="en-US" dirty="0"/>
          </a:p>
          <a:p>
            <a:endParaRPr lang="en-US" dirty="0"/>
          </a:p>
          <a:p>
            <a:r>
              <a:rPr lang="en-US" dirty="0"/>
              <a:t>12-13 Feb 2020 Paris</a:t>
            </a:r>
          </a:p>
          <a:p>
            <a:endParaRPr lang="fr-FR" dirty="0"/>
          </a:p>
          <a:p>
            <a:r>
              <a:rPr lang="en-US" dirty="0"/>
              <a:t>BYOD Overview and introduction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Shape 156" descr="http://www.elixir-europe.org/global/images/ELIXIR_logo.png">
            <a:extLst>
              <a:ext uri="{FF2B5EF4-FFF2-40B4-BE49-F238E27FC236}">
                <a16:creationId xmlns:a16="http://schemas.microsoft.com/office/drawing/2014/main" id="{991D8D1E-BC9A-074E-82C0-BC04CA1B96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94833" y="6239044"/>
            <a:ext cx="698700" cy="5241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A09C82-0D87-FE4E-8A9B-A1C4666E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1" y="5813582"/>
            <a:ext cx="1460698" cy="5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8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35360" y="642257"/>
            <a:ext cx="11617291" cy="56496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noProof="0" dirty="0"/>
              <a:t>Day 1</a:t>
            </a:r>
          </a:p>
          <a:p>
            <a:r>
              <a:rPr lang="en-US" noProof="0" dirty="0"/>
              <a:t>Presentation of the standards for phenotyping studies (9:30 - 11:00)</a:t>
            </a:r>
          </a:p>
          <a:p>
            <a:pPr lvl="1"/>
            <a:r>
              <a:rPr lang="en-US" noProof="0" dirty="0"/>
              <a:t>Introduction to data management in science (Daniel </a:t>
            </a:r>
            <a:r>
              <a:rPr lang="en-US" noProof="0" dirty="0" err="1"/>
              <a:t>Faria</a:t>
            </a:r>
            <a:r>
              <a:rPr lang="en-US" noProof="0" dirty="0"/>
              <a:t>) 50 minutes</a:t>
            </a:r>
          </a:p>
          <a:p>
            <a:pPr lvl="1"/>
            <a:r>
              <a:rPr lang="en-US" dirty="0"/>
              <a:t>Break 15 minutes</a:t>
            </a:r>
            <a:endParaRPr lang="en-US" noProof="0" dirty="0"/>
          </a:p>
          <a:p>
            <a:pPr lvl="1"/>
            <a:r>
              <a:rPr lang="en-US" noProof="0" dirty="0"/>
              <a:t>Plant </a:t>
            </a:r>
            <a:r>
              <a:rPr lang="en-US" noProof="0" dirty="0" err="1"/>
              <a:t>phenomic</a:t>
            </a:r>
            <a:r>
              <a:rPr lang="en-US" noProof="0" dirty="0"/>
              <a:t> </a:t>
            </a:r>
            <a:r>
              <a:rPr lang="en-US" noProof="0" dirty="0" err="1"/>
              <a:t>managment</a:t>
            </a:r>
            <a:r>
              <a:rPr lang="en-US" noProof="0" dirty="0"/>
              <a:t> overview (Cyril </a:t>
            </a:r>
            <a:r>
              <a:rPr lang="en-US" noProof="0" dirty="0" err="1"/>
              <a:t>Pommier</a:t>
            </a:r>
            <a:r>
              <a:rPr lang="en-US" noProof="0" dirty="0"/>
              <a:t>) 20 minutes</a:t>
            </a:r>
            <a:endParaRPr lang="en-US" dirty="0"/>
          </a:p>
          <a:p>
            <a:r>
              <a:rPr lang="en-US" dirty="0" err="1"/>
              <a:t>CropOntology</a:t>
            </a:r>
            <a:r>
              <a:rPr lang="en-US" dirty="0"/>
              <a:t>: ontologies to define observations made in trials (11:00 – 12:30, Cyril </a:t>
            </a:r>
            <a:r>
              <a:rPr lang="en-US" dirty="0" err="1"/>
              <a:t>Pommier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Introduction 20 minutes</a:t>
            </a:r>
          </a:p>
          <a:p>
            <a:pPr lvl="1"/>
            <a:r>
              <a:rPr lang="en-US" dirty="0"/>
              <a:t>Variable ontology hands on 70 minute</a:t>
            </a:r>
          </a:p>
          <a:p>
            <a:r>
              <a:rPr lang="en-US" noProof="0" dirty="0"/>
              <a:t>Lunch (12:30 – 13:30)</a:t>
            </a:r>
            <a:endParaRPr lang="en-US" dirty="0"/>
          </a:p>
          <a:p>
            <a:r>
              <a:rPr lang="en-US" dirty="0"/>
              <a:t>MIAPPE: description of trial studies (Daniel </a:t>
            </a:r>
            <a:r>
              <a:rPr lang="en-US" dirty="0" err="1"/>
              <a:t>Faria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Introduction 20 minutes</a:t>
            </a:r>
          </a:p>
          <a:p>
            <a:pPr lvl="1"/>
            <a:r>
              <a:rPr lang="en-US" dirty="0"/>
              <a:t>MIAPPE hands on using training dataset 75 minutes</a:t>
            </a:r>
          </a:p>
          <a:p>
            <a:r>
              <a:rPr lang="en-US" noProof="0" dirty="0"/>
              <a:t>Wrap-up</a:t>
            </a:r>
            <a:endParaRPr lang="en-US" u="sng" noProof="0" dirty="0"/>
          </a:p>
          <a:p>
            <a:pPr marL="0" indent="0">
              <a:buNone/>
            </a:pPr>
            <a:r>
              <a:rPr lang="en-US" u="sng" noProof="0" dirty="0"/>
              <a:t>Day 2</a:t>
            </a:r>
            <a:endParaRPr lang="en-US" noProof="0" dirty="0"/>
          </a:p>
          <a:p>
            <a:r>
              <a:rPr lang="en-US" noProof="0" dirty="0"/>
              <a:t>Examples of data management, advantages of </a:t>
            </a:r>
            <a:r>
              <a:rPr lang="en-US" dirty="0"/>
              <a:t>using standards (9:00 - 12:00)</a:t>
            </a:r>
          </a:p>
          <a:p>
            <a:pPr lvl="1"/>
            <a:r>
              <a:rPr lang="en-US" noProof="0" dirty="0"/>
              <a:t>Databases, Examples of project data management practices, …</a:t>
            </a:r>
          </a:p>
          <a:p>
            <a:pPr marL="0" indent="0">
              <a:buNone/>
            </a:pPr>
            <a:r>
              <a:rPr lang="en-US" b="1" u="sng" noProof="0" dirty="0"/>
              <a:t>AND/OR</a:t>
            </a:r>
          </a:p>
          <a:p>
            <a:r>
              <a:rPr lang="en-US" dirty="0"/>
              <a:t>Breeding API (Cyril </a:t>
            </a:r>
            <a:r>
              <a:rPr lang="en-US" dirty="0" err="1"/>
              <a:t>Pommier</a:t>
            </a:r>
            <a:r>
              <a:rPr lang="en-US" dirty="0"/>
              <a:t>) (9:00 - 12:00)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Hands on</a:t>
            </a:r>
          </a:p>
          <a:p>
            <a:r>
              <a:rPr lang="en-US" dirty="0"/>
              <a:t>Lunch (12:30 – 13:30)</a:t>
            </a:r>
          </a:p>
          <a:p>
            <a:r>
              <a:rPr lang="en-US" dirty="0"/>
              <a:t>Hands-on session (13:00 – 15:00)</a:t>
            </a:r>
          </a:p>
          <a:p>
            <a:pPr lvl="1"/>
            <a:r>
              <a:rPr lang="en-US" dirty="0"/>
              <a:t>Each participant try to use the presented standards to describe its own dataset</a:t>
            </a:r>
          </a:p>
          <a:p>
            <a:pPr lvl="1"/>
            <a:r>
              <a:rPr lang="en-US" dirty="0"/>
              <a:t>Wrap-up</a:t>
            </a:r>
            <a:endParaRPr lang="en-US" noProof="0" dirty="0"/>
          </a:p>
          <a:p>
            <a:r>
              <a:rPr lang="en-US" noProof="0" dirty="0"/>
              <a:t>Conclusions of the workshop</a:t>
            </a:r>
          </a:p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293281"/>
      </p:ext>
    </p:extLst>
  </p:cSld>
  <p:clrMapOvr>
    <a:masterClrMapping/>
  </p:clrMapOvr>
</p:sld>
</file>

<file path=ppt/theme/theme1.xml><?xml version="1.0" encoding="utf-8"?>
<a:theme xmlns:a="http://schemas.openxmlformats.org/drawingml/2006/main" name="TP_WLC_006.1_Slidesh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12-11-BigDataForPlantPhenotypingIntegration" id="{ECF32A7C-AE1B-DB45-BB64-9F661477706C}" vid="{8B550A93-9845-0949-9129-4F3ED5245B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F92528FC9C8488898B86D54615449" ma:contentTypeVersion="" ma:contentTypeDescription="Create a new document." ma:contentTypeScope="" ma:versionID="c8ac9bee5fceb45a88a8c5ccdac882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6457DA-6EE4-4B81-8B78-37E6FDFA6C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196539-AD69-4097-B16A-89706D7C80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C60A99-A385-455D-9537-7C81F9BC1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TP_Slideshow_EFPA_tree2b</Template>
  <TotalTime>9848</TotalTime>
  <Words>189</Words>
  <Application>Microsoft Macintosh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TP_WLC_006.1_Slideshow</vt:lpstr>
      <vt:lpstr>Data management for wheat phenotyping workshop</vt:lpstr>
      <vt:lpstr>Agenda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cmichotey</dc:creator>
  <cp:lastModifiedBy>Cyril Pommier</cp:lastModifiedBy>
  <cp:revision>120</cp:revision>
  <dcterms:created xsi:type="dcterms:W3CDTF">2019-03-29T19:33:07Z</dcterms:created>
  <dcterms:modified xsi:type="dcterms:W3CDTF">2020-02-13T15:23:52Z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0x010100CE5F92528FC9C8488898B86D54615449</vt:lpwstr>
  </property>
</Properties>
</file>