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9" r:id="rId2"/>
  </p:sldMasterIdLst>
  <p:notesMasterIdLst>
    <p:notesMasterId r:id="rId37"/>
  </p:notesMasterIdLst>
  <p:sldIdLst>
    <p:sldId id="256" r:id="rId3"/>
    <p:sldId id="257" r:id="rId4"/>
    <p:sldId id="258" r:id="rId5"/>
    <p:sldId id="288" r:id="rId6"/>
    <p:sldId id="282" r:id="rId7"/>
    <p:sldId id="289" r:id="rId8"/>
    <p:sldId id="291" r:id="rId9"/>
    <p:sldId id="290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284" r:id="rId20"/>
    <p:sldId id="292" r:id="rId21"/>
    <p:sldId id="293" r:id="rId22"/>
    <p:sldId id="294" r:id="rId23"/>
    <p:sldId id="295" r:id="rId24"/>
    <p:sldId id="296" r:id="rId25"/>
    <p:sldId id="299" r:id="rId26"/>
    <p:sldId id="300" r:id="rId27"/>
    <p:sldId id="301" r:id="rId28"/>
    <p:sldId id="297" r:id="rId29"/>
    <p:sldId id="298" r:id="rId30"/>
    <p:sldId id="302" r:id="rId31"/>
    <p:sldId id="303" r:id="rId32"/>
    <p:sldId id="304" r:id="rId33"/>
    <p:sldId id="305" r:id="rId34"/>
    <p:sldId id="306" r:id="rId35"/>
    <p:sldId id="286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3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92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0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考虑特殊字符、空输入、大小写、用户名密码匹配四个方面共设计</a:t>
            </a:r>
            <a:r>
              <a:rPr lang="en-US" altLang="zh-CN" dirty="0"/>
              <a:t>17</a:t>
            </a:r>
            <a:r>
              <a:rPr lang="zh-CN" altLang="en-US" dirty="0"/>
              <a:t>个用例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83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考虑图片发布和文字发布共设计</a:t>
            </a:r>
            <a:r>
              <a:rPr lang="en-US" altLang="zh-CN"/>
              <a:t>20</a:t>
            </a:r>
            <a:r>
              <a:rPr lang="zh-CN" altLang="en-US"/>
              <a:t>个</a:t>
            </a:r>
            <a:r>
              <a:rPr lang="zh-CN" altLang="en-US" dirty="0"/>
              <a:t>用例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73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考虑图片发布和文字发布共设计</a:t>
            </a:r>
            <a:r>
              <a:rPr lang="en-US" altLang="zh-CN"/>
              <a:t>20</a:t>
            </a:r>
            <a:r>
              <a:rPr lang="zh-CN" altLang="en-US"/>
              <a:t>个</a:t>
            </a:r>
            <a:r>
              <a:rPr lang="zh-CN" altLang="en-US" dirty="0"/>
              <a:t>用例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865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考虑图片发布和文字发布共设计</a:t>
            </a:r>
            <a:r>
              <a:rPr lang="en-US" altLang="zh-CN"/>
              <a:t>20</a:t>
            </a:r>
            <a:r>
              <a:rPr lang="zh-CN" altLang="en-US"/>
              <a:t>个</a:t>
            </a:r>
            <a:r>
              <a:rPr lang="zh-CN" altLang="en-US" dirty="0"/>
              <a:t>用例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1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消息获取</a:t>
            </a:r>
            <a:r>
              <a:rPr lang="en-US" altLang="zh-CN" dirty="0"/>
              <a:t>6</a:t>
            </a:r>
            <a:r>
              <a:rPr lang="zh-CN" altLang="en-US" dirty="0"/>
              <a:t>个用例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更新</a:t>
            </a:r>
            <a:r>
              <a:rPr lang="en-US" altLang="zh-CN" dirty="0"/>
              <a:t>4</a:t>
            </a:r>
            <a:r>
              <a:rPr lang="zh-CN" altLang="en-US" dirty="0"/>
              <a:t>个用例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398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迭代至最终版，优先级最高的消息发布、获取、更新这三个系统主功能的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个测试用例皆通过，登录注册共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个测试用例皆通过，注销和记住登陆状态测试用例也都通过。浏览器兼容友好。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920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考虑特殊字符、空输入、大小写、用户名密码匹配四个方面共设计</a:t>
            </a:r>
            <a:r>
              <a:rPr lang="en-US" altLang="zh-CN" dirty="0"/>
              <a:t>17</a:t>
            </a:r>
            <a:r>
              <a:rPr lang="zh-CN" altLang="en-US" dirty="0"/>
              <a:t>个用例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4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考虑特殊字符、空输入、大小写、用户名密码匹配四个方面共设计</a:t>
            </a:r>
            <a:r>
              <a:rPr lang="en-US" altLang="zh-CN" dirty="0"/>
              <a:t>17</a:t>
            </a:r>
            <a:r>
              <a:rPr lang="zh-CN" altLang="en-US" dirty="0"/>
              <a:t>个用例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921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考虑特殊字符、空输入、大小写、用户名密码匹配四个方面共设计</a:t>
            </a:r>
            <a:r>
              <a:rPr lang="en-US" altLang="zh-CN" dirty="0"/>
              <a:t>15</a:t>
            </a:r>
            <a:r>
              <a:rPr lang="zh-CN" altLang="en-US" dirty="0"/>
              <a:t>个用例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0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考虑特殊字符、空输入、大小写、用户名密码匹配四个方面共设计</a:t>
            </a:r>
            <a:r>
              <a:rPr lang="en-US" altLang="zh-CN" dirty="0"/>
              <a:t>15</a:t>
            </a:r>
            <a:r>
              <a:rPr lang="zh-CN" altLang="en-US" dirty="0"/>
              <a:t>个用例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56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考虑特殊字符、空输入、大小写、用户名密码匹配四个方面共设计</a:t>
            </a:r>
            <a:r>
              <a:rPr lang="en-US" altLang="zh-CN" dirty="0"/>
              <a:t>15</a:t>
            </a:r>
            <a:r>
              <a:rPr lang="zh-CN" altLang="en-US" dirty="0"/>
              <a:t>个用例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5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考虑特殊字符、空输入、大小写、用户名密码匹配四个方面共设计</a:t>
            </a:r>
            <a:r>
              <a:rPr lang="en-US" altLang="zh-CN" dirty="0"/>
              <a:t>15</a:t>
            </a:r>
            <a:r>
              <a:rPr lang="zh-CN" altLang="en-US" dirty="0"/>
              <a:t>个用例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9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注销设计</a:t>
            </a:r>
            <a:r>
              <a:rPr lang="en-US" altLang="zh-CN" dirty="0"/>
              <a:t>3</a:t>
            </a:r>
            <a:r>
              <a:rPr lang="zh-CN" altLang="en-US" dirty="0"/>
              <a:t>个用例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记住登录状态</a:t>
            </a:r>
            <a:r>
              <a:rPr lang="en-US" altLang="zh-CN" dirty="0"/>
              <a:t>2</a:t>
            </a:r>
            <a:r>
              <a:rPr lang="zh-CN" altLang="en-US" dirty="0"/>
              <a:t>个用例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65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考虑图片发布和文字发布共设计</a:t>
            </a:r>
            <a:r>
              <a:rPr lang="en-US" altLang="zh-CN" dirty="0"/>
              <a:t>20</a:t>
            </a:r>
            <a:r>
              <a:rPr lang="zh-CN" altLang="en-US" dirty="0"/>
              <a:t>个用例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36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3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9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2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6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03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989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8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33580" y="2264136"/>
            <a:ext cx="772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软件测试</a:t>
            </a:r>
            <a:r>
              <a:rPr kumimoji="1"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kumimoji="1"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·</a:t>
            </a:r>
            <a:r>
              <a:rPr kumimoji="1"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项目展示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676650" y="2984265"/>
            <a:ext cx="483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Timeline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3227070" y="4012218"/>
            <a:ext cx="573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徐雯蕾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|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杨政达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|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孙雨晶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|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侯峂欣</a:t>
            </a:r>
          </a:p>
        </p:txBody>
      </p:sp>
      <p:sp>
        <p:nvSpPr>
          <p:cNvPr id="8" name="椭圆 7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自由: 形状 34"/>
          <p:cNvSpPr/>
          <p:nvPr/>
        </p:nvSpPr>
        <p:spPr>
          <a:xfrm rot="2700000">
            <a:off x="6111838" y="5624356"/>
            <a:ext cx="214520" cy="224623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3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遇到的关键问题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9954" y="1125415"/>
            <a:ext cx="109616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选择合适的测试工具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    </a:t>
            </a:r>
            <a:r>
              <a:rPr lang="zh-CN" altLang="en-US" sz="1600" dirty="0"/>
              <a:t>后端接口测试工具</a:t>
            </a:r>
            <a:r>
              <a:rPr lang="en-US" altLang="zh-CN" sz="1600" dirty="0" err="1"/>
              <a:t>supertest</a:t>
            </a:r>
            <a:r>
              <a:rPr lang="zh-CN" altLang="en-US" sz="1600" dirty="0"/>
              <a:t>，运行在</a:t>
            </a:r>
            <a:r>
              <a:rPr lang="en-US" altLang="zh-CN" sz="1600" dirty="0"/>
              <a:t>node</a:t>
            </a:r>
            <a:r>
              <a:rPr lang="zh-CN" altLang="en-US" sz="1600" dirty="0"/>
              <a:t>环境模拟</a:t>
            </a:r>
            <a:r>
              <a:rPr lang="en-US" altLang="zh-CN" sz="1600" dirty="0"/>
              <a:t>HTML DOM</a:t>
            </a:r>
            <a:r>
              <a:rPr lang="zh-CN" altLang="en-US" sz="1600" dirty="0"/>
              <a:t>的无头浏览器</a:t>
            </a:r>
            <a:r>
              <a:rPr lang="en-US" altLang="zh-CN" sz="1600" dirty="0" err="1"/>
              <a:t>jsdom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js</a:t>
            </a:r>
            <a:r>
              <a:rPr lang="zh-CN" altLang="en-US" sz="1600" dirty="0"/>
              <a:t>覆盖度工具</a:t>
            </a:r>
            <a:r>
              <a:rPr lang="en-US" altLang="zh-CN" sz="1600" dirty="0"/>
              <a:t>Istanbul</a:t>
            </a:r>
          </a:p>
          <a:p>
            <a:pPr>
              <a:lnSpc>
                <a:spcPct val="200000"/>
              </a:lnSpc>
            </a:pPr>
            <a:r>
              <a:rPr lang="en-US" altLang="zh-CN" sz="1600" dirty="0"/>
              <a:t>      </a:t>
            </a:r>
            <a:r>
              <a:rPr lang="zh-CN" altLang="en-US" sz="1600" dirty="0"/>
              <a:t>选择测试工具之后编写测试代码过程中发现新的问题：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             </a:t>
            </a:r>
            <a:r>
              <a:rPr lang="zh-CN" altLang="en-US" sz="1600" dirty="0"/>
              <a:t>前端代码中的</a:t>
            </a:r>
            <a:r>
              <a:rPr lang="en-US" altLang="zh-CN" sz="1600" dirty="0" err="1"/>
              <a:t>js</a:t>
            </a:r>
            <a:r>
              <a:rPr lang="zh-CN" altLang="en-US" sz="1600" dirty="0"/>
              <a:t>脚本文件无法引入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             </a:t>
            </a:r>
            <a:r>
              <a:rPr lang="zh-CN" altLang="en-US" sz="1600" dirty="0"/>
              <a:t>解决方案：</a:t>
            </a:r>
            <a:r>
              <a:rPr lang="en-US" altLang="zh-CN" sz="1600" dirty="0"/>
              <a:t>CTRL + C/V</a:t>
            </a:r>
          </a:p>
          <a:p>
            <a:pPr>
              <a:lnSpc>
                <a:spcPct val="200000"/>
              </a:lnSpc>
            </a:pPr>
            <a:r>
              <a:rPr lang="en-US" altLang="zh-CN" sz="1600" dirty="0"/>
              <a:t>             </a:t>
            </a:r>
            <a:r>
              <a:rPr lang="zh-CN" altLang="en-US" sz="1600" dirty="0"/>
              <a:t>后续问题：测试覆盖度获取困难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6290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遇到的关键问题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9954" y="1125415"/>
            <a:ext cx="10961610" cy="145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有的函数无法测试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    </a:t>
            </a:r>
            <a:r>
              <a:rPr lang="en-US" altLang="zh-CN" sz="1600" dirty="0"/>
              <a:t>TDD(Test-Driven Development) </a:t>
            </a:r>
            <a:r>
              <a:rPr lang="zh-CN" altLang="en-US" sz="1600" dirty="0"/>
              <a:t>的重要性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37147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使用的测试工具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9954" y="1661745"/>
            <a:ext cx="109616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测试框架</a:t>
            </a:r>
            <a:r>
              <a:rPr lang="en-US" altLang="zh-CN" sz="2400" dirty="0"/>
              <a:t>Mocha + </a:t>
            </a:r>
            <a:r>
              <a:rPr lang="zh-CN" altLang="en-US" sz="2400" dirty="0"/>
              <a:t>断言库</a:t>
            </a:r>
            <a:r>
              <a:rPr lang="en-US" altLang="zh-CN" sz="2400" dirty="0"/>
              <a:t>chai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覆盖度工具 </a:t>
            </a:r>
            <a:r>
              <a:rPr lang="en-US" altLang="zh-CN" sz="2400" dirty="0"/>
              <a:t>Istanbul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后端接口测试工具 </a:t>
            </a:r>
            <a:r>
              <a:rPr lang="en-US" altLang="zh-CN" sz="2400" dirty="0" err="1"/>
              <a:t>supertest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前端无头浏览器 </a:t>
            </a:r>
            <a:r>
              <a:rPr lang="en-US" altLang="zh-CN" sz="2400" dirty="0" err="1"/>
              <a:t>jsdom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004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测试代码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33" y="1223597"/>
            <a:ext cx="2952750" cy="2019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44" y="879923"/>
            <a:ext cx="4461880" cy="59564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190" y="522001"/>
            <a:ext cx="7671351" cy="616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356" y="1330203"/>
            <a:ext cx="3656635" cy="11492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35" y="2704367"/>
            <a:ext cx="5172075" cy="2152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157" y="463101"/>
            <a:ext cx="5095875" cy="3190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257" y="2704367"/>
            <a:ext cx="50577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6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9908" y="1046285"/>
            <a:ext cx="7359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测试工具</a:t>
            </a:r>
            <a:r>
              <a:rPr lang="en-US" altLang="zh-CN" sz="2400" dirty="0" err="1"/>
              <a:t>jsdom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65" y="1571743"/>
            <a:ext cx="4533900" cy="4391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248" y="1571743"/>
            <a:ext cx="9799394" cy="372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9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82" y="1803889"/>
            <a:ext cx="4295775" cy="2476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537" y="1803889"/>
            <a:ext cx="45815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4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代码测试总结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1FEEFFA4-0528-6649-9650-73E54B2195F3}"/>
              </a:ext>
            </a:extLst>
          </p:cNvPr>
          <p:cNvSpPr txBox="1"/>
          <p:nvPr/>
        </p:nvSpPr>
        <p:spPr>
          <a:xfrm>
            <a:off x="4254243" y="31289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代码测试总结</a:t>
            </a:r>
          </a:p>
        </p:txBody>
      </p:sp>
    </p:spTree>
    <p:extLst>
      <p:ext uri="{BB962C8B-B14F-4D97-AF65-F5344CB8AC3E}">
        <p14:creationId xmlns:p14="http://schemas.microsoft.com/office/powerpoint/2010/main" val="134264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563528" y="3679815"/>
            <a:ext cx="468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System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Testing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5563528" y="2910374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系统测试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394636" y="3012895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677853" y="2740819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4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230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19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设计思想 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&amp; 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相关工具</a:t>
            </a:r>
          </a:p>
        </p:txBody>
      </p:sp>
      <p:pic>
        <p:nvPicPr>
          <p:cNvPr id="19" name="图片 18" descr="TIM图片2018122314115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8293" y="4118814"/>
            <a:ext cx="9467989" cy="2500349"/>
          </a:xfrm>
          <a:prstGeom prst="rect">
            <a:avLst/>
          </a:prstGeom>
        </p:spPr>
      </p:pic>
      <p:pic>
        <p:nvPicPr>
          <p:cNvPr id="21" name="图片 20" descr="功能测试需求分析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9723" y="450376"/>
            <a:ext cx="6333922" cy="3589357"/>
          </a:xfrm>
          <a:prstGeom prst="rect">
            <a:avLst/>
          </a:prstGeom>
        </p:spPr>
      </p:pic>
      <p:sp>
        <p:nvSpPr>
          <p:cNvPr id="22" name="任意多边形 21"/>
          <p:cNvSpPr/>
          <p:nvPr/>
        </p:nvSpPr>
        <p:spPr>
          <a:xfrm>
            <a:off x="1402081" y="2118360"/>
            <a:ext cx="243840" cy="228600"/>
          </a:xfrm>
          <a:custGeom>
            <a:avLst/>
            <a:gdLst/>
            <a:ahLst/>
            <a:cxnLst/>
            <a:rect l="l" t="t" r="r" b="b"/>
            <a:pathLst>
              <a:path w="228600" h="195943">
                <a:moveTo>
                  <a:pt x="97972" y="114300"/>
                </a:moveTo>
                <a:lnTo>
                  <a:pt x="130629" y="114300"/>
                </a:lnTo>
                <a:lnTo>
                  <a:pt x="130629" y="130628"/>
                </a:lnTo>
                <a:lnTo>
                  <a:pt x="97972" y="130628"/>
                </a:lnTo>
                <a:close/>
                <a:moveTo>
                  <a:pt x="0" y="114300"/>
                </a:moveTo>
                <a:lnTo>
                  <a:pt x="85725" y="114300"/>
                </a:lnTo>
                <a:lnTo>
                  <a:pt x="85725" y="134711"/>
                </a:lnTo>
                <a:cubicBezTo>
                  <a:pt x="85725" y="136922"/>
                  <a:pt x="86533" y="138835"/>
                  <a:pt x="88149" y="140451"/>
                </a:cubicBezTo>
                <a:cubicBezTo>
                  <a:pt x="89765" y="142067"/>
                  <a:pt x="91678" y="142875"/>
                  <a:pt x="93889" y="142875"/>
                </a:cubicBezTo>
                <a:lnTo>
                  <a:pt x="134711" y="142875"/>
                </a:lnTo>
                <a:cubicBezTo>
                  <a:pt x="136922" y="142875"/>
                  <a:pt x="138836" y="142067"/>
                  <a:pt x="140451" y="140451"/>
                </a:cubicBezTo>
                <a:cubicBezTo>
                  <a:pt x="142067" y="138835"/>
                  <a:pt x="142875" y="136922"/>
                  <a:pt x="142875" y="134711"/>
                </a:cubicBezTo>
                <a:lnTo>
                  <a:pt x="142875" y="114300"/>
                </a:lnTo>
                <a:lnTo>
                  <a:pt x="228600" y="114300"/>
                </a:lnTo>
                <a:lnTo>
                  <a:pt x="228600" y="175532"/>
                </a:lnTo>
                <a:cubicBezTo>
                  <a:pt x="228600" y="181145"/>
                  <a:pt x="226602" y="185950"/>
                  <a:pt x="222605" y="189947"/>
                </a:cubicBezTo>
                <a:cubicBezTo>
                  <a:pt x="218607" y="193944"/>
                  <a:pt x="213802" y="195943"/>
                  <a:pt x="208189" y="195943"/>
                </a:cubicBezTo>
                <a:lnTo>
                  <a:pt x="20411" y="195943"/>
                </a:lnTo>
                <a:cubicBezTo>
                  <a:pt x="14798" y="195943"/>
                  <a:pt x="9993" y="193944"/>
                  <a:pt x="5996" y="189947"/>
                </a:cubicBezTo>
                <a:cubicBezTo>
                  <a:pt x="1999" y="185950"/>
                  <a:pt x="0" y="181145"/>
                  <a:pt x="0" y="175532"/>
                </a:cubicBezTo>
                <a:close/>
                <a:moveTo>
                  <a:pt x="81643" y="16328"/>
                </a:moveTo>
                <a:lnTo>
                  <a:pt x="81643" y="32657"/>
                </a:lnTo>
                <a:lnTo>
                  <a:pt x="146957" y="32657"/>
                </a:lnTo>
                <a:lnTo>
                  <a:pt x="146957" y="16328"/>
                </a:lnTo>
                <a:close/>
                <a:moveTo>
                  <a:pt x="77561" y="0"/>
                </a:moveTo>
                <a:lnTo>
                  <a:pt x="151039" y="0"/>
                </a:lnTo>
                <a:cubicBezTo>
                  <a:pt x="154441" y="0"/>
                  <a:pt x="157333" y="1190"/>
                  <a:pt x="159714" y="3572"/>
                </a:cubicBezTo>
                <a:cubicBezTo>
                  <a:pt x="162095" y="5953"/>
                  <a:pt x="163286" y="8844"/>
                  <a:pt x="163286" y="12246"/>
                </a:cubicBezTo>
                <a:lnTo>
                  <a:pt x="163286" y="32657"/>
                </a:lnTo>
                <a:lnTo>
                  <a:pt x="208189" y="32657"/>
                </a:lnTo>
                <a:cubicBezTo>
                  <a:pt x="213802" y="32657"/>
                  <a:pt x="218607" y="34656"/>
                  <a:pt x="222605" y="38653"/>
                </a:cubicBezTo>
                <a:cubicBezTo>
                  <a:pt x="226602" y="42650"/>
                  <a:pt x="228600" y="47455"/>
                  <a:pt x="228600" y="53068"/>
                </a:cubicBezTo>
                <a:lnTo>
                  <a:pt x="228600" y="102053"/>
                </a:lnTo>
                <a:lnTo>
                  <a:pt x="0" y="102053"/>
                </a:lnTo>
                <a:lnTo>
                  <a:pt x="0" y="53068"/>
                </a:lnTo>
                <a:cubicBezTo>
                  <a:pt x="0" y="47455"/>
                  <a:pt x="1999" y="42650"/>
                  <a:pt x="5996" y="38653"/>
                </a:cubicBezTo>
                <a:cubicBezTo>
                  <a:pt x="9993" y="34656"/>
                  <a:pt x="14798" y="32657"/>
                  <a:pt x="20411" y="32657"/>
                </a:cubicBezTo>
                <a:lnTo>
                  <a:pt x="65314" y="32657"/>
                </a:lnTo>
                <a:lnTo>
                  <a:pt x="65314" y="12246"/>
                </a:lnTo>
                <a:cubicBezTo>
                  <a:pt x="65314" y="8844"/>
                  <a:pt x="66505" y="5953"/>
                  <a:pt x="68886" y="3572"/>
                </a:cubicBezTo>
                <a:cubicBezTo>
                  <a:pt x="71268" y="1190"/>
                  <a:pt x="74159" y="0"/>
                  <a:pt x="775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1738288" y="2072174"/>
            <a:ext cx="468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selenium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97393" y="2529840"/>
            <a:ext cx="7247414" cy="216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757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4135" y="2496892"/>
            <a:ext cx="3061161" cy="751139"/>
            <a:chOff x="4123410" y="1826618"/>
            <a:chExt cx="3061161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项目概况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General</a:t>
              </a:r>
              <a:r>
                <a:rPr kumimoji="1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Information</a:t>
              </a: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4719106" y="2496892"/>
            <a:ext cx="3061161" cy="751139"/>
            <a:chOff x="4123410" y="1826618"/>
            <a:chExt cx="3061161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功能需求</a:t>
              </a:r>
              <a:r>
                <a:rPr kumimoji="1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&amp;</a:t>
              </a: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演示</a:t>
              </a:r>
            </a:p>
          </p:txBody>
        </p:sp>
        <p:sp>
          <p:nvSpPr>
            <p:cNvPr id="14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Function</a:t>
              </a:r>
              <a:r>
                <a:rPr kumimoji="1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1" lang="en-US" altLang="zh-CN" sz="140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Req</a:t>
              </a:r>
              <a:r>
                <a:rPr kumimoji="1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&amp;</a:t>
              </a:r>
              <a:r>
                <a:rPr kumimoji="1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Demo</a:t>
              </a: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8684077" y="2490760"/>
            <a:ext cx="3061161" cy="751139"/>
            <a:chOff x="4123410" y="1826618"/>
            <a:chExt cx="3061161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代码测试</a:t>
              </a:r>
            </a:p>
          </p:txBody>
        </p:sp>
        <p:sp>
          <p:nvSpPr>
            <p:cNvPr id="23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Code</a:t>
              </a:r>
              <a:r>
                <a:rPr kumimoji="1"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kumimoji="1"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Testing</a:t>
              </a: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754134" y="4255747"/>
            <a:ext cx="3061161" cy="751139"/>
            <a:chOff x="4123410" y="1826618"/>
            <a:chExt cx="3061161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系统测试</a:t>
              </a:r>
            </a:p>
          </p:txBody>
        </p:sp>
        <p:sp>
          <p:nvSpPr>
            <p:cNvPr id="32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System</a:t>
              </a:r>
              <a:r>
                <a:rPr kumimoji="1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testing</a:t>
              </a: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8E0C995-C2E9-954A-B49B-AE568083A6C7}"/>
              </a:ext>
            </a:extLst>
          </p:cNvPr>
          <p:cNvGrpSpPr/>
          <p:nvPr/>
        </p:nvGrpSpPr>
        <p:grpSpPr>
          <a:xfrm>
            <a:off x="4719105" y="4281011"/>
            <a:ext cx="3061161" cy="751139"/>
            <a:chOff x="4123410" y="1826618"/>
            <a:chExt cx="3061161" cy="751139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FFE202C-9919-A94A-8FC8-FB8D8430B9CF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F4646DD4-1222-E142-A4B2-A2208CE36B33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BAD6BBB-FD00-8C4C-8DA8-1A5B74F6689E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11400771-A2D6-E645-9532-8E2AFA4A83DD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BF04C13E-FF3A-1948-9942-321581C0D3F6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2" name="文本框 8">
              <a:extLst>
                <a:ext uri="{FF2B5EF4-FFF2-40B4-BE49-F238E27FC236}">
                  <a16:creationId xmlns:a16="http://schemas.microsoft.com/office/drawing/2014/main" id="{B47D93A7-CB5B-E84C-84C2-50B8BF1F0DF3}"/>
                </a:ext>
              </a:extLst>
            </p:cNvPr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性能测试</a:t>
              </a:r>
            </a:p>
          </p:txBody>
        </p:sp>
        <p:sp>
          <p:nvSpPr>
            <p:cNvPr id="43" name="文本框 4">
              <a:extLst>
                <a:ext uri="{FF2B5EF4-FFF2-40B4-BE49-F238E27FC236}">
                  <a16:creationId xmlns:a16="http://schemas.microsoft.com/office/drawing/2014/main" id="{8E1C7E35-8D75-0649-8A8A-B01DDFDE25A9}"/>
                </a:ext>
              </a:extLst>
            </p:cNvPr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Performance</a:t>
              </a:r>
              <a:r>
                <a:rPr kumimoji="1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testing</a:t>
              </a: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44" name="直接连接符 32">
              <a:extLst>
                <a:ext uri="{FF2B5EF4-FFF2-40B4-BE49-F238E27FC236}">
                  <a16:creationId xmlns:a16="http://schemas.microsoft.com/office/drawing/2014/main" id="{EC2E1F5C-EAEA-F345-9F9E-D73FDD1FACA4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66A6D5C-CC16-BD40-98B3-B621CF368DC5}"/>
              </a:ext>
            </a:extLst>
          </p:cNvPr>
          <p:cNvGrpSpPr/>
          <p:nvPr/>
        </p:nvGrpSpPr>
        <p:grpSpPr>
          <a:xfrm>
            <a:off x="8684077" y="4281011"/>
            <a:ext cx="3061161" cy="751139"/>
            <a:chOff x="4123410" y="1826618"/>
            <a:chExt cx="3061161" cy="751139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155D0BB-60A1-FA4B-A282-502A2DEEE47B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0B2B5223-C36B-4C40-B1CB-15995FF59FD8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608AF69A-DC05-E54E-9B43-E3F14A05D056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4BCFA1B4-0B9D-F04B-9BA3-3EF7748512A0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EFA58CD3-F4AF-B446-81EF-B0A209E0CE75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51" name="文本框 8">
              <a:extLst>
                <a:ext uri="{FF2B5EF4-FFF2-40B4-BE49-F238E27FC236}">
                  <a16:creationId xmlns:a16="http://schemas.microsoft.com/office/drawing/2014/main" id="{DD83FC16-C806-8847-B045-881E06D32102}"/>
                </a:ext>
              </a:extLst>
            </p:cNvPr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总结</a:t>
              </a:r>
              <a:r>
                <a:rPr kumimoji="1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&amp;</a:t>
              </a: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建议</a:t>
              </a:r>
            </a:p>
          </p:txBody>
        </p:sp>
        <p:sp>
          <p:nvSpPr>
            <p:cNvPr id="52" name="文本框 4">
              <a:extLst>
                <a:ext uri="{FF2B5EF4-FFF2-40B4-BE49-F238E27FC236}">
                  <a16:creationId xmlns:a16="http://schemas.microsoft.com/office/drawing/2014/main" id="{77CB9BFF-F75E-A24E-A287-35E8F129DF6D}"/>
                </a:ext>
              </a:extLst>
            </p:cNvPr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Summary</a:t>
              </a:r>
              <a:r>
                <a:rPr kumimoji="1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&amp;</a:t>
              </a:r>
              <a:r>
                <a:rPr kumimoji="1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1"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Advice</a:t>
              </a: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53" name="直接连接符 32">
              <a:extLst>
                <a:ext uri="{FF2B5EF4-FFF2-40B4-BE49-F238E27FC236}">
                  <a16:creationId xmlns:a16="http://schemas.microsoft.com/office/drawing/2014/main" id="{8C3EF23C-3104-9B4B-9F60-C1325C198680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7711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20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&amp;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登录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560" y="1170237"/>
            <a:ext cx="11371263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238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21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登录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8" y="1104900"/>
            <a:ext cx="1136173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3509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22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登录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3" y="1285875"/>
            <a:ext cx="114188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6136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23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注册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9688" y="1138238"/>
            <a:ext cx="9571037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3399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注册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4450" y="1133475"/>
            <a:ext cx="9561513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9415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25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注册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9688" y="1081088"/>
            <a:ext cx="9571037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9377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26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注册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8299" y="773151"/>
            <a:ext cx="9186861" cy="444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24966" y="5272938"/>
            <a:ext cx="9232758" cy="161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8987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27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6605807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注销 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&amp; 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登录状态记住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3" y="1470660"/>
            <a:ext cx="1179988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213" y="4203383"/>
            <a:ext cx="118379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8522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28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4319807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消息发布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" y="1119188"/>
            <a:ext cx="11828463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4998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29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4517927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消息发布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" y="1285875"/>
            <a:ext cx="11828463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5568315"/>
            <a:ext cx="11809413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605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563528" y="3679815"/>
            <a:ext cx="468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General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information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5563528" y="2910374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项目概况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394636" y="3012895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677853" y="2740819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193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30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4335047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消息发布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8" y="1109663"/>
            <a:ext cx="118189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0399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31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4335047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消息发布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" y="980123"/>
            <a:ext cx="11828463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453" y="5527358"/>
            <a:ext cx="11837987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450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32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7139207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消息获取（更多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+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收起）和更新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3" y="913448"/>
            <a:ext cx="11799887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" y="3853815"/>
            <a:ext cx="11818937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3055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33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7139207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总结</a:t>
            </a:r>
          </a:p>
        </p:txBody>
      </p:sp>
      <p:sp>
        <p:nvSpPr>
          <p:cNvPr id="7" name="Text Placeholder 33"/>
          <p:cNvSpPr txBox="1"/>
          <p:nvPr/>
        </p:nvSpPr>
        <p:spPr>
          <a:xfrm>
            <a:off x="4482311" y="2700996"/>
            <a:ext cx="7420331" cy="71274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chemeClr val="accent1"/>
                </a:solidFill>
                <a:latin typeface="+mn-lt"/>
                <a:cs typeface="+mn-ea"/>
                <a:sym typeface="+mn-lt"/>
              </a:rPr>
              <a:t>用例测试皆通过</a:t>
            </a:r>
            <a:endParaRPr kumimoji="0" lang="en-AU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4497551" y="3826575"/>
            <a:ext cx="4210911" cy="49924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Wingdings" pitchFamily="2" charset="2"/>
              <a:buChar char="u"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 兼容性友好</a:t>
            </a:r>
            <a:endParaRPr kumimoji="0" lang="en-AU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6158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350877" y="3658550"/>
            <a:ext cx="468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Summary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&amp;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Advice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5350877" y="2889109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</a:t>
            </a:r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</a:t>
            </a: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建议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181985" y="2991630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465202" y="2719554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6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33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50">
            <a:extLst>
              <a:ext uri="{FF2B5EF4-FFF2-40B4-BE49-F238E27FC236}">
                <a16:creationId xmlns:a16="http://schemas.microsoft.com/office/drawing/2014/main" id="{B8618B4A-62CA-AB4F-B3DD-5212F0B0C69E}"/>
              </a:ext>
            </a:extLst>
          </p:cNvPr>
          <p:cNvSpPr/>
          <p:nvPr/>
        </p:nvSpPr>
        <p:spPr>
          <a:xfrm>
            <a:off x="1012138" y="1509193"/>
            <a:ext cx="1764501" cy="504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Rectangle 266">
            <a:extLst>
              <a:ext uri="{FF2B5EF4-FFF2-40B4-BE49-F238E27FC236}">
                <a16:creationId xmlns:a16="http://schemas.microsoft.com/office/drawing/2014/main" id="{E8851B84-7A71-2942-8397-C20435FE3DD9}"/>
              </a:ext>
            </a:extLst>
          </p:cNvPr>
          <p:cNvSpPr/>
          <p:nvPr/>
        </p:nvSpPr>
        <p:spPr>
          <a:xfrm>
            <a:off x="997461" y="2671544"/>
            <a:ext cx="9832017" cy="3135489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9" name="Rectangle 250">
            <a:extLst>
              <a:ext uri="{FF2B5EF4-FFF2-40B4-BE49-F238E27FC236}">
                <a16:creationId xmlns:a16="http://schemas.microsoft.com/office/drawing/2014/main" id="{1F208067-E216-D344-AC9A-DAD9F4363725}"/>
              </a:ext>
            </a:extLst>
          </p:cNvPr>
          <p:cNvSpPr/>
          <p:nvPr/>
        </p:nvSpPr>
        <p:spPr>
          <a:xfrm>
            <a:off x="8063746" y="1509193"/>
            <a:ext cx="2765732" cy="504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Rectangle 259"/>
          <p:cNvSpPr/>
          <p:nvPr/>
        </p:nvSpPr>
        <p:spPr>
          <a:xfrm>
            <a:off x="7273513" y="1659940"/>
            <a:ext cx="18473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466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Rectangle 263"/>
          <p:cNvSpPr/>
          <p:nvPr/>
        </p:nvSpPr>
        <p:spPr>
          <a:xfrm>
            <a:off x="9239626" y="1659940"/>
            <a:ext cx="18473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466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266"/>
          <p:cNvSpPr/>
          <p:nvPr/>
        </p:nvSpPr>
        <p:spPr>
          <a:xfrm>
            <a:off x="973253" y="2657871"/>
            <a:ext cx="1764501" cy="63985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z="1400" b="1" dirty="0">
                <a:solidFill>
                  <a:srgbClr val="363F49"/>
                </a:solidFill>
                <a:cs typeface="+mn-ea"/>
                <a:sym typeface="+mn-lt"/>
              </a:rPr>
              <a:t>   任务完成列表</a:t>
            </a:r>
            <a:endParaRPr lang="en-US" altLang="zh-CN" sz="1400" b="1" dirty="0">
              <a:solidFill>
                <a:srgbClr val="363F49"/>
              </a:solidFill>
              <a:cs typeface="+mn-ea"/>
              <a:sym typeface="+mn-lt"/>
            </a:endParaRPr>
          </a:p>
        </p:txBody>
      </p:sp>
      <p:sp>
        <p:nvSpPr>
          <p:cNvPr id="12" name="Rectangle 267"/>
          <p:cNvSpPr/>
          <p:nvPr/>
        </p:nvSpPr>
        <p:spPr>
          <a:xfrm>
            <a:off x="997460" y="2031694"/>
            <a:ext cx="1764501" cy="63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sz="1400" b="1" dirty="0">
                <a:solidFill>
                  <a:srgbClr val="363F49"/>
                </a:solidFill>
                <a:cs typeface="+mn-ea"/>
                <a:sym typeface="+mn-lt"/>
              </a:rPr>
              <a:t>     项目角色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Rectangle 271"/>
          <p:cNvSpPr/>
          <p:nvPr/>
        </p:nvSpPr>
        <p:spPr>
          <a:xfrm>
            <a:off x="1391404" y="15767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成员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299246" y="1509194"/>
            <a:ext cx="2275800" cy="504434"/>
            <a:chOff x="6798009" y="1770451"/>
            <a:chExt cx="2275800" cy="959361"/>
          </a:xfrm>
        </p:grpSpPr>
        <p:sp>
          <p:nvSpPr>
            <p:cNvPr id="18" name="Rectangle 258"/>
            <p:cNvSpPr/>
            <p:nvPr/>
          </p:nvSpPr>
          <p:spPr>
            <a:xfrm>
              <a:off x="6798009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Text Placeholder 33"/>
            <p:cNvSpPr txBox="1"/>
            <p:nvPr/>
          </p:nvSpPr>
          <p:spPr>
            <a:xfrm>
              <a:off x="7423471" y="205492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侯峂欣</a:t>
              </a:r>
              <a:endPara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34745" y="1509194"/>
            <a:ext cx="1865489" cy="504434"/>
            <a:chOff x="5033508" y="1770451"/>
            <a:chExt cx="1865489" cy="959361"/>
          </a:xfrm>
        </p:grpSpPr>
        <p:sp>
          <p:nvSpPr>
            <p:cNvPr id="22" name="Rectangle 254"/>
            <p:cNvSpPr/>
            <p:nvPr/>
          </p:nvSpPr>
          <p:spPr>
            <a:xfrm>
              <a:off x="5033508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Text Placeholder 33"/>
            <p:cNvSpPr txBox="1"/>
            <p:nvPr/>
          </p:nvSpPr>
          <p:spPr>
            <a:xfrm>
              <a:off x="5248659" y="205492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AU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杨政达</a:t>
              </a:r>
              <a:endPara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27" name="Text Placeholder 33"/>
          <p:cNvSpPr txBox="1"/>
          <p:nvPr/>
        </p:nvSpPr>
        <p:spPr>
          <a:xfrm>
            <a:off x="8850954" y="1678067"/>
            <a:ext cx="1650338" cy="1666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孙雨晶</a:t>
            </a:r>
            <a:endParaRPr kumimoji="0" lang="en-AU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597788" y="1509194"/>
            <a:ext cx="1936957" cy="504434"/>
            <a:chOff x="3096551" y="1770451"/>
            <a:chExt cx="1936957" cy="959361"/>
          </a:xfrm>
        </p:grpSpPr>
        <p:sp>
          <p:nvSpPr>
            <p:cNvPr id="30" name="Rectangle 251"/>
            <p:cNvSpPr/>
            <p:nvPr/>
          </p:nvSpPr>
          <p:spPr>
            <a:xfrm>
              <a:off x="4060538" y="1921198"/>
              <a:ext cx="184730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14668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Rectangle 250"/>
            <p:cNvSpPr/>
            <p:nvPr/>
          </p:nvSpPr>
          <p:spPr>
            <a:xfrm>
              <a:off x="3269007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Text Placeholder 33"/>
            <p:cNvSpPr txBox="1"/>
            <p:nvPr/>
          </p:nvSpPr>
          <p:spPr>
            <a:xfrm>
              <a:off x="3096551" y="205492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AU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徐雯蕾</a:t>
              </a:r>
              <a:endPara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50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成员 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&amp;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 分工 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&amp;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 任务完成情况</a:t>
            </a:r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0C0D1ADE-449F-7A4E-B98C-5AA5E0679BA7}"/>
              </a:ext>
            </a:extLst>
          </p:cNvPr>
          <p:cNvCxnSpPr>
            <a:cxnSpLocks/>
          </p:cNvCxnSpPr>
          <p:nvPr/>
        </p:nvCxnSpPr>
        <p:spPr>
          <a:xfrm>
            <a:off x="2523434" y="1509193"/>
            <a:ext cx="0" cy="42978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25360F82-A0D8-924B-94C7-5EAA14571DD3}"/>
              </a:ext>
            </a:extLst>
          </p:cNvPr>
          <p:cNvCxnSpPr>
            <a:cxnSpLocks/>
          </p:cNvCxnSpPr>
          <p:nvPr/>
        </p:nvCxnSpPr>
        <p:spPr>
          <a:xfrm>
            <a:off x="4529523" y="1509193"/>
            <a:ext cx="28078" cy="42978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D32F826-A29E-B44D-857B-013D0ECF9D29}"/>
              </a:ext>
            </a:extLst>
          </p:cNvPr>
          <p:cNvCxnSpPr>
            <a:cxnSpLocks/>
          </p:cNvCxnSpPr>
          <p:nvPr/>
        </p:nvCxnSpPr>
        <p:spPr>
          <a:xfrm>
            <a:off x="6827202" y="1576744"/>
            <a:ext cx="97506" cy="42302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36D52DEB-31CC-7D40-86A8-C66E70884E21}"/>
              </a:ext>
            </a:extLst>
          </p:cNvPr>
          <p:cNvCxnSpPr>
            <a:cxnSpLocks/>
          </p:cNvCxnSpPr>
          <p:nvPr/>
        </p:nvCxnSpPr>
        <p:spPr>
          <a:xfrm>
            <a:off x="8791751" y="1516802"/>
            <a:ext cx="59203" cy="42902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B190528-6607-864A-AA0B-7162147082FF}"/>
              </a:ext>
            </a:extLst>
          </p:cNvPr>
          <p:cNvSpPr txBox="1"/>
          <p:nvPr/>
        </p:nvSpPr>
        <p:spPr>
          <a:xfrm>
            <a:off x="2748738" y="2211868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产品经理 </a:t>
            </a:r>
            <a:r>
              <a:rPr kumimoji="1" lang="en-US" altLang="zh-CN" sz="1400" dirty="0"/>
              <a:t>&amp;</a:t>
            </a:r>
            <a:r>
              <a:rPr kumimoji="1" lang="zh-CN" altLang="en-US" sz="1400" dirty="0"/>
              <a:t> 开发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0D2F2B0-F98C-694D-8A52-EF30EADFF455}"/>
              </a:ext>
            </a:extLst>
          </p:cNvPr>
          <p:cNvSpPr txBox="1"/>
          <p:nvPr/>
        </p:nvSpPr>
        <p:spPr>
          <a:xfrm>
            <a:off x="5271989" y="21977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开发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C6FDE8C-8FCC-4848-A7AB-0F89C8B62E90}"/>
              </a:ext>
            </a:extLst>
          </p:cNvPr>
          <p:cNvSpPr txBox="1"/>
          <p:nvPr/>
        </p:nvSpPr>
        <p:spPr>
          <a:xfrm>
            <a:off x="7276145" y="21749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系统测试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2E9457B-60A1-D24D-8024-83088CCE7B25}"/>
              </a:ext>
            </a:extLst>
          </p:cNvPr>
          <p:cNvSpPr txBox="1"/>
          <p:nvPr/>
        </p:nvSpPr>
        <p:spPr>
          <a:xfrm>
            <a:off x="9272108" y="22354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性能测试</a:t>
            </a:r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4418C7D5-CBC4-D64D-BFAE-10474B8255AD}"/>
              </a:ext>
            </a:extLst>
          </p:cNvPr>
          <p:cNvCxnSpPr>
            <a:cxnSpLocks/>
          </p:cNvCxnSpPr>
          <p:nvPr/>
        </p:nvCxnSpPr>
        <p:spPr>
          <a:xfrm>
            <a:off x="991768" y="1516802"/>
            <a:ext cx="5692" cy="42902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E5C82D6C-D607-A047-B19D-47FEBBC84DB2}"/>
              </a:ext>
            </a:extLst>
          </p:cNvPr>
          <p:cNvCxnSpPr>
            <a:cxnSpLocks/>
          </p:cNvCxnSpPr>
          <p:nvPr/>
        </p:nvCxnSpPr>
        <p:spPr>
          <a:xfrm>
            <a:off x="10829478" y="1565664"/>
            <a:ext cx="0" cy="42302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E1F2191-9FFC-4346-A1AF-0225F97BFFAF}"/>
              </a:ext>
            </a:extLst>
          </p:cNvPr>
          <p:cNvSpPr txBox="1"/>
          <p:nvPr/>
        </p:nvSpPr>
        <p:spPr>
          <a:xfrm>
            <a:off x="2585717" y="2741976"/>
            <a:ext cx="2019335" cy="2552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开发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端、桌面端应用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 err="1"/>
              <a:t>Mockdata</a:t>
            </a:r>
            <a:r>
              <a:rPr kumimoji="1" lang="zh-CN" altLang="en-US" sz="1200" dirty="0"/>
              <a:t>模拟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数据库测试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生成可访问</a:t>
            </a:r>
            <a:r>
              <a:rPr kumimoji="1" lang="en-US" altLang="zh-CN" sz="1200" dirty="0" err="1"/>
              <a:t>Web&amp;exe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静态测试报告撰写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确定需求、分工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撰写</a:t>
            </a:r>
            <a:r>
              <a:rPr kumimoji="1" lang="en-US" altLang="zh-CN" sz="1200" dirty="0"/>
              <a:t>Readme</a:t>
            </a:r>
            <a:r>
              <a:rPr kumimoji="1" lang="zh-CN" altLang="en-US" sz="1200" dirty="0"/>
              <a:t>、</a:t>
            </a:r>
            <a:r>
              <a:rPr kumimoji="1" lang="en-US" altLang="zh-CN" sz="1200" dirty="0"/>
              <a:t>PPT</a:t>
            </a:r>
            <a:r>
              <a:rPr kumimoji="1" lang="zh-CN" altLang="en-US" sz="1200" dirty="0"/>
              <a:t>、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系统部署说明、维护更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新文档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30E0E11-2F3C-0548-8F6D-986536A1A9D1}"/>
              </a:ext>
            </a:extLst>
          </p:cNvPr>
          <p:cNvSpPr txBox="1"/>
          <p:nvPr/>
        </p:nvSpPr>
        <p:spPr>
          <a:xfrm>
            <a:off x="4726627" y="2725331"/>
            <a:ext cx="2100575" cy="2275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 err="1"/>
              <a:t>nodejs</a:t>
            </a:r>
            <a:r>
              <a:rPr kumimoji="1" lang="zh-CN" altLang="en-US" sz="1200" dirty="0"/>
              <a:t>开发后端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部署服务器、生成</a:t>
            </a:r>
            <a:r>
              <a:rPr kumimoji="1" lang="en-US" altLang="zh-CN" sz="1200" dirty="0"/>
              <a:t>Web</a:t>
            </a:r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外部可访问地址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mocha/chai/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 err="1"/>
              <a:t>supertest</a:t>
            </a:r>
            <a:r>
              <a:rPr kumimoji="1" lang="zh-CN" altLang="en-US" sz="1200" dirty="0"/>
              <a:t>进行后端集成测试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mocha/chai</a:t>
            </a:r>
            <a:r>
              <a:rPr kumimoji="1" lang="zh-CN" altLang="en-US" sz="1200" dirty="0"/>
              <a:t>进行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前端单元测试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覆盖率测试报告撰写</a:t>
            </a:r>
            <a:endParaRPr kumimoji="1" lang="en-US" altLang="zh-CN" sz="12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C9E3995-7581-BD4C-927C-A8DC43FADDE5}"/>
              </a:ext>
            </a:extLst>
          </p:cNvPr>
          <p:cNvSpPr txBox="1"/>
          <p:nvPr/>
        </p:nvSpPr>
        <p:spPr>
          <a:xfrm>
            <a:off x="6882864" y="2742588"/>
            <a:ext cx="1976823" cy="1998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selenium IDE</a:t>
            </a:r>
            <a:r>
              <a:rPr kumimoji="1" lang="zh-CN" altLang="en-US" sz="1200" dirty="0"/>
              <a:t>录制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chrome</a:t>
            </a:r>
            <a:r>
              <a:rPr kumimoji="1" lang="zh-CN" altLang="en-US" sz="1200" dirty="0"/>
              <a:t>和</a:t>
            </a:r>
            <a:r>
              <a:rPr kumimoji="1" lang="en-US" altLang="zh-CN" sz="1200" dirty="0" err="1"/>
              <a:t>firefox</a:t>
            </a:r>
            <a:r>
              <a:rPr kumimoji="1" lang="zh-CN" altLang="en-US" sz="1200" dirty="0"/>
              <a:t>测试脚本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</a:t>
            </a:r>
            <a:r>
              <a:rPr kumimoji="1" lang="en-US" altLang="zh-CN" sz="1200" dirty="0" err="1"/>
              <a:t>Katalon</a:t>
            </a:r>
            <a:r>
              <a:rPr kumimoji="1" lang="en-US" altLang="zh-CN" sz="1200" dirty="0"/>
              <a:t> </a:t>
            </a:r>
            <a:r>
              <a:rPr kumimoji="1" lang="en-US" altLang="zh-CN" sz="1200" dirty="0" err="1"/>
              <a:t>Recor</a:t>
            </a:r>
            <a:r>
              <a:rPr kumimoji="1" lang="zh-CN" altLang="en-US" sz="1200" dirty="0"/>
              <a:t>转</a:t>
            </a:r>
            <a:r>
              <a:rPr kumimoji="1" lang="en-US" altLang="zh-CN" sz="1200" dirty="0"/>
              <a:t>java</a:t>
            </a:r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脚本测试</a:t>
            </a:r>
            <a:r>
              <a:rPr kumimoji="1" lang="en-US" altLang="zh-CN" sz="1200" dirty="0"/>
              <a:t>IE</a:t>
            </a:r>
            <a:r>
              <a:rPr kumimoji="1" lang="zh-CN" altLang="en-US" sz="1200" dirty="0"/>
              <a:t>浏览器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手动拟写功能测试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进行迭代</a:t>
            </a:r>
            <a:r>
              <a:rPr kumimoji="1" lang="en-US" altLang="zh-CN" sz="1200" dirty="0"/>
              <a:t>issue</a:t>
            </a:r>
            <a:r>
              <a:rPr kumimoji="1" lang="zh-CN" altLang="en-US" sz="1200" dirty="0"/>
              <a:t>整合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系统测试文档撰写</a:t>
            </a:r>
            <a:endParaRPr kumimoji="1" lang="en-US" altLang="zh-CN" sz="12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5A00173-59A1-6448-87F8-B9B4D00C03C2}"/>
              </a:ext>
            </a:extLst>
          </p:cNvPr>
          <p:cNvSpPr txBox="1"/>
          <p:nvPr/>
        </p:nvSpPr>
        <p:spPr>
          <a:xfrm>
            <a:off x="8818992" y="2721198"/>
            <a:ext cx="2010487" cy="1998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HPE Virtual User 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Generator</a:t>
            </a:r>
            <a:r>
              <a:rPr kumimoji="1" lang="zh-CN" altLang="en-US" sz="1200" dirty="0"/>
              <a:t>录制测试脚本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HPE LoadRunner 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Controller</a:t>
            </a:r>
            <a:r>
              <a:rPr kumimoji="1" lang="zh-CN" altLang="en-US" sz="1200" dirty="0"/>
              <a:t>进行场景测试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HPE LoadRunner 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Analysis</a:t>
            </a:r>
            <a:r>
              <a:rPr kumimoji="1" lang="zh-CN" altLang="en-US" sz="1200" dirty="0"/>
              <a:t>分析性能测试结果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性能测试文档撰写</a:t>
            </a:r>
            <a:endParaRPr kumimoji="1" lang="en-US" altLang="zh-CN" sz="1200" dirty="0"/>
          </a:p>
        </p:txBody>
      </p:sp>
      <p:sp>
        <p:nvSpPr>
          <p:cNvPr id="38" name="Rectangle 250">
            <a:extLst>
              <a:ext uri="{FF2B5EF4-FFF2-40B4-BE49-F238E27FC236}">
                <a16:creationId xmlns:a16="http://schemas.microsoft.com/office/drawing/2014/main" id="{EEC61153-32D7-774E-A581-2C930B4ECD2F}"/>
              </a:ext>
            </a:extLst>
          </p:cNvPr>
          <p:cNvSpPr/>
          <p:nvPr/>
        </p:nvSpPr>
        <p:spPr>
          <a:xfrm>
            <a:off x="1012138" y="1509193"/>
            <a:ext cx="1764501" cy="504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Rectangle 266">
            <a:extLst>
              <a:ext uri="{FF2B5EF4-FFF2-40B4-BE49-F238E27FC236}">
                <a16:creationId xmlns:a16="http://schemas.microsoft.com/office/drawing/2014/main" id="{D8951DEB-8C62-4747-B4AA-CA5D3CE94614}"/>
              </a:ext>
            </a:extLst>
          </p:cNvPr>
          <p:cNvSpPr/>
          <p:nvPr/>
        </p:nvSpPr>
        <p:spPr>
          <a:xfrm>
            <a:off x="997461" y="2671544"/>
            <a:ext cx="9832017" cy="3135489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Rectangle 250">
            <a:extLst>
              <a:ext uri="{FF2B5EF4-FFF2-40B4-BE49-F238E27FC236}">
                <a16:creationId xmlns:a16="http://schemas.microsoft.com/office/drawing/2014/main" id="{B4F39529-A679-114D-ADD1-0347E2C05B7D}"/>
              </a:ext>
            </a:extLst>
          </p:cNvPr>
          <p:cNvSpPr/>
          <p:nvPr/>
        </p:nvSpPr>
        <p:spPr>
          <a:xfrm>
            <a:off x="8063746" y="1509193"/>
            <a:ext cx="2765732" cy="504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Rectangle 259">
            <a:extLst>
              <a:ext uri="{FF2B5EF4-FFF2-40B4-BE49-F238E27FC236}">
                <a16:creationId xmlns:a16="http://schemas.microsoft.com/office/drawing/2014/main" id="{2700C411-274F-7E49-AA68-BE278B23AF73}"/>
              </a:ext>
            </a:extLst>
          </p:cNvPr>
          <p:cNvSpPr/>
          <p:nvPr/>
        </p:nvSpPr>
        <p:spPr>
          <a:xfrm>
            <a:off x="7273513" y="1659940"/>
            <a:ext cx="18473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466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Rectangle 263">
            <a:extLst>
              <a:ext uri="{FF2B5EF4-FFF2-40B4-BE49-F238E27FC236}">
                <a16:creationId xmlns:a16="http://schemas.microsoft.com/office/drawing/2014/main" id="{594ABCEC-8A30-5E48-87A9-F3AB8DCE890B}"/>
              </a:ext>
            </a:extLst>
          </p:cNvPr>
          <p:cNvSpPr/>
          <p:nvPr/>
        </p:nvSpPr>
        <p:spPr>
          <a:xfrm>
            <a:off x="9239626" y="1659940"/>
            <a:ext cx="18473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466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Rectangle 266">
            <a:extLst>
              <a:ext uri="{FF2B5EF4-FFF2-40B4-BE49-F238E27FC236}">
                <a16:creationId xmlns:a16="http://schemas.microsoft.com/office/drawing/2014/main" id="{270C89AB-0A69-F944-A41D-4B28A5B294D2}"/>
              </a:ext>
            </a:extLst>
          </p:cNvPr>
          <p:cNvSpPr/>
          <p:nvPr/>
        </p:nvSpPr>
        <p:spPr>
          <a:xfrm>
            <a:off x="973253" y="2657871"/>
            <a:ext cx="1764501" cy="63985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z="1400" b="1" dirty="0">
                <a:solidFill>
                  <a:srgbClr val="363F49"/>
                </a:solidFill>
                <a:cs typeface="+mn-ea"/>
                <a:sym typeface="+mn-lt"/>
              </a:rPr>
              <a:t>   任务完成列表</a:t>
            </a:r>
            <a:endParaRPr lang="en-US" altLang="zh-CN" sz="1400" b="1" dirty="0">
              <a:solidFill>
                <a:srgbClr val="363F49"/>
              </a:solidFill>
              <a:cs typeface="+mn-ea"/>
              <a:sym typeface="+mn-lt"/>
            </a:endParaRPr>
          </a:p>
        </p:txBody>
      </p:sp>
      <p:sp>
        <p:nvSpPr>
          <p:cNvPr id="44" name="Rectangle 267">
            <a:extLst>
              <a:ext uri="{FF2B5EF4-FFF2-40B4-BE49-F238E27FC236}">
                <a16:creationId xmlns:a16="http://schemas.microsoft.com/office/drawing/2014/main" id="{DDEECADE-37CC-9645-AB44-5514E25E7E4B}"/>
              </a:ext>
            </a:extLst>
          </p:cNvPr>
          <p:cNvSpPr/>
          <p:nvPr/>
        </p:nvSpPr>
        <p:spPr>
          <a:xfrm>
            <a:off x="997460" y="2031694"/>
            <a:ext cx="1764501" cy="63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sz="1400" b="1" dirty="0">
                <a:solidFill>
                  <a:srgbClr val="363F49"/>
                </a:solidFill>
                <a:cs typeface="+mn-ea"/>
                <a:sym typeface="+mn-lt"/>
              </a:rPr>
              <a:t>     项目角色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Rectangle 271">
            <a:extLst>
              <a:ext uri="{FF2B5EF4-FFF2-40B4-BE49-F238E27FC236}">
                <a16:creationId xmlns:a16="http://schemas.microsoft.com/office/drawing/2014/main" id="{9261137A-A9AE-ED4B-95AC-B62A08D590FF}"/>
              </a:ext>
            </a:extLst>
          </p:cNvPr>
          <p:cNvSpPr/>
          <p:nvPr/>
        </p:nvSpPr>
        <p:spPr>
          <a:xfrm>
            <a:off x="1391404" y="15767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成员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F017D5C-8CE7-524F-A9BA-633258D3C0CE}"/>
              </a:ext>
            </a:extLst>
          </p:cNvPr>
          <p:cNvGrpSpPr/>
          <p:nvPr/>
        </p:nvGrpSpPr>
        <p:grpSpPr>
          <a:xfrm>
            <a:off x="6299246" y="1509194"/>
            <a:ext cx="2275800" cy="504434"/>
            <a:chOff x="6798009" y="1770451"/>
            <a:chExt cx="2275800" cy="959361"/>
          </a:xfrm>
        </p:grpSpPr>
        <p:sp>
          <p:nvSpPr>
            <p:cNvPr id="47" name="Rectangle 258">
              <a:extLst>
                <a:ext uri="{FF2B5EF4-FFF2-40B4-BE49-F238E27FC236}">
                  <a16:creationId xmlns:a16="http://schemas.microsoft.com/office/drawing/2014/main" id="{95E6548A-2F3F-F440-8BF6-4130DD0C41EA}"/>
                </a:ext>
              </a:extLst>
            </p:cNvPr>
            <p:cNvSpPr/>
            <p:nvPr/>
          </p:nvSpPr>
          <p:spPr>
            <a:xfrm>
              <a:off x="6798009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Text Placeholder 33">
              <a:extLst>
                <a:ext uri="{FF2B5EF4-FFF2-40B4-BE49-F238E27FC236}">
                  <a16:creationId xmlns:a16="http://schemas.microsoft.com/office/drawing/2014/main" id="{5502290B-205A-5143-B3D2-CBD01A374998}"/>
                </a:ext>
              </a:extLst>
            </p:cNvPr>
            <p:cNvSpPr txBox="1"/>
            <p:nvPr/>
          </p:nvSpPr>
          <p:spPr>
            <a:xfrm>
              <a:off x="7423471" y="205492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侯峂欣</a:t>
              </a:r>
              <a:endPara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55058C0-9BCC-E242-BF52-29B82CCE0E3D}"/>
              </a:ext>
            </a:extLst>
          </p:cNvPr>
          <p:cNvGrpSpPr/>
          <p:nvPr/>
        </p:nvGrpSpPr>
        <p:grpSpPr>
          <a:xfrm>
            <a:off x="4534745" y="1509194"/>
            <a:ext cx="1865489" cy="504434"/>
            <a:chOff x="5033508" y="1770451"/>
            <a:chExt cx="1865489" cy="959361"/>
          </a:xfrm>
        </p:grpSpPr>
        <p:sp>
          <p:nvSpPr>
            <p:cNvPr id="62" name="Rectangle 254">
              <a:extLst>
                <a:ext uri="{FF2B5EF4-FFF2-40B4-BE49-F238E27FC236}">
                  <a16:creationId xmlns:a16="http://schemas.microsoft.com/office/drawing/2014/main" id="{C6D3D0FF-B103-8F44-BDD4-365D7812D8A6}"/>
                </a:ext>
              </a:extLst>
            </p:cNvPr>
            <p:cNvSpPr/>
            <p:nvPr/>
          </p:nvSpPr>
          <p:spPr>
            <a:xfrm>
              <a:off x="5033508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Text Placeholder 33">
              <a:extLst>
                <a:ext uri="{FF2B5EF4-FFF2-40B4-BE49-F238E27FC236}">
                  <a16:creationId xmlns:a16="http://schemas.microsoft.com/office/drawing/2014/main" id="{B7057049-4BFD-454B-889B-BBFBB1B1A870}"/>
                </a:ext>
              </a:extLst>
            </p:cNvPr>
            <p:cNvSpPr txBox="1"/>
            <p:nvPr/>
          </p:nvSpPr>
          <p:spPr>
            <a:xfrm>
              <a:off x="5248659" y="205492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AU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杨政达</a:t>
              </a:r>
              <a:endPara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64" name="Text Placeholder 33">
            <a:extLst>
              <a:ext uri="{FF2B5EF4-FFF2-40B4-BE49-F238E27FC236}">
                <a16:creationId xmlns:a16="http://schemas.microsoft.com/office/drawing/2014/main" id="{CF841213-848B-194A-AD4D-B7ED8FFB239C}"/>
              </a:ext>
            </a:extLst>
          </p:cNvPr>
          <p:cNvSpPr txBox="1"/>
          <p:nvPr/>
        </p:nvSpPr>
        <p:spPr>
          <a:xfrm>
            <a:off x="8850954" y="1678067"/>
            <a:ext cx="1650338" cy="1666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孙雨晶</a:t>
            </a:r>
            <a:endParaRPr kumimoji="0" lang="en-AU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1F11924-4DE5-114C-9EA3-421D8BF7F06F}"/>
              </a:ext>
            </a:extLst>
          </p:cNvPr>
          <p:cNvGrpSpPr/>
          <p:nvPr/>
        </p:nvGrpSpPr>
        <p:grpSpPr>
          <a:xfrm>
            <a:off x="2597788" y="1509194"/>
            <a:ext cx="1936957" cy="504434"/>
            <a:chOff x="3096551" y="1770451"/>
            <a:chExt cx="1936957" cy="959361"/>
          </a:xfrm>
        </p:grpSpPr>
        <p:sp>
          <p:nvSpPr>
            <p:cNvPr id="66" name="Rectangle 251">
              <a:extLst>
                <a:ext uri="{FF2B5EF4-FFF2-40B4-BE49-F238E27FC236}">
                  <a16:creationId xmlns:a16="http://schemas.microsoft.com/office/drawing/2014/main" id="{7E4D8D48-603B-2245-BD96-661FF24166AA}"/>
                </a:ext>
              </a:extLst>
            </p:cNvPr>
            <p:cNvSpPr/>
            <p:nvPr/>
          </p:nvSpPr>
          <p:spPr>
            <a:xfrm>
              <a:off x="4060538" y="1921198"/>
              <a:ext cx="184730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14668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Rectangle 250">
              <a:extLst>
                <a:ext uri="{FF2B5EF4-FFF2-40B4-BE49-F238E27FC236}">
                  <a16:creationId xmlns:a16="http://schemas.microsoft.com/office/drawing/2014/main" id="{0E03B678-E342-2E41-A8E2-6F0078EDBEE9}"/>
                </a:ext>
              </a:extLst>
            </p:cNvPr>
            <p:cNvSpPr/>
            <p:nvPr/>
          </p:nvSpPr>
          <p:spPr>
            <a:xfrm>
              <a:off x="3269007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Text Placeholder 33">
              <a:extLst>
                <a:ext uri="{FF2B5EF4-FFF2-40B4-BE49-F238E27FC236}">
                  <a16:creationId xmlns:a16="http://schemas.microsoft.com/office/drawing/2014/main" id="{E6797B30-E865-5849-B225-789DB39786E1}"/>
                </a:ext>
              </a:extLst>
            </p:cNvPr>
            <p:cNvSpPr txBox="1"/>
            <p:nvPr/>
          </p:nvSpPr>
          <p:spPr>
            <a:xfrm>
              <a:off x="3096551" y="205492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AU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徐雯蕾</a:t>
              </a:r>
              <a:endPara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70" name="文本占位符 17">
            <a:extLst>
              <a:ext uri="{FF2B5EF4-FFF2-40B4-BE49-F238E27FC236}">
                <a16:creationId xmlns:a16="http://schemas.microsoft.com/office/drawing/2014/main" id="{08EC3083-BFB5-E44B-92E4-40045D188202}"/>
              </a:ext>
            </a:extLst>
          </p:cNvPr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成员 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&amp;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 分工 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&amp;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 任务完成情况</a:t>
            </a:r>
          </a:p>
        </p:txBody>
      </p: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97043A52-3FC4-7047-97D2-4BC5E82E07F3}"/>
              </a:ext>
            </a:extLst>
          </p:cNvPr>
          <p:cNvCxnSpPr>
            <a:cxnSpLocks/>
          </p:cNvCxnSpPr>
          <p:nvPr/>
        </p:nvCxnSpPr>
        <p:spPr>
          <a:xfrm>
            <a:off x="2523434" y="1509193"/>
            <a:ext cx="0" cy="42978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090412BC-93FA-7B40-9876-3788E15D5723}"/>
              </a:ext>
            </a:extLst>
          </p:cNvPr>
          <p:cNvCxnSpPr>
            <a:cxnSpLocks/>
          </p:cNvCxnSpPr>
          <p:nvPr/>
        </p:nvCxnSpPr>
        <p:spPr>
          <a:xfrm>
            <a:off x="4529523" y="1509193"/>
            <a:ext cx="28078" cy="42978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FA375D5-5192-DE42-B7E8-29A47CC539D1}"/>
              </a:ext>
            </a:extLst>
          </p:cNvPr>
          <p:cNvCxnSpPr>
            <a:cxnSpLocks/>
          </p:cNvCxnSpPr>
          <p:nvPr/>
        </p:nvCxnSpPr>
        <p:spPr>
          <a:xfrm>
            <a:off x="6827202" y="1576744"/>
            <a:ext cx="97506" cy="42302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D9050FFF-031E-CB40-9451-378B308E5CAD}"/>
              </a:ext>
            </a:extLst>
          </p:cNvPr>
          <p:cNvCxnSpPr>
            <a:cxnSpLocks/>
          </p:cNvCxnSpPr>
          <p:nvPr/>
        </p:nvCxnSpPr>
        <p:spPr>
          <a:xfrm>
            <a:off x="8791751" y="1516802"/>
            <a:ext cx="59203" cy="42902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17088929-82BE-8F4B-8999-7670872DDC9D}"/>
              </a:ext>
            </a:extLst>
          </p:cNvPr>
          <p:cNvSpPr txBox="1"/>
          <p:nvPr/>
        </p:nvSpPr>
        <p:spPr>
          <a:xfrm>
            <a:off x="2748738" y="2211868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产品经理 </a:t>
            </a:r>
            <a:r>
              <a:rPr kumimoji="1" lang="en-US" altLang="zh-CN" sz="1400" dirty="0"/>
              <a:t>&amp;</a:t>
            </a:r>
            <a:r>
              <a:rPr kumimoji="1" lang="zh-CN" altLang="en-US" sz="1400" dirty="0"/>
              <a:t> 开发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3DB5AC6-C22B-1C4C-859F-9380CC4A05F9}"/>
              </a:ext>
            </a:extLst>
          </p:cNvPr>
          <p:cNvSpPr txBox="1"/>
          <p:nvPr/>
        </p:nvSpPr>
        <p:spPr>
          <a:xfrm>
            <a:off x="5271989" y="21977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开发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FE1A791-DE05-A249-B361-A4A3AF7A6A7C}"/>
              </a:ext>
            </a:extLst>
          </p:cNvPr>
          <p:cNvSpPr txBox="1"/>
          <p:nvPr/>
        </p:nvSpPr>
        <p:spPr>
          <a:xfrm>
            <a:off x="7276145" y="21749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系统测试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B5B19EC-EBCE-DD4D-8359-DDAA34E7BE5A}"/>
              </a:ext>
            </a:extLst>
          </p:cNvPr>
          <p:cNvSpPr txBox="1"/>
          <p:nvPr/>
        </p:nvSpPr>
        <p:spPr>
          <a:xfrm>
            <a:off x="9272108" y="22354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性能测试</a:t>
            </a:r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2D1EBF3A-9948-5447-8386-7A8F8408B42F}"/>
              </a:ext>
            </a:extLst>
          </p:cNvPr>
          <p:cNvCxnSpPr>
            <a:cxnSpLocks/>
          </p:cNvCxnSpPr>
          <p:nvPr/>
        </p:nvCxnSpPr>
        <p:spPr>
          <a:xfrm>
            <a:off x="991768" y="1516802"/>
            <a:ext cx="5692" cy="42902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DCB75002-B4BD-614E-BA1D-AB74CFC8965C}"/>
              </a:ext>
            </a:extLst>
          </p:cNvPr>
          <p:cNvCxnSpPr>
            <a:cxnSpLocks/>
          </p:cNvCxnSpPr>
          <p:nvPr/>
        </p:nvCxnSpPr>
        <p:spPr>
          <a:xfrm>
            <a:off x="10829478" y="1565664"/>
            <a:ext cx="0" cy="42302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95EC63B0-CCB2-3942-AFFC-B47CC7630869}"/>
              </a:ext>
            </a:extLst>
          </p:cNvPr>
          <p:cNvSpPr txBox="1"/>
          <p:nvPr/>
        </p:nvSpPr>
        <p:spPr>
          <a:xfrm>
            <a:off x="2585717" y="2741976"/>
            <a:ext cx="2019335" cy="2552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开发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端、桌面端应用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 err="1"/>
              <a:t>Mockdata</a:t>
            </a:r>
            <a:r>
              <a:rPr kumimoji="1" lang="zh-CN" altLang="en-US" sz="1200" dirty="0"/>
              <a:t>模拟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数据库测试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生成可访问</a:t>
            </a:r>
            <a:r>
              <a:rPr kumimoji="1" lang="en-US" altLang="zh-CN" sz="1200" dirty="0" err="1"/>
              <a:t>Web&amp;exe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静态测试报告撰写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确定需求、分工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撰写</a:t>
            </a:r>
            <a:r>
              <a:rPr kumimoji="1" lang="en-US" altLang="zh-CN" sz="1200" dirty="0"/>
              <a:t>Readme</a:t>
            </a:r>
            <a:r>
              <a:rPr kumimoji="1" lang="zh-CN" altLang="en-US" sz="1200" dirty="0"/>
              <a:t>、</a:t>
            </a:r>
            <a:r>
              <a:rPr kumimoji="1" lang="en-US" altLang="zh-CN" sz="1200" dirty="0"/>
              <a:t>PPT</a:t>
            </a:r>
            <a:r>
              <a:rPr kumimoji="1" lang="zh-CN" altLang="en-US" sz="1200" dirty="0"/>
              <a:t>、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系统部署说明、维护更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新文档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1183FE1-CA71-2F41-BAB8-287A31AC77F1}"/>
              </a:ext>
            </a:extLst>
          </p:cNvPr>
          <p:cNvSpPr txBox="1"/>
          <p:nvPr/>
        </p:nvSpPr>
        <p:spPr>
          <a:xfrm>
            <a:off x="4726627" y="2725331"/>
            <a:ext cx="2100575" cy="2275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 err="1"/>
              <a:t>nodejs</a:t>
            </a:r>
            <a:r>
              <a:rPr kumimoji="1" lang="zh-CN" altLang="en-US" sz="1200" dirty="0"/>
              <a:t>开发后端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部署服务器、生成</a:t>
            </a:r>
            <a:r>
              <a:rPr kumimoji="1" lang="en-US" altLang="zh-CN" sz="1200" dirty="0"/>
              <a:t>Web</a:t>
            </a:r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外部可访问地址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mocha/chai/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 err="1"/>
              <a:t>supertest</a:t>
            </a:r>
            <a:r>
              <a:rPr kumimoji="1" lang="zh-CN" altLang="en-US" sz="1200" dirty="0"/>
              <a:t>进行后端集成测试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mocha/chai</a:t>
            </a:r>
            <a:r>
              <a:rPr kumimoji="1" lang="zh-CN" altLang="en-US" sz="1200" dirty="0"/>
              <a:t>进行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前端单元测试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覆盖率测试报告撰写</a:t>
            </a:r>
            <a:endParaRPr kumimoji="1" lang="en-US" altLang="zh-CN" sz="12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21D43E1-237A-774E-B4C4-BAE4C38C1525}"/>
              </a:ext>
            </a:extLst>
          </p:cNvPr>
          <p:cNvSpPr txBox="1"/>
          <p:nvPr/>
        </p:nvSpPr>
        <p:spPr>
          <a:xfrm>
            <a:off x="6882864" y="2742588"/>
            <a:ext cx="1976823" cy="1998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selenium IDE</a:t>
            </a:r>
            <a:r>
              <a:rPr kumimoji="1" lang="zh-CN" altLang="en-US" sz="1200" dirty="0"/>
              <a:t>录制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chrome</a:t>
            </a:r>
            <a:r>
              <a:rPr kumimoji="1" lang="zh-CN" altLang="en-US" sz="1200" dirty="0"/>
              <a:t>和</a:t>
            </a:r>
            <a:r>
              <a:rPr kumimoji="1" lang="en-US" altLang="zh-CN" sz="1200" dirty="0" err="1"/>
              <a:t>firefox</a:t>
            </a:r>
            <a:r>
              <a:rPr kumimoji="1" lang="zh-CN" altLang="en-US" sz="1200" dirty="0"/>
              <a:t>测试脚本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</a:t>
            </a:r>
            <a:r>
              <a:rPr kumimoji="1" lang="en-US" altLang="zh-CN" sz="1200" dirty="0" err="1"/>
              <a:t>Katalon</a:t>
            </a:r>
            <a:r>
              <a:rPr kumimoji="1" lang="en-US" altLang="zh-CN" sz="1200" dirty="0"/>
              <a:t> </a:t>
            </a:r>
            <a:r>
              <a:rPr kumimoji="1" lang="en-US" altLang="zh-CN" sz="1200" dirty="0" err="1"/>
              <a:t>Recor</a:t>
            </a:r>
            <a:r>
              <a:rPr kumimoji="1" lang="zh-CN" altLang="en-US" sz="1200" dirty="0"/>
              <a:t>转</a:t>
            </a:r>
            <a:r>
              <a:rPr kumimoji="1" lang="en-US" altLang="zh-CN" sz="1200" dirty="0"/>
              <a:t>java</a:t>
            </a:r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脚本测试</a:t>
            </a:r>
            <a:r>
              <a:rPr kumimoji="1" lang="en-US" altLang="zh-CN" sz="1200" dirty="0"/>
              <a:t>IE</a:t>
            </a:r>
            <a:r>
              <a:rPr kumimoji="1" lang="zh-CN" altLang="en-US" sz="1200" dirty="0"/>
              <a:t>浏览器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手动拟写功能测试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进行迭代</a:t>
            </a:r>
            <a:r>
              <a:rPr kumimoji="1" lang="en-US" altLang="zh-CN" sz="1200" dirty="0"/>
              <a:t>issue</a:t>
            </a:r>
            <a:r>
              <a:rPr kumimoji="1" lang="zh-CN" altLang="en-US" sz="1200" dirty="0"/>
              <a:t>整合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系统测试文档撰写</a:t>
            </a:r>
            <a:endParaRPr kumimoji="1" lang="en-US" altLang="zh-CN" sz="12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29A1C2B-F797-D64A-AC24-64EDBC7604FB}"/>
              </a:ext>
            </a:extLst>
          </p:cNvPr>
          <p:cNvSpPr txBox="1"/>
          <p:nvPr/>
        </p:nvSpPr>
        <p:spPr>
          <a:xfrm>
            <a:off x="8818992" y="2721198"/>
            <a:ext cx="20284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 </a:t>
            </a:r>
            <a:r>
              <a:rPr kumimoji="1" lang="zh-CN" altLang="en-US" sz="1200" dirty="0"/>
              <a:t>使用</a:t>
            </a:r>
            <a:r>
              <a:rPr kumimoji="1" lang="en-US" altLang="zh-CN" sz="1200" dirty="0"/>
              <a:t>Chrome</a:t>
            </a:r>
            <a:r>
              <a:rPr kumimoji="1" lang="zh-CN" altLang="en-US" sz="1200" dirty="0"/>
              <a:t>开发者工具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进行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前端性能测试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 </a:t>
            </a:r>
            <a:r>
              <a:rPr kumimoji="1" lang="zh-CN" altLang="en-US" sz="1200" dirty="0"/>
              <a:t>使用</a:t>
            </a:r>
            <a:r>
              <a:rPr kumimoji="1" lang="en-US" altLang="zh-CN" sz="1200" dirty="0" err="1"/>
              <a:t>JMeter</a:t>
            </a:r>
            <a:r>
              <a:rPr kumimoji="1" lang="zh-CN" altLang="en-US" sz="1200" dirty="0"/>
              <a:t>进行性能测试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获取系统其他性能指标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 </a:t>
            </a:r>
            <a:r>
              <a:rPr kumimoji="1" lang="zh-CN" altLang="en-US" sz="1200" dirty="0"/>
              <a:t>使用</a:t>
            </a:r>
            <a:r>
              <a:rPr kumimoji="1" lang="en-US" altLang="zh-CN" sz="1200" dirty="0" err="1"/>
              <a:t>JMeter</a:t>
            </a:r>
            <a:r>
              <a:rPr kumimoji="1" lang="zh-CN" altLang="en-US" sz="1200" dirty="0"/>
              <a:t>获取性能测试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分析报告并分析性能缺陷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性能测试文档撰写</a:t>
            </a:r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26652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4925573" y="3616020"/>
            <a:ext cx="5027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Function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requirements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&amp;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Demo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4925574" y="2846579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功能需求</a:t>
            </a:r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</a:t>
            </a: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演示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756682" y="2949100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039899" y="2677024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2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34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66">
            <a:extLst>
              <a:ext uri="{FF2B5EF4-FFF2-40B4-BE49-F238E27FC236}">
                <a16:creationId xmlns:a16="http://schemas.microsoft.com/office/drawing/2014/main" id="{D8401057-BFC1-BA4E-A93B-FF4D481B2B70}"/>
              </a:ext>
            </a:extLst>
          </p:cNvPr>
          <p:cNvSpPr/>
          <p:nvPr/>
        </p:nvSpPr>
        <p:spPr>
          <a:xfrm>
            <a:off x="5192906" y="4048721"/>
            <a:ext cx="6709736" cy="236365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Rectangle 266">
            <a:extLst>
              <a:ext uri="{FF2B5EF4-FFF2-40B4-BE49-F238E27FC236}">
                <a16:creationId xmlns:a16="http://schemas.microsoft.com/office/drawing/2014/main" id="{95A6D30C-77D5-2C45-84B9-5A25742034D7}"/>
              </a:ext>
            </a:extLst>
          </p:cNvPr>
          <p:cNvSpPr/>
          <p:nvPr/>
        </p:nvSpPr>
        <p:spPr>
          <a:xfrm>
            <a:off x="8597438" y="4048721"/>
            <a:ext cx="3275133" cy="2363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6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Rectangle 48"/>
          <p:cNvSpPr/>
          <p:nvPr/>
        </p:nvSpPr>
        <p:spPr>
          <a:xfrm>
            <a:off x="5581594" y="4175284"/>
            <a:ext cx="2300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功能需求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Text Placeholder 32"/>
          <p:cNvSpPr txBox="1"/>
          <p:nvPr/>
        </p:nvSpPr>
        <p:spPr>
          <a:xfrm>
            <a:off x="5706559" y="5058416"/>
            <a:ext cx="2546189" cy="305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登录、注册、保持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检测登录状态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5706562" y="4799470"/>
            <a:ext cx="2407291" cy="24088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AU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用户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系统</a:t>
            </a:r>
            <a:endParaRPr lang="en-AU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32"/>
          <p:cNvSpPr txBox="1"/>
          <p:nvPr/>
        </p:nvSpPr>
        <p:spPr>
          <a:xfrm>
            <a:off x="5706558" y="5767093"/>
            <a:ext cx="2282231" cy="292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发布、刷新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5706560" y="5520377"/>
            <a:ext cx="2025421" cy="15121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主功能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-Timeline</a:t>
            </a:r>
            <a:endParaRPr lang="en-AU" sz="16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23AAF8B-FE58-DB4C-BEB7-E25F8B85E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93217" cy="6059272"/>
          </a:xfrm>
          <a:prstGeom prst="rect">
            <a:avLst/>
          </a:prstGeom>
        </p:spPr>
      </p:pic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B1B62D42-B326-524C-B84D-EBDF1ED1A184}"/>
              </a:ext>
            </a:extLst>
          </p:cNvPr>
          <p:cNvSpPr txBox="1"/>
          <p:nvPr/>
        </p:nvSpPr>
        <p:spPr>
          <a:xfrm>
            <a:off x="1360482" y="6198813"/>
            <a:ext cx="896582" cy="305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↑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桌面端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↑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30D70E7-8800-0D49-8282-C4583E3D2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235" y="50622"/>
            <a:ext cx="6610407" cy="3721261"/>
          </a:xfrm>
          <a:prstGeom prst="rect">
            <a:avLst/>
          </a:prstGeom>
        </p:spPr>
      </p:pic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F0484580-3DA5-C048-99A5-70C12CEFE8D1}"/>
              </a:ext>
            </a:extLst>
          </p:cNvPr>
          <p:cNvSpPr txBox="1"/>
          <p:nvPr/>
        </p:nvSpPr>
        <p:spPr>
          <a:xfrm>
            <a:off x="4757194" y="1316226"/>
            <a:ext cx="407709" cy="882964"/>
          </a:xfrm>
          <a:prstGeom prst="rect">
            <a:avLst/>
          </a:prstGeom>
        </p:spPr>
        <p:txBody>
          <a:bodyPr vert="eaVert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↑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Web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端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↑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8" name="Rectangle 48">
            <a:extLst>
              <a:ext uri="{FF2B5EF4-FFF2-40B4-BE49-F238E27FC236}">
                <a16:creationId xmlns:a16="http://schemas.microsoft.com/office/drawing/2014/main" id="{03C6C1A2-E6F4-8445-9B5B-4E5DFE5E8AF0}"/>
              </a:ext>
            </a:extLst>
          </p:cNvPr>
          <p:cNvSpPr/>
          <p:nvPr/>
        </p:nvSpPr>
        <p:spPr>
          <a:xfrm>
            <a:off x="9170798" y="4175283"/>
            <a:ext cx="2300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非功能性需求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23C6E6AF-BF2C-744F-9244-C374FDF747BC}"/>
              </a:ext>
            </a:extLst>
          </p:cNvPr>
          <p:cNvSpPr txBox="1"/>
          <p:nvPr/>
        </p:nvSpPr>
        <p:spPr>
          <a:xfrm>
            <a:off x="9261036" y="4837299"/>
            <a:ext cx="2407291" cy="24088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Web</a:t>
            </a:r>
            <a:r>
              <a:rPr lang="zh-CN" altLang="en-US" sz="16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响应式布局</a:t>
            </a:r>
            <a:endParaRPr lang="en-AU" sz="16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DE3E9F32-D3BA-E84C-8A71-4EC461E757F5}"/>
              </a:ext>
            </a:extLst>
          </p:cNvPr>
          <p:cNvSpPr txBox="1"/>
          <p:nvPr/>
        </p:nvSpPr>
        <p:spPr>
          <a:xfrm>
            <a:off x="9240870" y="5562614"/>
            <a:ext cx="2025421" cy="15121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桌面版多系统</a:t>
            </a:r>
            <a:r>
              <a:rPr lang="en-US" altLang="zh-CN" sz="16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exe</a:t>
            </a:r>
            <a:endParaRPr lang="en-AU" sz="16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A3CB39F5-D89B-B041-A862-77944C2AD07A}"/>
              </a:ext>
            </a:extLst>
          </p:cNvPr>
          <p:cNvSpPr txBox="1"/>
          <p:nvPr/>
        </p:nvSpPr>
        <p:spPr>
          <a:xfrm>
            <a:off x="9249989" y="5207294"/>
            <a:ext cx="2407291" cy="24088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Web</a:t>
            </a:r>
            <a:r>
              <a:rPr lang="zh-CN" altLang="en-US" sz="16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多浏览器适配</a:t>
            </a:r>
            <a:endParaRPr lang="en-AU" sz="16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943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7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lt"/>
                <a:cs typeface="+mn-ea"/>
                <a:sym typeface="+mn-lt"/>
              </a:rPr>
              <a:t>Demo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演示</a:t>
            </a:r>
          </a:p>
        </p:txBody>
      </p:sp>
      <p:sp>
        <p:nvSpPr>
          <p:cNvPr id="26" name="文本框 8">
            <a:extLst>
              <a:ext uri="{FF2B5EF4-FFF2-40B4-BE49-F238E27FC236}">
                <a16:creationId xmlns:a16="http://schemas.microsoft.com/office/drawing/2014/main" id="{0B86E6CB-D447-3F4B-A64E-C0405C4DDBA7}"/>
              </a:ext>
            </a:extLst>
          </p:cNvPr>
          <p:cNvSpPr txBox="1"/>
          <p:nvPr/>
        </p:nvSpPr>
        <p:spPr>
          <a:xfrm>
            <a:off x="3612516" y="278158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Web</a:t>
            </a: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版 </a:t>
            </a:r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</a:t>
            </a: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桌面版</a:t>
            </a:r>
          </a:p>
        </p:txBody>
      </p:sp>
      <p:sp>
        <p:nvSpPr>
          <p:cNvPr id="28" name="文本框 8">
            <a:extLst>
              <a:ext uri="{FF2B5EF4-FFF2-40B4-BE49-F238E27FC236}">
                <a16:creationId xmlns:a16="http://schemas.microsoft.com/office/drawing/2014/main" id="{526D8C16-4DDD-F34B-864D-8661F39D09E4}"/>
              </a:ext>
            </a:extLst>
          </p:cNvPr>
          <p:cNvSpPr txBox="1"/>
          <p:nvPr/>
        </p:nvSpPr>
        <p:spPr>
          <a:xfrm>
            <a:off x="4306997" y="3551024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Demo</a:t>
            </a: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319659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563528" y="3679815"/>
            <a:ext cx="468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Code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Testing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5563528" y="2910374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代码测试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394636" y="3012895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677853" y="2740819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94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代码设计思想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9954" y="1248506"/>
            <a:ext cx="1096161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采用基于覆盖的逻辑测试方法，</a:t>
            </a:r>
            <a:r>
              <a:rPr lang="en-US" altLang="zh-CN" sz="2400" dirty="0"/>
              <a:t>MC/DC</a:t>
            </a:r>
            <a:r>
              <a:rPr lang="zh-CN" altLang="en-US" sz="2400" dirty="0"/>
              <a:t>覆盖率准则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后端代码直接进行集成测试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前端代码中仅对有测试需求的函数进行测试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    </a:t>
            </a:r>
            <a:r>
              <a:rPr lang="zh-CN" altLang="en-US" dirty="0"/>
              <a:t>函数内代码语句数过少（少于五句）、函数逻辑简单（只有顺序结构或仅有单个选择结构）且功能独立与其他函数耦合性较低、无法测试的方法（仅有</a:t>
            </a:r>
            <a:r>
              <a:rPr lang="en-US" altLang="zh-CN" dirty="0"/>
              <a:t>alert</a:t>
            </a:r>
            <a:r>
              <a:rPr lang="zh-CN" altLang="en-US" dirty="0"/>
              <a:t>或</a:t>
            </a:r>
            <a:r>
              <a:rPr lang="en-US" altLang="zh-CN" dirty="0"/>
              <a:t>confirm</a:t>
            </a:r>
            <a:r>
              <a:rPr lang="zh-CN" altLang="en-US" dirty="0"/>
              <a:t>作为输出，没有返回值）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729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177</TotalTime>
  <Words>1214</Words>
  <Application>Microsoft Macintosh PowerPoint</Application>
  <PresentationFormat>宽屏</PresentationFormat>
  <Paragraphs>240</Paragraphs>
  <Slides>34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宋体</vt:lpstr>
      <vt:lpstr>微软雅黑</vt:lpstr>
      <vt:lpstr>Lato</vt:lpstr>
      <vt:lpstr>Raleway</vt:lpstr>
      <vt:lpstr>Arial</vt:lpstr>
      <vt:lpstr>Calibri</vt:lpstr>
      <vt:lpstr>Wingdings</vt:lpstr>
      <vt:lpstr>第一PPT，www.1ppt.com</vt:lpstr>
      <vt:lpstr>11_Office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红黑极简</dc:title>
  <dc:creator>第一PPT</dc:creator>
  <cp:keywords>www.1ppt.com</cp:keywords>
  <dc:description>www.1ppt.com</dc:description>
  <cp:lastModifiedBy>chen linjie</cp:lastModifiedBy>
  <cp:revision>55</cp:revision>
  <dcterms:created xsi:type="dcterms:W3CDTF">2017-02-13T15:17:59Z</dcterms:created>
  <dcterms:modified xsi:type="dcterms:W3CDTF">2019-01-10T07:03:35Z</dcterms:modified>
</cp:coreProperties>
</file>