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C6EDC-9F51-4CBA-80E9-DAD29191F35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AF717-4DC6-4889-880A-218590E4D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0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complex and uncertain with respect to the treatment outcomes and costs associated with different diagnostic tests, such models are expressive enough to capture the interaction among all relevant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F717-4DC6-4889-880A-218590E4D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https://www.lri.fr/~sebag/Slides/Venice/CesaBianchi.pdf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F717-4DC6-4889-880A-218590E4D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F717-4DC6-4889-880A-218590E4D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4C84-7371-4AC3-A8C2-902003A87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15097-4E30-4A67-88DC-4F1356CB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5DFF9-D894-4F5A-9532-ADFE578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936A-F645-48F2-95AB-7DA01A70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FA4D-627D-4F4F-967E-55EE34C9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ECE1-AA42-4951-8255-2E5338C3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FD9FB-75D2-47F8-89DA-E0610F51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63E0-FC9C-4E35-8719-DC93608A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1BFC-BA33-41A4-885C-101467DA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65B1-EAAF-4491-B8A1-13D26F75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5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54C8F-6EE0-453B-AE7D-CF042B422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CF044-DB23-477B-8F59-A5981699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C010-F14B-4D2D-86E9-1FCA77F6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B968-B800-40E7-BAB8-507F44B5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75F5-DFE4-47BE-B95E-871B332A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7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E24E-972D-4604-A505-905E6777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6C6C-24A8-435A-87DF-7EA89C70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F590-EA12-4BA3-A8D1-3C71FD43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EE00-F57F-42CC-BF66-BFFFE462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3BBFB-B6C4-4BF6-B0B4-579105D1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7754-9F72-407B-A1FA-1E5DFB69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99DF-3272-4EE9-804F-6F3840A0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2253-05CA-43E7-92E1-AB238BE9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F8F4-0C79-456F-87EF-961C61E6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C19E-CF31-468C-8CAC-8C22F4A7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B949-42B4-4C26-B09F-52018C91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3C78-556B-40BA-AAA1-AACAFA358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C970F-A77B-4133-9DED-70C468BF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6B2A-982A-499D-9F7B-88AE8BC2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5FC4B-D1FC-4B9E-ACC3-FE08ABBD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F59ED-FF7E-4943-86CB-520D5C24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7A8A-E621-4F1E-9E76-7668436B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860DF-7CE3-4305-9C00-1613D028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75CB0-A335-486B-B9DD-A72FCEAF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8881A-ED93-4825-99AD-92490968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BD4DF-6F88-4676-9D3A-6E5227C48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05E53-B185-4D0A-88E9-CFF1FDEE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F5CE3-22CA-4CE0-9CA9-CC52B0C9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ED7C2-69FB-423B-9A9E-93389596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B2D0-3C16-484A-8344-7BCFED0E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85F7A-707B-4487-859D-81CE76E3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E147-6BFA-4A57-93C6-5B20C187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B031C-0C79-4D3A-9D58-94F54146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8AD77-8547-47E5-B241-7DEB92E8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CB9BB-3103-4C68-AF7E-10998AFD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7918D-35A3-44D4-8BF7-A050206A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8FD1-A724-4EB6-AC49-A541E2A2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F38B-4C1E-4F4F-BF6C-7CDCA16D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8BE16-00B3-486C-B201-3C1195FA8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FFB3D-ED4A-4856-A2E2-FBC72E44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7FC79-E818-4B29-A0F2-88EEAA9A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AB85C-E359-4B01-B585-0364B331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5148-F7F8-450E-B594-B94F2197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C2C92-ADF4-4748-AACD-D3D82BAA0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6659D-0EF1-40BA-948D-E4F6C62FA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731C0-F520-4FE3-9FFE-B3FF60D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13EF8-4FEC-4661-B290-D1049DB0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90225-C3ED-4FC2-BDE4-24575622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6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3B121-C881-4E7C-94A3-B608C393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A1F28-DCC6-47DF-B0C8-7D6A8D1D0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E4DB-C307-4D85-B82F-9A92F4E30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D85E-7A9F-4C87-A44B-ABA3BA0E5E7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03F1-785D-4FB5-B95E-E65D8B79B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72A3C-68A6-492E-9233-8ADD2EBAD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F0CE1-B074-470B-920D-CC82C922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9311-B558-42E3-B6D1-0576DDB6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500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Computational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CF42D-8F52-41BA-8FDF-BBB06FE71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059" y="4013099"/>
            <a:ext cx="9144000" cy="1204853"/>
          </a:xfrm>
        </p:spPr>
        <p:txBody>
          <a:bodyPr/>
          <a:lstStyle/>
          <a:p>
            <a:pPr algn="l"/>
            <a:r>
              <a:rPr lang="en-US" dirty="0"/>
              <a:t>Goal:  Define, understand, quantify, and visualize a phenomenon or system by generating an appropriate model that conceptually represents its structure</a:t>
            </a:r>
          </a:p>
        </p:txBody>
      </p:sp>
    </p:spTree>
    <p:extLst>
      <p:ext uri="{BB962C8B-B14F-4D97-AF65-F5344CB8AC3E}">
        <p14:creationId xmlns:p14="http://schemas.microsoft.com/office/powerpoint/2010/main" val="261060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8861-5501-4DD3-9551-7B96434B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07155"/>
            <a:ext cx="3932237" cy="96053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Categories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DC06-B576-41B5-A2CB-359C4EDC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making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Sequential Decision Making (SDM) : Provide a mathematical framework for modeling decision making in cases where outcomes are partially random and partially under the control of a decision maker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Markov decision processes(MDP) [182]–[184]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Partially observable Markov Decision processes (POMDPs) [183], [185]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Multi Armed Bandits (MABs) [186], [187]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Goal: find the optimal decision strategy that optimizes (maximize or minimize) a certain objective</a:t>
            </a:r>
          </a:p>
          <a:p>
            <a:pPr marL="457200" lvl="1" indent="0">
              <a:buNone/>
            </a:pPr>
            <a:r>
              <a:rPr lang="en-US" sz="1600" dirty="0"/>
              <a:t>Application:  physical activity tracking for obesity, stroke rehabilitation, assisting people with dementia , stress management interventions</a:t>
            </a:r>
          </a:p>
          <a:p>
            <a:pPr marL="457200" lvl="1" indent="0">
              <a:buNone/>
            </a:pPr>
            <a:r>
              <a:rPr lang="en-US" sz="1600" dirty="0"/>
              <a:t>	          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86BE1-D085-43C1-B52E-2817EC64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vs Implicit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vs Non-linear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Deterministic vs Probabilistic(Stochastic)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vs 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vs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making models</a:t>
            </a:r>
          </a:p>
        </p:txBody>
      </p:sp>
    </p:spTree>
    <p:extLst>
      <p:ext uri="{BB962C8B-B14F-4D97-AF65-F5344CB8AC3E}">
        <p14:creationId xmlns:p14="http://schemas.microsoft.com/office/powerpoint/2010/main" val="172477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A9ACA8-28BF-4E87-ACF1-D9C3FD2F9B65}"/>
              </a:ext>
            </a:extLst>
          </p:cNvPr>
          <p:cNvSpPr/>
          <p:nvPr/>
        </p:nvSpPr>
        <p:spPr>
          <a:xfrm>
            <a:off x="3793544" y="367969"/>
            <a:ext cx="3965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Multi Armed Bandits (MABs)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FDBB3-D771-48B9-BC92-A0BF75298782}"/>
              </a:ext>
            </a:extLst>
          </p:cNvPr>
          <p:cNvSpPr txBox="1"/>
          <p:nvPr/>
        </p:nvSpPr>
        <p:spPr>
          <a:xfrm>
            <a:off x="248575" y="1674674"/>
            <a:ext cx="11398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Maximize the reward obtained by successively playing gamble machines (the ‘arms’ of the bandits)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Invented in early 1950s by Robbins to model decision making under uncertainty when the environment is unknown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lotteries are unknown ahead of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677AB-76E4-4F7A-820B-628D54536FB5}"/>
              </a:ext>
            </a:extLst>
          </p:cNvPr>
          <p:cNvSpPr txBox="1"/>
          <p:nvPr/>
        </p:nvSpPr>
        <p:spPr>
          <a:xfrm>
            <a:off x="435006" y="3195961"/>
            <a:ext cx="1121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</a:t>
            </a:r>
            <a:r>
              <a:rPr lang="en-US" b="1" u="sng" dirty="0"/>
              <a:t>Assumptions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machine 𝑖 has a different (unknown) distribution law for rewards with (unknown) expectation 𝜇𝑖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Successive plays of the same machine yield rewards that are independent and identically distributed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Independence also holds for rewards across machines</a:t>
            </a:r>
          </a:p>
        </p:txBody>
      </p:sp>
    </p:spTree>
    <p:extLst>
      <p:ext uri="{BB962C8B-B14F-4D97-AF65-F5344CB8AC3E}">
        <p14:creationId xmlns:p14="http://schemas.microsoft.com/office/powerpoint/2010/main" val="274629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EEF631-BA4F-4A46-B830-42C262FB9327}"/>
              </a:ext>
            </a:extLst>
          </p:cNvPr>
          <p:cNvSpPr/>
          <p:nvPr/>
        </p:nvSpPr>
        <p:spPr>
          <a:xfrm>
            <a:off x="2781670" y="16605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Reward = random variable 𝑋𝑖,𝑛 ; 1 ≤ 𝑖 ≤ 𝐾, 𝑛 ≥ 1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𝑖 = index of the gambling machine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𝑛 = number of plays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𝜇𝑖 = expected reward of machine 𝑖.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A policy, or allocation strategy, 𝐴 is an algorithm that chooses the next machine to play based on the sequence of past plays and obtained rewards.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15C71-FA72-413A-ACE6-851C67423D31}"/>
              </a:ext>
            </a:extLst>
          </p:cNvPr>
          <p:cNvSpPr txBox="1"/>
          <p:nvPr/>
        </p:nvSpPr>
        <p:spPr>
          <a:xfrm>
            <a:off x="2858610" y="976544"/>
            <a:ext cx="486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Formal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8F236-7FB2-426E-9D5E-65ED24D9718F}"/>
              </a:ext>
            </a:extLst>
          </p:cNvPr>
          <p:cNvSpPr txBox="1"/>
          <p:nvPr/>
        </p:nvSpPr>
        <p:spPr>
          <a:xfrm>
            <a:off x="2781670" y="4492101"/>
            <a:ext cx="9345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Deciding on the detailed structure of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the state space (i.e., a fine grained state space yields better decision strategies but leads to more complicated 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limitations (e.g., for some state control pairs, there may be no 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4CE85-2C75-4E2F-93E9-22DEC5871247}"/>
              </a:ext>
            </a:extLst>
          </p:cNvPr>
          <p:cNvSpPr txBox="1"/>
          <p:nvPr/>
        </p:nvSpPr>
        <p:spPr>
          <a:xfrm>
            <a:off x="2858610" y="422577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Challenges:</a:t>
            </a:r>
          </a:p>
        </p:txBody>
      </p:sp>
    </p:spTree>
    <p:extLst>
      <p:ext uri="{BB962C8B-B14F-4D97-AF65-F5344CB8AC3E}">
        <p14:creationId xmlns:p14="http://schemas.microsoft.com/office/powerpoint/2010/main" val="53403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B0FA6-2D1F-4DAD-A4FE-89B2E64767E6}"/>
              </a:ext>
            </a:extLst>
          </p:cNvPr>
          <p:cNvSpPr txBox="1"/>
          <p:nvPr/>
        </p:nvSpPr>
        <p:spPr>
          <a:xfrm>
            <a:off x="3142695" y="568171"/>
            <a:ext cx="529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3200" b="1" dirty="0">
                <a:solidFill>
                  <a:srgbClr val="FF0000"/>
                </a:solidFill>
              </a:rPr>
              <a:t>Model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077DE-F77A-4EA4-8409-D28FB6E6D0EA}"/>
              </a:ext>
            </a:extLst>
          </p:cNvPr>
          <p:cNvSpPr txBox="1"/>
          <p:nvPr/>
        </p:nvSpPr>
        <p:spPr>
          <a:xfrm>
            <a:off x="514905" y="1340528"/>
            <a:ext cx="114610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priori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Subjective information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Relationship Estimation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Optimal Design of Experiments: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	When we wish to decide among different models, we can design a set of experiments that can help us identify the model that best describes our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Regression Analysis: Estimate the regression function, which is a function of an independent variable, i.e., Y ≈ f (X, β)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Log-linear analysis:  Determine if there is a statistically significant relationship among three or more discrete valued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Criteria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Akaike Information Criterion (AIC) : AIC = 2k − 2 ln p(y|</a:t>
            </a:r>
            <a:r>
              <a:rPr lang="el-GR" dirty="0"/>
              <a:t>θˆ), </a:t>
            </a:r>
            <a:r>
              <a:rPr lang="en-US" dirty="0"/>
              <a:t>relative quality of models for a given set of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Bayesian Information Criterion (BIC): Among finite set of </a:t>
            </a:r>
            <a:r>
              <a:rPr lang="en-US" dirty="0" err="1"/>
              <a:t>model,BIC</a:t>
            </a:r>
            <a:r>
              <a:rPr lang="en-US" dirty="0"/>
              <a:t> = k · ln (n) − 2 ln p(y|</a:t>
            </a:r>
            <a:r>
              <a:rPr lang="el-GR" dirty="0"/>
              <a:t>θˆ),</a:t>
            </a:r>
            <a:r>
              <a:rPr lang="en-US" dirty="0"/>
              <a:t> model with the lowest BIC is preferred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0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6D125-FE54-462F-BF6D-5A7394D08EDD}"/>
              </a:ext>
            </a:extLst>
          </p:cNvPr>
          <p:cNvSpPr txBox="1"/>
          <p:nvPr/>
        </p:nvSpPr>
        <p:spPr>
          <a:xfrm>
            <a:off x="816746" y="4687410"/>
            <a:ext cx="11203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</a:t>
            </a:r>
            <a:r>
              <a:rPr lang="en-US" b="1" u="sng" dirty="0">
                <a:solidFill>
                  <a:srgbClr val="FF0000"/>
                </a:solidFill>
              </a:rPr>
              <a:t>Bayes factor: </a:t>
            </a:r>
          </a:p>
          <a:p>
            <a:r>
              <a:rPr lang="en-US" dirty="0"/>
              <a:t>Goal: To decide between two statistical models based on the probability of a model M given data D determined by the Bayes rule: </a:t>
            </a:r>
            <a:r>
              <a:rPr lang="en-US" dirty="0" err="1"/>
              <a:t>Pr</a:t>
            </a:r>
            <a:r>
              <a:rPr lang="en-US" dirty="0"/>
              <a:t> (M|D) = </a:t>
            </a:r>
            <a:r>
              <a:rPr lang="en-US" dirty="0" err="1"/>
              <a:t>Pr</a:t>
            </a:r>
            <a:r>
              <a:rPr lang="en-US" dirty="0"/>
              <a:t> (D|M) </a:t>
            </a:r>
            <a:r>
              <a:rPr lang="en-US" dirty="0" err="1"/>
              <a:t>Pr</a:t>
            </a:r>
            <a:r>
              <a:rPr lang="en-US" dirty="0"/>
              <a:t> (M) /</a:t>
            </a:r>
            <a:r>
              <a:rPr lang="en-US" dirty="0" err="1"/>
              <a:t>Pr</a:t>
            </a:r>
            <a:r>
              <a:rPr lang="en-US" dirty="0"/>
              <a:t> (D)</a:t>
            </a:r>
          </a:p>
          <a:p>
            <a:endParaRPr lang="en-US" dirty="0"/>
          </a:p>
          <a:p>
            <a:r>
              <a:rPr lang="en-US" dirty="0"/>
              <a:t>Bayes factor: Ratio of the probabilities of observing the data D under the two assumed models:</a:t>
            </a:r>
          </a:p>
          <a:p>
            <a:r>
              <a:rPr lang="en-US" dirty="0"/>
              <a:t>K = </a:t>
            </a:r>
            <a:r>
              <a:rPr lang="en-US" dirty="0" err="1"/>
              <a:t>Pr</a:t>
            </a:r>
            <a:r>
              <a:rPr lang="en-US" dirty="0"/>
              <a:t> (D|M1) /</a:t>
            </a:r>
            <a:r>
              <a:rPr lang="en-US" dirty="0" err="1"/>
              <a:t>Pr</a:t>
            </a:r>
            <a:r>
              <a:rPr lang="en-US" dirty="0"/>
              <a:t> (D|M2)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278399-33D4-4BE1-B17B-5A4D00BA049B}"/>
                  </a:ext>
                </a:extLst>
              </p:cNvPr>
              <p:cNvSpPr txBox="1"/>
              <p:nvPr/>
            </p:nvSpPr>
            <p:spPr>
              <a:xfrm>
                <a:off x="559293" y="523783"/>
                <a:ext cx="1133678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Deviance Information Criterion (DIC)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Focused Information Criterion (FIC)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Cross Validation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False discovery Rate(FDR): expected value of false prediction percentage: FDR = E[Q]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 (Log)-Likelihood Ratio Test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Mallow’s Cp= to assess the appropriateness of a regression model by computing the following index</a:t>
                </a:r>
              </a:p>
              <a:p>
                <a:r>
                  <a:rPr lang="en-US" dirty="0"/>
                  <a:t>			</a:t>
                </a:r>
                <a:r>
                  <a:rPr lang="pt-BR" dirty="0"/>
                  <a:t> Cp = SSEp 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 smtClean="0"/>
                          <m:t>s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− (N − 2 p)</a:t>
                </a:r>
                <a:r>
                  <a:rPr lang="en-US" dirty="0"/>
                  <a:t>	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Minimum Description Length (MD)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Minimum Message Length (MML)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 Structural Risk Minimization (SRM): attempts to balance model complexity with the model’s fitting ability on the training data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Stepwise regression: Backward, Forward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278399-33D4-4BE1-B17B-5A4D00BA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3" y="523783"/>
                <a:ext cx="11336785" cy="3693319"/>
              </a:xfrm>
              <a:prstGeom prst="rect">
                <a:avLst/>
              </a:prstGeom>
              <a:blipFill>
                <a:blip r:embed="rId3"/>
                <a:stretch>
                  <a:fillRect l="-377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99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F14E9-F54B-40B5-A9FF-EE25F28C6A0D}"/>
              </a:ext>
            </a:extLst>
          </p:cNvPr>
          <p:cNvSpPr txBox="1"/>
          <p:nvPr/>
        </p:nvSpPr>
        <p:spPr>
          <a:xfrm>
            <a:off x="2157274" y="408373"/>
            <a:ext cx="6036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3200" dirty="0">
                <a:solidFill>
                  <a:srgbClr val="FF0000"/>
                </a:solidFill>
              </a:rPr>
              <a:t>Model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4E8ADE-F8F3-4ECE-8332-1DC012A0285C}"/>
                  </a:ext>
                </a:extLst>
              </p:cNvPr>
              <p:cNvSpPr txBox="1"/>
              <p:nvPr/>
            </p:nvSpPr>
            <p:spPr>
              <a:xfrm>
                <a:off x="872971" y="2192784"/>
                <a:ext cx="11319029" cy="400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6"/>
                <a:r>
                  <a:rPr lang="en-US" sz="2000" b="1" u="sng" dirty="0">
                    <a:solidFill>
                      <a:srgbClr val="FF0000"/>
                    </a:solidFill>
                  </a:rPr>
                  <a:t>Learning model parameters: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u="sng" dirty="0"/>
                  <a:t>Least squares estimation</a:t>
                </a:r>
                <a:r>
                  <a:rPr lang="en-US" dirty="0"/>
                  <a:t>: find the unknown values of a set of parameters by minimizing the sum of the squared deviations between the observed and the estimated output of a model.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nn-NO" dirty="0"/>
                  <a:t>E=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n-N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nn-NO" dirty="0" smtClean="0"/>
                          <m:t>(</m:t>
                        </m:r>
                        <m:r>
                          <m:rPr>
                            <m:nor/>
                          </m:rPr>
                          <a:rPr lang="nn-NO" dirty="0" smtClean="0"/>
                          <m:t>yi</m:t>
                        </m:r>
                        <m:r>
                          <m:rPr>
                            <m:nor/>
                          </m:rPr>
                          <a:rPr lang="nn-NO" dirty="0" smtClean="0"/>
                          <m:t> − </m:t>
                        </m:r>
                        <m:r>
                          <m:rPr>
                            <m:nor/>
                          </m:rPr>
                          <a:rPr lang="nn-NO" dirty="0" smtClean="0"/>
                          <m:t>f</m:t>
                        </m:r>
                        <m:r>
                          <m:rPr>
                            <m:nor/>
                          </m:rPr>
                          <a:rPr lang="nn-NO" dirty="0" smtClean="0"/>
                          <m:t> (</m:t>
                        </m:r>
                        <m:r>
                          <m:rPr>
                            <m:nor/>
                          </m:rPr>
                          <a:rPr lang="nn-NO" dirty="0" smtClean="0"/>
                          <m:t>θ</m:t>
                        </m:r>
                        <m:r>
                          <m:rPr>
                            <m:nor/>
                          </m:rPr>
                          <a:rPr lang="nn-NO" dirty="0" smtClean="0"/>
                          <m:t>ˆ))2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u="sng" dirty="0"/>
                  <a:t>Maximum Likelihood Estimation</a:t>
                </a:r>
                <a:r>
                  <a:rPr lang="en-US" dirty="0"/>
                  <a:t>:  parameter estimation is to select the set of parameter values that maximize the likelihood of the observed data</a:t>
                </a:r>
              </a:p>
              <a:p>
                <a:r>
                  <a:rPr lang="en-US" dirty="0"/>
                  <a:t>       </a:t>
                </a:r>
                <a:r>
                  <a:rPr lang="el-GR" dirty="0"/>
                  <a:t>θˆ = </a:t>
                </a:r>
                <a:r>
                  <a:rPr lang="en-US" dirty="0" err="1"/>
                  <a:t>arg</a:t>
                </a:r>
                <a:r>
                  <a:rPr lang="en-US" dirty="0"/>
                  <a:t> max </a:t>
                </a:r>
                <a:r>
                  <a:rPr lang="el-GR" dirty="0"/>
                  <a:t>θ </a:t>
                </a:r>
                <a:r>
                  <a:rPr lang="en-US" dirty="0"/>
                  <a:t>p(y|</a:t>
                </a:r>
                <a:r>
                  <a:rPr lang="el-GR" dirty="0"/>
                  <a:t>θ)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b="1" u="sng" dirty="0"/>
                  <a:t>EM (Expectation Maximization) Algorithm</a:t>
                </a:r>
                <a:r>
                  <a:rPr lang="en-US" dirty="0"/>
                  <a:t>: to find local maximum likelihood parameter estimates</a:t>
                </a:r>
              </a:p>
              <a:p>
                <a:pPr marL="857250" lvl="1" indent="-400050">
                  <a:buFont typeface="+mj-lt"/>
                  <a:buAutoNum type="romanUcPeriod"/>
                </a:pPr>
                <a:r>
                  <a:rPr lang="en-US" dirty="0"/>
                  <a:t>generates a function for the expectation of the log-likelihood function evaluated using the current value of the parameters estimate</a:t>
                </a:r>
              </a:p>
              <a:p>
                <a:pPr lvl="1"/>
                <a:r>
                  <a:rPr lang="en-US" dirty="0"/>
                  <a:t>ii. estimates the parameters by maximizing the expected log-likelihood function computed at the E step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u="sng" dirty="0"/>
                  <a:t>Bayesian Estimation</a:t>
                </a:r>
                <a:r>
                  <a:rPr lang="en-US" dirty="0"/>
                  <a:t>: prior knowledge with respect to the unknown parameters is incorporated into the estimation process along with the available set of observations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4E8ADE-F8F3-4ECE-8332-1DC012A0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71" y="2192784"/>
                <a:ext cx="11319029" cy="4002121"/>
              </a:xfrm>
              <a:prstGeom prst="rect">
                <a:avLst/>
              </a:prstGeom>
              <a:blipFill>
                <a:blip r:embed="rId2"/>
                <a:stretch>
                  <a:fillRect l="-323" t="-915" r="-592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3019DC-364E-4946-B2DB-A5A52AE329AF}"/>
              </a:ext>
            </a:extLst>
          </p:cNvPr>
          <p:cNvSpPr txBox="1"/>
          <p:nvPr/>
        </p:nvSpPr>
        <p:spPr>
          <a:xfrm>
            <a:off x="872971" y="1207363"/>
            <a:ext cx="940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Confidence interval, confusion matrix, gain &amp; lift chart, Kolmogorov-Smirnov chart, </a:t>
            </a:r>
            <a:r>
              <a:rPr lang="el-GR" dirty="0"/>
              <a:t>χ 2 , </a:t>
            </a:r>
            <a:r>
              <a:rPr lang="en-US" dirty="0"/>
              <a:t>ROC curve, Gini coefficient, RMSE, and L1 version of RMSE</a:t>
            </a:r>
          </a:p>
        </p:txBody>
      </p:sp>
    </p:spTree>
    <p:extLst>
      <p:ext uri="{BB962C8B-B14F-4D97-AF65-F5344CB8AC3E}">
        <p14:creationId xmlns:p14="http://schemas.microsoft.com/office/powerpoint/2010/main" val="297060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632</Words>
  <Application>Microsoft Office PowerPoint</Application>
  <PresentationFormat>Widescreen</PresentationFormat>
  <Paragraphs>88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Computational models</vt:lpstr>
      <vt:lpstr>Categories of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models</dc:title>
  <dc:creator>Jiblal Upadhya</dc:creator>
  <cp:lastModifiedBy>DMRLAG</cp:lastModifiedBy>
  <cp:revision>20</cp:revision>
  <dcterms:created xsi:type="dcterms:W3CDTF">2018-09-28T16:38:58Z</dcterms:created>
  <dcterms:modified xsi:type="dcterms:W3CDTF">2018-09-28T19:03:09Z</dcterms:modified>
</cp:coreProperties>
</file>