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9"/>
    <p:restoredTop sz="93692"/>
  </p:normalViewPr>
  <p:slideViewPr>
    <p:cSldViewPr snapToGrid="0" snapToObjects="1">
      <p:cViewPr>
        <p:scale>
          <a:sx n="147" d="100"/>
          <a:sy n="147" d="100"/>
        </p:scale>
        <p:origin x="-1856"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C91C-65AA-C24F-8B61-790F1F63E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9B4BA1-B1CA-D648-91CB-6B56989DB8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D1501-C4C9-9A41-9D50-1363E80601A1}"/>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871FA31F-FAAA-424E-9EB0-C5DF13CB8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62467-85FC-9049-A315-4AA2D26C7F74}"/>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162816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1008-A456-2344-AD47-7AD044D0F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DA335D-6122-7840-B2A3-62588AC9CA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29373-967D-9241-9AEC-D5693590BC4D}"/>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8EE41682-C48C-9840-B81A-296E2A23A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74D59-E3D0-1343-8268-FF4C073B9D54}"/>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233626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8625A-2572-3447-BC44-698226D459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CD9C9-D357-3046-B396-81F2AE50B3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39718-B8DA-074B-A44D-2B9350C5D693}"/>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8E38E2CF-0EF1-D547-A1C8-33C81B99C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1536F-225E-274C-BBF4-7F345096E4F1}"/>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35272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3C0C-1D61-4448-8D34-16DDBA2C55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1B7EC-35F9-974A-AAB0-B4FC3F5710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20A57-6AAF-DB43-A04D-849E1D7E3BCF}"/>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A84613DF-573C-7043-9D0C-3F1DC2705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44760-01B2-2F45-A3A5-C99684373A1F}"/>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77937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7FEE-DBB4-814A-843C-B680B61B6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FA34AA-D1EC-B042-9D3F-CFC6327A4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ABA9AF-F687-2A46-852E-0D0C720F532C}"/>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7A16263D-AAFD-BC4B-8382-A78E2CB95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C463B-D910-094D-BE99-7F5B9E3DF8B3}"/>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272986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19A7-F7A1-FF41-9759-9E689615A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2B839-D075-DE4E-8E17-DADFBF7B2F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332C9-650E-2342-9B21-3AD2CE91F6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56428-08CB-3248-9F99-84A053771643}"/>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6" name="Footer Placeholder 5">
            <a:extLst>
              <a:ext uri="{FF2B5EF4-FFF2-40B4-BE49-F238E27FC236}">
                <a16:creationId xmlns:a16="http://schemas.microsoft.com/office/drawing/2014/main" id="{551D334D-DC7D-A541-8D79-B0B2EB4A6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5A816-21B0-B444-92F0-EE4A4474D15E}"/>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180251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C9E7-D3A6-CC4F-A624-4FF9200F70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B7256A-C102-5846-BB00-4E21BF6BD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EF7537-B79D-164C-A09C-AE1E50C4DD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6F0AD0-4DF5-5343-8B98-1C615E956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4C68BB-8F0F-AF42-A56B-BE3A0DA2E0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305EB3-4CD7-C240-ABFA-D311865D18A6}"/>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8" name="Footer Placeholder 7">
            <a:extLst>
              <a:ext uri="{FF2B5EF4-FFF2-40B4-BE49-F238E27FC236}">
                <a16:creationId xmlns:a16="http://schemas.microsoft.com/office/drawing/2014/main" id="{4B189424-DF92-2D4A-B34F-C8155B6C6A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E901E3-21F4-8647-9977-7CA10CAADED7}"/>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34179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B2FB-33C9-424F-8EC0-52C60B335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90491-87F3-264A-8E41-E0EFC87E98AF}"/>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4" name="Footer Placeholder 3">
            <a:extLst>
              <a:ext uri="{FF2B5EF4-FFF2-40B4-BE49-F238E27FC236}">
                <a16:creationId xmlns:a16="http://schemas.microsoft.com/office/drawing/2014/main" id="{D1BB1E80-84BC-F943-82EA-F183D0CAA6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9F939D-FF98-3346-9A76-FC1830782043}"/>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306047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D03A5-5C0B-7C47-ACA3-64516179AA0E}"/>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3" name="Footer Placeholder 2">
            <a:extLst>
              <a:ext uri="{FF2B5EF4-FFF2-40B4-BE49-F238E27FC236}">
                <a16:creationId xmlns:a16="http://schemas.microsoft.com/office/drawing/2014/main" id="{BF549DA0-71EE-6F45-8F83-91BF92060F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2CFE8C-0E48-5D40-8761-56A8F43591AF}"/>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3501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3E2F-564B-DF45-9CDA-DBC4FB801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0C2D4-9661-0043-840A-EE696327E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529978-A527-134E-9AD9-84D290814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2BBB31-96BA-0248-8779-93BA1A6187D7}"/>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6" name="Footer Placeholder 5">
            <a:extLst>
              <a:ext uri="{FF2B5EF4-FFF2-40B4-BE49-F238E27FC236}">
                <a16:creationId xmlns:a16="http://schemas.microsoft.com/office/drawing/2014/main" id="{CB70B443-79A4-7C4B-98CA-09E5B818D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11BB3-1A02-DA4B-9632-6EFF085CC4DD}"/>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152091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8CA4-415C-F841-A7D9-09E2D179E8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D3E71-8AF6-1C4D-8AE6-1B07A977A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9FD0D-BC0A-B74D-BB35-8395EFE60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3B7CD4-3031-6542-AC88-A73439866995}"/>
              </a:ext>
            </a:extLst>
          </p:cNvPr>
          <p:cNvSpPr>
            <a:spLocks noGrp="1"/>
          </p:cNvSpPr>
          <p:nvPr>
            <p:ph type="dt" sz="half" idx="10"/>
          </p:nvPr>
        </p:nvSpPr>
        <p:spPr/>
        <p:txBody>
          <a:bodyPr/>
          <a:lstStyle/>
          <a:p>
            <a:fld id="{85005AD8-BB53-594F-9503-47998350E7AC}" type="datetimeFigureOut">
              <a:rPr lang="en-US" smtClean="0"/>
              <a:t>9/26/18</a:t>
            </a:fld>
            <a:endParaRPr lang="en-US"/>
          </a:p>
        </p:txBody>
      </p:sp>
      <p:sp>
        <p:nvSpPr>
          <p:cNvPr id="6" name="Footer Placeholder 5">
            <a:extLst>
              <a:ext uri="{FF2B5EF4-FFF2-40B4-BE49-F238E27FC236}">
                <a16:creationId xmlns:a16="http://schemas.microsoft.com/office/drawing/2014/main" id="{A3FD3987-E9EF-D346-B286-E1146325C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3A531-601F-9442-BAA7-45DBAB0FCE65}"/>
              </a:ext>
            </a:extLst>
          </p:cNvPr>
          <p:cNvSpPr>
            <a:spLocks noGrp="1"/>
          </p:cNvSpPr>
          <p:nvPr>
            <p:ph type="sldNum" sz="quarter" idx="12"/>
          </p:nvPr>
        </p:nvSpPr>
        <p:spPr/>
        <p:txBody>
          <a:bodyPr/>
          <a:lstStyle/>
          <a:p>
            <a:fld id="{46BE260F-E709-C947-B14B-29E4F55DEF4B}" type="slidenum">
              <a:rPr lang="en-US" smtClean="0"/>
              <a:t>‹#›</a:t>
            </a:fld>
            <a:endParaRPr lang="en-US"/>
          </a:p>
        </p:txBody>
      </p:sp>
    </p:spTree>
    <p:extLst>
      <p:ext uri="{BB962C8B-B14F-4D97-AF65-F5344CB8AC3E}">
        <p14:creationId xmlns:p14="http://schemas.microsoft.com/office/powerpoint/2010/main" val="351857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9BDBF-2DEE-7D4D-963D-D7F362D92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2F390-BB51-774B-BB6D-0E9D56154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C2832-B59D-6D45-A7A0-08B4C5DAA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05AD8-BB53-594F-9503-47998350E7AC}" type="datetimeFigureOut">
              <a:rPr lang="en-US" smtClean="0"/>
              <a:t>9/26/18</a:t>
            </a:fld>
            <a:endParaRPr lang="en-US"/>
          </a:p>
        </p:txBody>
      </p:sp>
      <p:sp>
        <p:nvSpPr>
          <p:cNvPr id="5" name="Footer Placeholder 4">
            <a:extLst>
              <a:ext uri="{FF2B5EF4-FFF2-40B4-BE49-F238E27FC236}">
                <a16:creationId xmlns:a16="http://schemas.microsoft.com/office/drawing/2014/main" id="{A4AD4516-65C6-A347-AA0C-5AE556766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DAF6C-AF73-0E47-A1E7-1B538552B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E260F-E709-C947-B14B-29E4F55DEF4B}" type="slidenum">
              <a:rPr lang="en-US" smtClean="0"/>
              <a:t>‹#›</a:t>
            </a:fld>
            <a:endParaRPr lang="en-US"/>
          </a:p>
        </p:txBody>
      </p:sp>
    </p:spTree>
    <p:extLst>
      <p:ext uri="{BB962C8B-B14F-4D97-AF65-F5344CB8AC3E}">
        <p14:creationId xmlns:p14="http://schemas.microsoft.com/office/powerpoint/2010/main" val="266020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E1E25-B2DA-DB40-B685-1CAD91B945C8}"/>
              </a:ext>
            </a:extLst>
          </p:cNvPr>
          <p:cNvSpPr>
            <a:spLocks noGrp="1"/>
          </p:cNvSpPr>
          <p:nvPr>
            <p:ph type="ctrTitle"/>
          </p:nvPr>
        </p:nvSpPr>
        <p:spPr/>
        <p:txBody>
          <a:bodyPr/>
          <a:lstStyle/>
          <a:p>
            <a:r>
              <a:rPr lang="en-US" dirty="0"/>
              <a:t>Medical Cyber Physical Systems</a:t>
            </a:r>
          </a:p>
        </p:txBody>
      </p:sp>
      <p:sp>
        <p:nvSpPr>
          <p:cNvPr id="3" name="Subtitle 2">
            <a:extLst>
              <a:ext uri="{FF2B5EF4-FFF2-40B4-BE49-F238E27FC236}">
                <a16:creationId xmlns:a16="http://schemas.microsoft.com/office/drawing/2014/main" id="{33C3A506-18A1-0A41-AD19-C33B2D8E7B8D}"/>
              </a:ext>
            </a:extLst>
          </p:cNvPr>
          <p:cNvSpPr>
            <a:spLocks noGrp="1"/>
          </p:cNvSpPr>
          <p:nvPr>
            <p:ph type="subTitle" idx="1"/>
          </p:nvPr>
        </p:nvSpPr>
        <p:spPr/>
        <p:txBody>
          <a:bodyPr/>
          <a:lstStyle/>
          <a:p>
            <a:r>
              <a:rPr lang="en-US" dirty="0"/>
              <a:t>Overview</a:t>
            </a:r>
          </a:p>
        </p:txBody>
      </p:sp>
    </p:spTree>
    <p:extLst>
      <p:ext uri="{BB962C8B-B14F-4D97-AF65-F5344CB8AC3E}">
        <p14:creationId xmlns:p14="http://schemas.microsoft.com/office/powerpoint/2010/main" val="306022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C6A2B-FE2C-A04E-9B2A-C98879AAB1E3}"/>
              </a:ext>
            </a:extLst>
          </p:cNvPr>
          <p:cNvSpPr>
            <a:spLocks noGrp="1"/>
          </p:cNvSpPr>
          <p:nvPr>
            <p:ph idx="1"/>
          </p:nvPr>
        </p:nvSpPr>
        <p:spPr>
          <a:xfrm>
            <a:off x="838200" y="1825625"/>
            <a:ext cx="6267450" cy="4351338"/>
          </a:xfrm>
        </p:spPr>
        <p:txBody>
          <a:bodyPr>
            <a:normAutofit/>
          </a:bodyPr>
          <a:lstStyle/>
          <a:p>
            <a:pPr marL="0" indent="0" algn="ctr">
              <a:buNone/>
            </a:pPr>
            <a:r>
              <a:rPr lang="en-US" sz="11500" b="1" spc="-3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pple Braille Pinpoint 8 Dot" pitchFamily="2" charset="0"/>
              </a:rPr>
              <a:t>IBD</a:t>
            </a:r>
          </a:p>
        </p:txBody>
      </p:sp>
      <p:sp>
        <p:nvSpPr>
          <p:cNvPr id="6" name="Rectangle 5">
            <a:extLst>
              <a:ext uri="{FF2B5EF4-FFF2-40B4-BE49-F238E27FC236}">
                <a16:creationId xmlns:a16="http://schemas.microsoft.com/office/drawing/2014/main" id="{94B84787-389C-CF42-A4CC-2CD68C1FB3E5}"/>
              </a:ext>
            </a:extLst>
          </p:cNvPr>
          <p:cNvSpPr/>
          <p:nvPr/>
        </p:nvSpPr>
        <p:spPr>
          <a:xfrm>
            <a:off x="2414587" y="3244254"/>
            <a:ext cx="4324350" cy="1138773"/>
          </a:xfrm>
          <a:prstGeom prst="rect">
            <a:avLst/>
          </a:prstGeom>
        </p:spPr>
        <p:txBody>
          <a:bodyPr wrap="square">
            <a:spAutoFit/>
          </a:bodyPr>
          <a:lstStyle/>
          <a:p>
            <a:pPr algn="ctr"/>
            <a:r>
              <a:rPr lang="en-US" sz="2000" dirty="0">
                <a:latin typeface="Avenir Roman" panose="02000503020000020003" pitchFamily="2" charset="0"/>
                <a:ea typeface="Apple Symbols" panose="02000000000000000000" pitchFamily="2" charset="-79"/>
                <a:cs typeface="Apple Symbols" panose="02000000000000000000" pitchFamily="2" charset="-79"/>
              </a:rPr>
              <a:t>Machine Intelligence in Big Data</a:t>
            </a:r>
          </a:p>
          <a:p>
            <a:pPr algn="ctr"/>
            <a:r>
              <a:rPr lang="en-US" sz="4800" spc="600" dirty="0">
                <a:latin typeface="Avenir Roman" panose="02000503020000020003" pitchFamily="2" charset="0"/>
                <a:ea typeface="Apple Symbols" panose="02000000000000000000" pitchFamily="2" charset="-79"/>
                <a:cs typeface="Apple Symbols" panose="02000000000000000000" pitchFamily="2" charset="-79"/>
              </a:rPr>
              <a:t>Laboratory</a:t>
            </a:r>
          </a:p>
        </p:txBody>
      </p:sp>
      <p:grpSp>
        <p:nvGrpSpPr>
          <p:cNvPr id="30" name="Group 29">
            <a:extLst>
              <a:ext uri="{FF2B5EF4-FFF2-40B4-BE49-F238E27FC236}">
                <a16:creationId xmlns:a16="http://schemas.microsoft.com/office/drawing/2014/main" id="{85ACF670-0A31-E94E-A89A-7A713F61C4AA}"/>
              </a:ext>
            </a:extLst>
          </p:cNvPr>
          <p:cNvGrpSpPr/>
          <p:nvPr/>
        </p:nvGrpSpPr>
        <p:grpSpPr>
          <a:xfrm>
            <a:off x="1257300" y="1017588"/>
            <a:ext cx="3962400" cy="2983706"/>
            <a:chOff x="1257300" y="1017588"/>
            <a:chExt cx="3962400" cy="2983706"/>
          </a:xfrm>
        </p:grpSpPr>
        <p:cxnSp>
          <p:nvCxnSpPr>
            <p:cNvPr id="5" name="Straight Connector 4">
              <a:extLst>
                <a:ext uri="{FF2B5EF4-FFF2-40B4-BE49-F238E27FC236}">
                  <a16:creationId xmlns:a16="http://schemas.microsoft.com/office/drawing/2014/main" id="{87E1A45B-3CD0-2149-AA9E-2CA80C11E94F}"/>
                </a:ext>
              </a:extLst>
            </p:cNvPr>
            <p:cNvCxnSpPr>
              <a:cxnSpLocks/>
            </p:cNvCxnSpPr>
            <p:nvPr/>
          </p:nvCxnSpPr>
          <p:spPr>
            <a:xfrm>
              <a:off x="2705100" y="3244255"/>
              <a:ext cx="2514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33B6BB1-6477-A34C-9E5C-89E51B299E02}"/>
                </a:ext>
              </a:extLst>
            </p:cNvPr>
            <p:cNvCxnSpPr>
              <a:cxnSpLocks/>
            </p:cNvCxnSpPr>
            <p:nvPr/>
          </p:nvCxnSpPr>
          <p:spPr>
            <a:xfrm>
              <a:off x="1257300" y="3086100"/>
              <a:ext cx="533400" cy="0"/>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8B90992-B765-D44A-9AC2-B5CBD122405E}"/>
                </a:ext>
              </a:extLst>
            </p:cNvPr>
            <p:cNvCxnSpPr>
              <a:cxnSpLocks/>
            </p:cNvCxnSpPr>
            <p:nvPr/>
          </p:nvCxnSpPr>
          <p:spPr>
            <a:xfrm flipV="1">
              <a:off x="1762125" y="1017588"/>
              <a:ext cx="219075" cy="208756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B3DA44-E889-BB4C-8127-88ED72D91A53}"/>
                </a:ext>
              </a:extLst>
            </p:cNvPr>
            <p:cNvCxnSpPr>
              <a:cxnSpLocks/>
            </p:cNvCxnSpPr>
            <p:nvPr/>
          </p:nvCxnSpPr>
          <p:spPr>
            <a:xfrm flipH="1" flipV="1">
              <a:off x="1981200" y="1017588"/>
              <a:ext cx="300037" cy="298370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CDEAE65-1CF6-1342-BABF-BCB98BD9E39F}"/>
                </a:ext>
              </a:extLst>
            </p:cNvPr>
            <p:cNvCxnSpPr>
              <a:cxnSpLocks/>
            </p:cNvCxnSpPr>
            <p:nvPr/>
          </p:nvCxnSpPr>
          <p:spPr>
            <a:xfrm flipV="1">
              <a:off x="2286001" y="1825625"/>
              <a:ext cx="228599" cy="21697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EBD11D-03F7-0D44-8E0C-BC830A57D896}"/>
                </a:ext>
              </a:extLst>
            </p:cNvPr>
            <p:cNvCxnSpPr>
              <a:cxnSpLocks/>
            </p:cNvCxnSpPr>
            <p:nvPr/>
          </p:nvCxnSpPr>
          <p:spPr>
            <a:xfrm flipH="1" flipV="1">
              <a:off x="2514601" y="1825626"/>
              <a:ext cx="190499" cy="141862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a:extLst>
              <a:ext uri="{FF2B5EF4-FFF2-40B4-BE49-F238E27FC236}">
                <a16:creationId xmlns:a16="http://schemas.microsoft.com/office/drawing/2014/main" id="{CB757CCD-458E-E04B-B4BC-CEDCB36F7B59}"/>
              </a:ext>
            </a:extLst>
          </p:cNvPr>
          <p:cNvCxnSpPr>
            <a:cxnSpLocks/>
          </p:cNvCxnSpPr>
          <p:nvPr/>
        </p:nvCxnSpPr>
        <p:spPr>
          <a:xfrm>
            <a:off x="3143250" y="1466850"/>
            <a:ext cx="492918" cy="358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6E38F21-9C8A-B24B-A444-FEDDB33895E8}"/>
              </a:ext>
            </a:extLst>
          </p:cNvPr>
          <p:cNvCxnSpPr>
            <a:cxnSpLocks/>
          </p:cNvCxnSpPr>
          <p:nvPr/>
        </p:nvCxnSpPr>
        <p:spPr>
          <a:xfrm flipH="1">
            <a:off x="3636168" y="1017586"/>
            <a:ext cx="616743" cy="808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646396-0844-EB46-A789-77B53EC5FA61}"/>
              </a:ext>
            </a:extLst>
          </p:cNvPr>
          <p:cNvCxnSpPr>
            <a:cxnSpLocks/>
          </p:cNvCxnSpPr>
          <p:nvPr/>
        </p:nvCxnSpPr>
        <p:spPr>
          <a:xfrm flipH="1">
            <a:off x="3158728" y="1017587"/>
            <a:ext cx="1106090" cy="4492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106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FC80-1A8E-4646-9E11-1D13E489646C}"/>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7699066-BD15-EF4A-8ED2-EBCA9F346193}"/>
              </a:ext>
            </a:extLst>
          </p:cNvPr>
          <p:cNvSpPr>
            <a:spLocks noGrp="1"/>
          </p:cNvSpPr>
          <p:nvPr>
            <p:ph idx="1"/>
          </p:nvPr>
        </p:nvSpPr>
        <p:spPr/>
        <p:txBody>
          <a:bodyPr>
            <a:normAutofit lnSpcReduction="10000"/>
          </a:bodyPr>
          <a:lstStyle/>
          <a:p>
            <a:r>
              <a:rPr lang="en-US" dirty="0"/>
              <a:t>Despite the availability of this large volume of data, the amount of time it takes to process it —to make practical inferences— is not a trivial task either for computers or healthcare professionals.</a:t>
            </a:r>
          </a:p>
          <a:p>
            <a:pPr lvl="1"/>
            <a:r>
              <a:rPr lang="en-US" dirty="0"/>
              <a:t>Data and time</a:t>
            </a:r>
          </a:p>
          <a:p>
            <a:r>
              <a:rPr lang="en-US" dirty="0"/>
              <a:t>Algorithms and tools thus far enable the identification of correlations between input and output.</a:t>
            </a:r>
          </a:p>
          <a:p>
            <a:pPr lvl="1"/>
            <a:r>
              <a:rPr lang="en-US" dirty="0"/>
              <a:t>Pattern / trend identification for analytic relationships</a:t>
            </a:r>
          </a:p>
          <a:p>
            <a:r>
              <a:rPr lang="en-US" dirty="0"/>
              <a:t>Focus:</a:t>
            </a:r>
          </a:p>
          <a:p>
            <a:pPr lvl="1"/>
            <a:r>
              <a:rPr lang="en-US" dirty="0"/>
              <a:t>to improve disease diagnosis accuracy, </a:t>
            </a:r>
          </a:p>
          <a:p>
            <a:pPr lvl="1"/>
            <a:r>
              <a:rPr lang="en-US" dirty="0"/>
              <a:t>determining the cause and course of disease, and </a:t>
            </a:r>
          </a:p>
          <a:p>
            <a:pPr lvl="1"/>
            <a:r>
              <a:rPr lang="en-US" dirty="0"/>
              <a:t>Formulating and effective treatment of disease</a:t>
            </a:r>
          </a:p>
        </p:txBody>
      </p:sp>
      <p:sp>
        <p:nvSpPr>
          <p:cNvPr id="4" name="Rectangle 3">
            <a:extLst>
              <a:ext uri="{FF2B5EF4-FFF2-40B4-BE49-F238E27FC236}">
                <a16:creationId xmlns:a16="http://schemas.microsoft.com/office/drawing/2014/main" id="{F8074364-FB7C-D04F-B465-71271391F036}"/>
              </a:ext>
            </a:extLst>
          </p:cNvPr>
          <p:cNvSpPr/>
          <p:nvPr/>
        </p:nvSpPr>
        <p:spPr>
          <a:xfrm>
            <a:off x="1032164" y="5988734"/>
            <a:ext cx="6096000" cy="646331"/>
          </a:xfrm>
          <a:prstGeom prst="rect">
            <a:avLst/>
          </a:prstGeom>
        </p:spPr>
        <p:txBody>
          <a:bodyPr>
            <a:spAutoFit/>
          </a:bodyPr>
          <a:lstStyle/>
          <a:p>
            <a:r>
              <a:rPr lang="en-US" dirty="0"/>
              <a:t>Reference: ML in Healthcare and Medical Cyber Physical Systems: A Survey</a:t>
            </a:r>
          </a:p>
        </p:txBody>
      </p:sp>
    </p:spTree>
    <p:extLst>
      <p:ext uri="{BB962C8B-B14F-4D97-AF65-F5344CB8AC3E}">
        <p14:creationId xmlns:p14="http://schemas.microsoft.com/office/powerpoint/2010/main" val="329673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139D-F703-4849-87D6-2905BCF09F78}"/>
              </a:ext>
            </a:extLst>
          </p:cNvPr>
          <p:cNvSpPr>
            <a:spLocks noGrp="1"/>
          </p:cNvSpPr>
          <p:nvPr>
            <p:ph type="title"/>
          </p:nvPr>
        </p:nvSpPr>
        <p:spPr/>
        <p:txBody>
          <a:bodyPr/>
          <a:lstStyle/>
          <a:p>
            <a:r>
              <a:rPr lang="en-US" dirty="0"/>
              <a:t>Example applications</a:t>
            </a:r>
          </a:p>
        </p:txBody>
      </p:sp>
      <p:sp>
        <p:nvSpPr>
          <p:cNvPr id="3" name="Content Placeholder 2">
            <a:extLst>
              <a:ext uri="{FF2B5EF4-FFF2-40B4-BE49-F238E27FC236}">
                <a16:creationId xmlns:a16="http://schemas.microsoft.com/office/drawing/2014/main" id="{EB14F7FA-D93E-AF45-9245-87127F989F1B}"/>
              </a:ext>
            </a:extLst>
          </p:cNvPr>
          <p:cNvSpPr>
            <a:spLocks noGrp="1"/>
          </p:cNvSpPr>
          <p:nvPr>
            <p:ph idx="1"/>
          </p:nvPr>
        </p:nvSpPr>
        <p:spPr/>
        <p:txBody>
          <a:bodyPr/>
          <a:lstStyle/>
          <a:p>
            <a:r>
              <a:rPr lang="en-US" dirty="0"/>
              <a:t>Training an algorithm on multiple images of a certain medical condition from a set of prior patients, the existence of that same medical condition can be detected in a new patient by using the new patient’s image as the input to the algorithm. </a:t>
            </a:r>
          </a:p>
          <a:p>
            <a:r>
              <a:rPr lang="en-US" dirty="0"/>
              <a:t>A remote health monitoring system consisting of body-worn sensors that acquire data from a patient, transmit to the cloud, and process it using machine intelligence can improve </a:t>
            </a:r>
            <a:r>
              <a:rPr lang="en-US" b="1" dirty="0"/>
              <a:t>diagnostic accuracy, reduce healthcare costs </a:t>
            </a:r>
            <a:r>
              <a:rPr lang="en-US" dirty="0"/>
              <a:t>due to the reduction in the time for in-patient care</a:t>
            </a:r>
          </a:p>
        </p:txBody>
      </p:sp>
    </p:spTree>
    <p:extLst>
      <p:ext uri="{BB962C8B-B14F-4D97-AF65-F5344CB8AC3E}">
        <p14:creationId xmlns:p14="http://schemas.microsoft.com/office/powerpoint/2010/main" val="186277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06D1-ED3F-7544-A666-B782D6C51BE9}"/>
              </a:ext>
            </a:extLst>
          </p:cNvPr>
          <p:cNvSpPr>
            <a:spLocks noGrp="1"/>
          </p:cNvSpPr>
          <p:nvPr>
            <p:ph type="title"/>
          </p:nvPr>
        </p:nvSpPr>
        <p:spPr/>
        <p:txBody>
          <a:bodyPr/>
          <a:lstStyle/>
          <a:p>
            <a:r>
              <a:rPr lang="en-US" dirty="0"/>
              <a:t>ML Challenges / barriers</a:t>
            </a:r>
          </a:p>
        </p:txBody>
      </p:sp>
      <p:sp>
        <p:nvSpPr>
          <p:cNvPr id="3" name="Content Placeholder 2">
            <a:extLst>
              <a:ext uri="{FF2B5EF4-FFF2-40B4-BE49-F238E27FC236}">
                <a16:creationId xmlns:a16="http://schemas.microsoft.com/office/drawing/2014/main" id="{AE87A37A-0A95-FF48-BC95-7E493441142E}"/>
              </a:ext>
            </a:extLst>
          </p:cNvPr>
          <p:cNvSpPr>
            <a:spLocks noGrp="1"/>
          </p:cNvSpPr>
          <p:nvPr>
            <p:ph idx="1"/>
          </p:nvPr>
        </p:nvSpPr>
        <p:spPr/>
        <p:txBody>
          <a:bodyPr/>
          <a:lstStyle/>
          <a:p>
            <a:r>
              <a:rPr lang="en-US" b="1" dirty="0"/>
              <a:t>Training Data: </a:t>
            </a:r>
            <a:r>
              <a:rPr lang="en-US" dirty="0"/>
              <a:t>Majority of the algorithms, the prediction accuracy depends on an initial ‘‘training’’ phase, where the algorithm learns how to predict the output based on a set of training data, which includes known input-output pairs.</a:t>
            </a:r>
          </a:p>
          <a:p>
            <a:pPr lvl="1"/>
            <a:r>
              <a:rPr lang="en-US" dirty="0"/>
              <a:t>Because the priority for medical applications is typically algorithmic accuracy, it is reasonable to expect that future healthcare applications that incorporate machine intelligence will utilize large datacenters, potentially rented from cloud operators such as Amazon EC2</a:t>
            </a:r>
          </a:p>
        </p:txBody>
      </p:sp>
    </p:spTree>
    <p:extLst>
      <p:ext uri="{BB962C8B-B14F-4D97-AF65-F5344CB8AC3E}">
        <p14:creationId xmlns:p14="http://schemas.microsoft.com/office/powerpoint/2010/main" val="34383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444F-3EE4-9242-AD6D-159158FFD1A2}"/>
              </a:ext>
            </a:extLst>
          </p:cNvPr>
          <p:cNvSpPr>
            <a:spLocks noGrp="1"/>
          </p:cNvSpPr>
          <p:nvPr>
            <p:ph type="title"/>
          </p:nvPr>
        </p:nvSpPr>
        <p:spPr/>
        <p:txBody>
          <a:bodyPr/>
          <a:lstStyle/>
          <a:p>
            <a:r>
              <a:rPr lang="en-US" dirty="0"/>
              <a:t>ML Challenges / barriers</a:t>
            </a:r>
          </a:p>
        </p:txBody>
      </p:sp>
      <p:sp>
        <p:nvSpPr>
          <p:cNvPr id="3" name="Content Placeholder 2">
            <a:extLst>
              <a:ext uri="{FF2B5EF4-FFF2-40B4-BE49-F238E27FC236}">
                <a16:creationId xmlns:a16="http://schemas.microsoft.com/office/drawing/2014/main" id="{FEBCF09F-1EE4-7B4C-B509-8E280F0D84F1}"/>
              </a:ext>
            </a:extLst>
          </p:cNvPr>
          <p:cNvSpPr>
            <a:spLocks noGrp="1"/>
          </p:cNvSpPr>
          <p:nvPr>
            <p:ph idx="1"/>
          </p:nvPr>
        </p:nvSpPr>
        <p:spPr/>
        <p:txBody>
          <a:bodyPr>
            <a:normAutofit lnSpcReduction="10000"/>
          </a:bodyPr>
          <a:lstStyle/>
          <a:p>
            <a:r>
              <a:rPr lang="en-US" b="1" dirty="0"/>
              <a:t>Choice of Model: </a:t>
            </a:r>
            <a:r>
              <a:rPr lang="en-US" dirty="0"/>
              <a:t>Before selecting a machine intelligence algorithm, the first step is generally the design of a model in which the form of the input and output values are specified, as well as a tolerable accuracy. </a:t>
            </a:r>
          </a:p>
          <a:p>
            <a:pPr lvl="1"/>
            <a:r>
              <a:rPr lang="en-US" dirty="0"/>
              <a:t>The choice of algorithm depends largely on the:</a:t>
            </a:r>
          </a:p>
          <a:p>
            <a:pPr lvl="2"/>
            <a:r>
              <a:rPr lang="en-US" dirty="0"/>
              <a:t> type of data, </a:t>
            </a:r>
          </a:p>
          <a:p>
            <a:pPr lvl="2"/>
            <a:r>
              <a:rPr lang="en-US" dirty="0"/>
              <a:t>complexity of the model, and </a:t>
            </a:r>
          </a:p>
          <a:p>
            <a:pPr lvl="2"/>
            <a:r>
              <a:rPr lang="en-US" dirty="0"/>
              <a:t>the goal.</a:t>
            </a:r>
          </a:p>
          <a:p>
            <a:r>
              <a:rPr lang="en-US" dirty="0"/>
              <a:t>the decision process of the model is sometimes of interest, interpretability of the model for humans is another issue. Hence, the models should show the relation between the variables and how each variable affect the decision process with ease.</a:t>
            </a:r>
          </a:p>
        </p:txBody>
      </p:sp>
    </p:spTree>
    <p:extLst>
      <p:ext uri="{BB962C8B-B14F-4D97-AF65-F5344CB8AC3E}">
        <p14:creationId xmlns:p14="http://schemas.microsoft.com/office/powerpoint/2010/main" val="279062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D2F7-1E21-E84F-8993-F81A62A7C2B8}"/>
              </a:ext>
            </a:extLst>
          </p:cNvPr>
          <p:cNvSpPr>
            <a:spLocks noGrp="1"/>
          </p:cNvSpPr>
          <p:nvPr>
            <p:ph type="title"/>
          </p:nvPr>
        </p:nvSpPr>
        <p:spPr/>
        <p:txBody>
          <a:bodyPr/>
          <a:lstStyle/>
          <a:p>
            <a:r>
              <a:rPr lang="en-US" dirty="0"/>
              <a:t>Assistive Technologies</a:t>
            </a:r>
          </a:p>
        </p:txBody>
      </p:sp>
      <p:sp>
        <p:nvSpPr>
          <p:cNvPr id="3" name="Content Placeholder 2">
            <a:extLst>
              <a:ext uri="{FF2B5EF4-FFF2-40B4-BE49-F238E27FC236}">
                <a16:creationId xmlns:a16="http://schemas.microsoft.com/office/drawing/2014/main" id="{22F91711-46D1-CB4D-AAFE-D18F8374DFB3}"/>
              </a:ext>
            </a:extLst>
          </p:cNvPr>
          <p:cNvSpPr>
            <a:spLocks noGrp="1"/>
          </p:cNvSpPr>
          <p:nvPr>
            <p:ph idx="1"/>
          </p:nvPr>
        </p:nvSpPr>
        <p:spPr/>
        <p:txBody>
          <a:bodyPr>
            <a:normAutofit lnSpcReduction="10000"/>
          </a:bodyPr>
          <a:lstStyle/>
          <a:p>
            <a:r>
              <a:rPr lang="en-US" dirty="0"/>
              <a:t>The aim is to utilize machine intelligence to provide assistance directly to a patient, rather than being used by the doctor.</a:t>
            </a:r>
          </a:p>
          <a:p>
            <a:endParaRPr lang="en-US" dirty="0"/>
          </a:p>
          <a:p>
            <a:r>
              <a:rPr lang="en-US" dirty="0"/>
              <a:t>Typically, the input to an underlying machine intelligence algorithm in this category comes from one or more physiological bio–markers of the patient and the output of the algorithm is used to energize multiple actuators (e.g. a robotic or haptic device) or make suggestions to the user.</a:t>
            </a:r>
          </a:p>
          <a:p>
            <a:endParaRPr lang="en-US" dirty="0"/>
          </a:p>
          <a:p>
            <a:r>
              <a:rPr lang="en-US" dirty="0" err="1"/>
              <a:t>Eg.</a:t>
            </a:r>
            <a:r>
              <a:rPr lang="en-US" dirty="0"/>
              <a:t> </a:t>
            </a:r>
            <a:r>
              <a:rPr lang="en-US" dirty="0" err="1"/>
              <a:t>iSTRETCH</a:t>
            </a:r>
            <a:r>
              <a:rPr lang="en-US" dirty="0"/>
              <a:t> system(stroke), and COACH system (dementia)</a:t>
            </a:r>
          </a:p>
        </p:txBody>
      </p:sp>
    </p:spTree>
    <p:extLst>
      <p:ext uri="{BB962C8B-B14F-4D97-AF65-F5344CB8AC3E}">
        <p14:creationId xmlns:p14="http://schemas.microsoft.com/office/powerpoint/2010/main" val="362669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8D0B-C0B3-A142-9D43-3D04279A57A7}"/>
              </a:ext>
            </a:extLst>
          </p:cNvPr>
          <p:cNvSpPr>
            <a:spLocks noGrp="1"/>
          </p:cNvSpPr>
          <p:nvPr>
            <p:ph type="title"/>
          </p:nvPr>
        </p:nvSpPr>
        <p:spPr/>
        <p:txBody>
          <a:bodyPr/>
          <a:lstStyle/>
          <a:p>
            <a:r>
              <a:rPr lang="en-US" dirty="0"/>
              <a:t>Personal Health Monitoring</a:t>
            </a:r>
          </a:p>
        </p:txBody>
      </p:sp>
      <p:sp>
        <p:nvSpPr>
          <p:cNvPr id="3" name="Content Placeholder 2">
            <a:extLst>
              <a:ext uri="{FF2B5EF4-FFF2-40B4-BE49-F238E27FC236}">
                <a16:creationId xmlns:a16="http://schemas.microsoft.com/office/drawing/2014/main" id="{51F0CCFA-F969-644A-8AA8-58ACD4FF3703}"/>
              </a:ext>
            </a:extLst>
          </p:cNvPr>
          <p:cNvSpPr>
            <a:spLocks noGrp="1"/>
          </p:cNvSpPr>
          <p:nvPr>
            <p:ph idx="1"/>
          </p:nvPr>
        </p:nvSpPr>
        <p:spPr/>
        <p:txBody>
          <a:bodyPr>
            <a:normAutofit fontScale="85000" lnSpcReduction="20000"/>
          </a:bodyPr>
          <a:lstStyle/>
          <a:p>
            <a:r>
              <a:rPr lang="en-US" dirty="0"/>
              <a:t>Personal health monitoring applications differ from assistive technologies in that the intended recipient of the machine intelligence-generated suggestions is a person who is capable of performing daily activities and the goal of using these suggestions is to improve and monitor personal health.</a:t>
            </a:r>
          </a:p>
          <a:p>
            <a:r>
              <a:rPr lang="en-US" dirty="0"/>
              <a:t>Following studies use machine intelligence to make critical suggestions to patients who are suffering from an existing medical condition.</a:t>
            </a:r>
          </a:p>
          <a:p>
            <a:pPr lvl="1"/>
            <a:r>
              <a:rPr lang="en-US" dirty="0"/>
              <a:t>[26] M. Rabbi, M. H. Aung, M. Zhang, and T. Choudhury, ‘‘</a:t>
            </a:r>
            <a:r>
              <a:rPr lang="en-US" dirty="0" err="1"/>
              <a:t>MyBehavior</a:t>
            </a:r>
            <a:r>
              <a:rPr lang="en-US" dirty="0"/>
              <a:t>: Automatic personalized health feedback from user behaviors and preferences using smartphones,’’ in Proc. ACM Int. Joint Conf. Pervasive Ubiquitous </a:t>
            </a:r>
            <a:r>
              <a:rPr lang="en-US" dirty="0" err="1"/>
              <a:t>Comput</a:t>
            </a:r>
            <a:r>
              <a:rPr lang="en-US" dirty="0"/>
              <a:t>., 2015, pp. 707–718. </a:t>
            </a:r>
          </a:p>
          <a:p>
            <a:pPr lvl="1"/>
            <a:r>
              <a:rPr lang="en-US" dirty="0"/>
              <a:t>[27] D. S. </a:t>
            </a:r>
            <a:r>
              <a:rPr lang="en-US" dirty="0" err="1"/>
              <a:t>Zois</a:t>
            </a:r>
            <a:r>
              <a:rPr lang="en-US" dirty="0"/>
              <a:t>, M. </a:t>
            </a:r>
            <a:r>
              <a:rPr lang="en-US" dirty="0" err="1"/>
              <a:t>Levorato</a:t>
            </a:r>
            <a:r>
              <a:rPr lang="en-US" dirty="0"/>
              <a:t>, and U. </a:t>
            </a:r>
            <a:r>
              <a:rPr lang="en-US" dirty="0" err="1"/>
              <a:t>Mitra</a:t>
            </a:r>
            <a:r>
              <a:rPr lang="en-US" dirty="0"/>
              <a:t>, ‘‘Active classification for POMDPs: A Kalman-like state estimator,’’ IEEE Trans. Signal Process., vol. 62, no. 23, pp. 6209–6224, Dec. 2014. </a:t>
            </a:r>
          </a:p>
          <a:p>
            <a:pPr lvl="1"/>
            <a:r>
              <a:rPr lang="en-US" dirty="0"/>
              <a:t>[28] D. Zhou et al., ‘‘Tackling mental health by integrating unobtrusive multimodal sensing,’’ in Proc. AAAI, 2015, pp. 1401–1409. </a:t>
            </a:r>
          </a:p>
          <a:p>
            <a:pPr lvl="1"/>
            <a:r>
              <a:rPr lang="en-US" dirty="0"/>
              <a:t>[29] J. </a:t>
            </a:r>
            <a:r>
              <a:rPr lang="en-US" dirty="0" err="1"/>
              <a:t>Wijsman</a:t>
            </a:r>
            <a:r>
              <a:rPr lang="en-US" dirty="0"/>
              <a:t>, B. </a:t>
            </a:r>
            <a:r>
              <a:rPr lang="en-US" dirty="0" err="1"/>
              <a:t>Grundlehner</a:t>
            </a:r>
            <a:r>
              <a:rPr lang="en-US" dirty="0"/>
              <a:t>, H. Liu, H. </a:t>
            </a:r>
            <a:r>
              <a:rPr lang="en-US" dirty="0" err="1"/>
              <a:t>Hermens</a:t>
            </a:r>
            <a:r>
              <a:rPr lang="en-US" dirty="0"/>
              <a:t>, and J. </a:t>
            </a:r>
            <a:r>
              <a:rPr lang="en-US" dirty="0" err="1"/>
              <a:t>Penders</a:t>
            </a:r>
            <a:r>
              <a:rPr lang="en-US" dirty="0"/>
              <a:t>, ‘‘Towards mental stress detection using wearable physiological sensors,’’ in Proc. </a:t>
            </a:r>
            <a:r>
              <a:rPr lang="en-US" dirty="0" err="1"/>
              <a:t>Annu</a:t>
            </a:r>
            <a:r>
              <a:rPr lang="en-US" dirty="0"/>
              <a:t>. Int. Conf. IEEE Eng. Med. Biol. Soc., Aug. 2011, pp. 1798–1801.</a:t>
            </a:r>
          </a:p>
        </p:txBody>
      </p:sp>
    </p:spTree>
    <p:extLst>
      <p:ext uri="{BB962C8B-B14F-4D97-AF65-F5344CB8AC3E}">
        <p14:creationId xmlns:p14="http://schemas.microsoft.com/office/powerpoint/2010/main" val="139071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44BF-A098-AF41-BD54-36A5285C8004}"/>
              </a:ext>
            </a:extLst>
          </p:cNvPr>
          <p:cNvSpPr>
            <a:spLocks noGrp="1"/>
          </p:cNvSpPr>
          <p:nvPr>
            <p:ph type="title"/>
          </p:nvPr>
        </p:nvSpPr>
        <p:spPr/>
        <p:txBody>
          <a:bodyPr/>
          <a:lstStyle/>
          <a:p>
            <a:r>
              <a:rPr lang="en-US" dirty="0"/>
              <a:t>Conceptual Diagram</a:t>
            </a:r>
          </a:p>
        </p:txBody>
      </p:sp>
      <p:pic>
        <p:nvPicPr>
          <p:cNvPr id="5" name="Content Placeholder 4">
            <a:extLst>
              <a:ext uri="{FF2B5EF4-FFF2-40B4-BE49-F238E27FC236}">
                <a16:creationId xmlns:a16="http://schemas.microsoft.com/office/drawing/2014/main" id="{E72314B8-44B0-CE49-BC70-DDCA1B2A9D64}"/>
              </a:ext>
            </a:extLst>
          </p:cNvPr>
          <p:cNvPicPr>
            <a:picLocks noGrp="1" noChangeAspect="1"/>
          </p:cNvPicPr>
          <p:nvPr>
            <p:ph idx="1"/>
          </p:nvPr>
        </p:nvPicPr>
        <p:blipFill>
          <a:blip r:embed="rId2"/>
          <a:stretch>
            <a:fillRect/>
          </a:stretch>
        </p:blipFill>
        <p:spPr>
          <a:xfrm>
            <a:off x="1752600" y="1931194"/>
            <a:ext cx="8686800" cy="4140200"/>
          </a:xfrm>
        </p:spPr>
      </p:pic>
    </p:spTree>
    <p:extLst>
      <p:ext uri="{BB962C8B-B14F-4D97-AF65-F5344CB8AC3E}">
        <p14:creationId xmlns:p14="http://schemas.microsoft.com/office/powerpoint/2010/main" val="217005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639B-597A-DE4A-920F-707E17ED03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89965B-7AC7-7D4D-BC28-720188C9DC32}"/>
              </a:ext>
            </a:extLst>
          </p:cNvPr>
          <p:cNvSpPr>
            <a:spLocks noGrp="1"/>
          </p:cNvSpPr>
          <p:nvPr>
            <p:ph idx="1"/>
          </p:nvPr>
        </p:nvSpPr>
        <p:spPr/>
        <p:txBody>
          <a:bodyPr/>
          <a:lstStyle/>
          <a:p>
            <a:r>
              <a:rPr lang="en-US" dirty="0"/>
              <a:t>The </a:t>
            </a:r>
            <a:r>
              <a:rPr lang="en-US" dirty="0" err="1"/>
              <a:t>MyBehavior</a:t>
            </a:r>
            <a:r>
              <a:rPr lang="en-US" dirty="0"/>
              <a:t> system [26] does not include Box DB (Database), because the underlying machine intelligence algorithm only requires instantaneous patient data instead of stored data. </a:t>
            </a:r>
          </a:p>
          <a:p>
            <a:r>
              <a:rPr lang="en-US" dirty="0"/>
              <a:t>In another example, </a:t>
            </a:r>
            <a:r>
              <a:rPr lang="en-US" dirty="0" err="1"/>
              <a:t>Tatonetti</a:t>
            </a:r>
            <a:r>
              <a:rPr lang="en-US" dirty="0"/>
              <a:t> et al. [30] describe data mining techniques to detect drug interactions that increase blood glucose levels; because their algorithms assume no previously known drug interactions, the concept of training —and consequently Box T (Training)— is not applicable in this case.</a:t>
            </a:r>
          </a:p>
        </p:txBody>
      </p:sp>
    </p:spTree>
    <p:extLst>
      <p:ext uri="{BB962C8B-B14F-4D97-AF65-F5344CB8AC3E}">
        <p14:creationId xmlns:p14="http://schemas.microsoft.com/office/powerpoint/2010/main" val="74578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841</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 Braille Pinpoint 8 Dot</vt:lpstr>
      <vt:lpstr>Apple Symbols</vt:lpstr>
      <vt:lpstr>Arial</vt:lpstr>
      <vt:lpstr>Avenir Roman</vt:lpstr>
      <vt:lpstr>Calibri</vt:lpstr>
      <vt:lpstr>Calibri Light</vt:lpstr>
      <vt:lpstr>Office Theme</vt:lpstr>
      <vt:lpstr>Medical Cyber Physical Systems</vt:lpstr>
      <vt:lpstr>Challenges</vt:lpstr>
      <vt:lpstr>Example applications</vt:lpstr>
      <vt:lpstr>ML Challenges / barriers</vt:lpstr>
      <vt:lpstr>ML Challenges / barriers</vt:lpstr>
      <vt:lpstr>Assistive Technologies</vt:lpstr>
      <vt:lpstr>Personal Health Monitoring</vt:lpstr>
      <vt:lpstr>Conceptual Diagram</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Cyber Physical Systems</dc:title>
  <dc:creator>pradeep chowriappa</dc:creator>
  <cp:lastModifiedBy>pradeep chowriappa</cp:lastModifiedBy>
  <cp:revision>6</cp:revision>
  <dcterms:created xsi:type="dcterms:W3CDTF">2018-09-26T15:55:51Z</dcterms:created>
  <dcterms:modified xsi:type="dcterms:W3CDTF">2018-09-26T21:38:14Z</dcterms:modified>
</cp:coreProperties>
</file>