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FCE9EE-1E54-4A40-A196-CB6C24E3453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8CC130E-892B-4486-969E-50AAD99FE2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Categories of model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Model evaluation</a:t>
            </a:r>
          </a:p>
          <a:p>
            <a:r>
              <a:rPr lang="en-US" dirty="0" smtClean="0"/>
              <a:t>Learning model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State variables</a:t>
            </a:r>
            <a:r>
              <a:rPr lang="en-US" dirty="0" smtClean="0"/>
              <a:t>: It describes the future behavior of the system.</a:t>
            </a:r>
          </a:p>
          <a:p>
            <a:r>
              <a:rPr lang="en-US" b="1" i="1" dirty="0" smtClean="0"/>
              <a:t>Output variables</a:t>
            </a:r>
            <a:r>
              <a:rPr lang="en-US" dirty="0" smtClean="0"/>
              <a:t>: It relates to the unobserved state variables .</a:t>
            </a:r>
          </a:p>
          <a:p>
            <a:r>
              <a:rPr lang="en-US" b="1" i="1" dirty="0" smtClean="0"/>
              <a:t>Decision variables</a:t>
            </a:r>
            <a:r>
              <a:rPr lang="en-US" dirty="0" smtClean="0"/>
              <a:t>: They are able to control the interactions between the constituent components of the system.</a:t>
            </a:r>
          </a:p>
          <a:p>
            <a:r>
              <a:rPr lang="en-US" b="1" i="1" dirty="0" smtClean="0"/>
              <a:t>Constant variables</a:t>
            </a:r>
            <a:r>
              <a:rPr lang="en-US" dirty="0" smtClean="0"/>
              <a:t>: They are auxiliary variables that affect the structure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Equations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State equations</a:t>
            </a:r>
            <a:r>
              <a:rPr lang="en-US" dirty="0" smtClean="0"/>
              <a:t>: It </a:t>
            </a:r>
            <a:r>
              <a:rPr lang="en-US" dirty="0"/>
              <a:t>describe how the values of the state variables will </a:t>
            </a:r>
            <a:r>
              <a:rPr lang="en-US" dirty="0" smtClean="0"/>
              <a:t>change. </a:t>
            </a:r>
          </a:p>
          <a:p>
            <a:r>
              <a:rPr lang="en-US" b="1" i="1" dirty="0" smtClean="0"/>
              <a:t>Observation equations: </a:t>
            </a:r>
            <a:r>
              <a:rPr lang="en-US" dirty="0" smtClean="0"/>
              <a:t>It </a:t>
            </a:r>
            <a:r>
              <a:rPr lang="en-US" dirty="0"/>
              <a:t>describe the mathematical relationship among model </a:t>
            </a:r>
            <a:r>
              <a:rPr lang="en-US" dirty="0" smtClean="0"/>
              <a:t>variables.</a:t>
            </a:r>
          </a:p>
          <a:p>
            <a:r>
              <a:rPr lang="en-US" b="1" i="1" dirty="0"/>
              <a:t>D</a:t>
            </a:r>
            <a:r>
              <a:rPr lang="en-US" b="1" i="1" dirty="0" smtClean="0"/>
              <a:t>efining equations: </a:t>
            </a:r>
            <a:r>
              <a:rPr lang="en-US" dirty="0" smtClean="0"/>
              <a:t>It</a:t>
            </a:r>
            <a:r>
              <a:rPr lang="en-US" b="1" i="1" dirty="0" smtClean="0"/>
              <a:t> </a:t>
            </a:r>
            <a:r>
              <a:rPr lang="en-US" dirty="0" smtClean="0"/>
              <a:t>define </a:t>
            </a:r>
            <a:r>
              <a:rPr lang="en-US" dirty="0"/>
              <a:t>new variables in terms of the ones that are already </a:t>
            </a:r>
            <a:r>
              <a:rPr lang="en-US" dirty="0" smtClean="0"/>
              <a:t>known. </a:t>
            </a:r>
          </a:p>
          <a:p>
            <a:r>
              <a:rPr lang="en-US" b="1" i="1" dirty="0"/>
              <a:t>C</a:t>
            </a:r>
            <a:r>
              <a:rPr lang="en-US" b="1" i="1" dirty="0" smtClean="0"/>
              <a:t>onstraints</a:t>
            </a:r>
            <a:r>
              <a:rPr lang="en-US" dirty="0" smtClean="0"/>
              <a:t> It </a:t>
            </a:r>
            <a:r>
              <a:rPr lang="en-US" dirty="0"/>
              <a:t>describe the phenomenon of interest through a set of conditions that must be satisfied among the </a:t>
            </a:r>
            <a:r>
              <a:rPr lang="en-US" dirty="0" smtClean="0"/>
              <a:t>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EXPLICT VS IMPLICT</a:t>
            </a:r>
          </a:p>
          <a:p>
            <a:r>
              <a:rPr lang="en-US" b="1" i="1" dirty="0"/>
              <a:t>RULE </a:t>
            </a:r>
            <a:r>
              <a:rPr lang="en-US" b="1" i="1" dirty="0" smtClean="0"/>
              <a:t>BASED</a:t>
            </a:r>
          </a:p>
          <a:p>
            <a:r>
              <a:rPr lang="en-US" b="1" i="1" dirty="0"/>
              <a:t>LINEAR VS. </a:t>
            </a:r>
            <a:r>
              <a:rPr lang="en-US" b="1" i="1" dirty="0" smtClean="0"/>
              <a:t>NONLINEAR</a:t>
            </a:r>
          </a:p>
          <a:p>
            <a:r>
              <a:rPr lang="en-US" b="1" i="1" dirty="0"/>
              <a:t>DETERMINISTIC VS. PROBABILISTIC (STOCHASTIC</a:t>
            </a:r>
            <a:r>
              <a:rPr lang="en-US" b="1" i="1" dirty="0" smtClean="0"/>
              <a:t>)</a:t>
            </a:r>
          </a:p>
          <a:p>
            <a:r>
              <a:rPr lang="en-US" b="1" i="1" dirty="0"/>
              <a:t>DYNAMIC VS. </a:t>
            </a:r>
            <a:r>
              <a:rPr lang="en-US" b="1" i="1" dirty="0" smtClean="0"/>
              <a:t>STATIC</a:t>
            </a:r>
          </a:p>
          <a:p>
            <a:r>
              <a:rPr lang="en-US" b="1" i="1" dirty="0" smtClean="0"/>
              <a:t>DISCRETE </a:t>
            </a:r>
            <a:r>
              <a:rPr lang="en-US" b="1" i="1" dirty="0"/>
              <a:t>VS. </a:t>
            </a:r>
            <a:r>
              <a:rPr lang="en-US" b="1" i="1" dirty="0" smtClean="0"/>
              <a:t>CONTINUOUS</a:t>
            </a:r>
          </a:p>
          <a:p>
            <a:r>
              <a:rPr lang="en-US" b="1" i="1" dirty="0"/>
              <a:t>DECISION MAKING MODELS</a:t>
            </a:r>
          </a:p>
        </p:txBody>
      </p:sp>
    </p:spTree>
    <p:extLst>
      <p:ext uri="{BB962C8B-B14F-4D97-AF65-F5344CB8AC3E}">
        <p14:creationId xmlns:p14="http://schemas.microsoft.com/office/powerpoint/2010/main" val="18831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1400" b="1" i="1" dirty="0" smtClean="0"/>
                  <a:t>Prior Information</a:t>
                </a:r>
              </a:p>
              <a:p>
                <a:r>
                  <a:rPr lang="en-US" sz="1400" b="1" i="1" dirty="0" smtClean="0"/>
                  <a:t>Methods</a:t>
                </a:r>
              </a:p>
              <a:p>
                <a:pPr marL="0" indent="0">
                  <a:buNone/>
                </a:pPr>
                <a:r>
                  <a:rPr lang="en-US" sz="1400" dirty="0"/>
                  <a:t>      • </a:t>
                </a:r>
                <a:r>
                  <a:rPr lang="en-US" sz="1400" b="1" i="1" dirty="0"/>
                  <a:t>Optimal Design of </a:t>
                </a:r>
                <a:r>
                  <a:rPr lang="en-US" sz="1400" b="1" i="1" dirty="0" smtClean="0"/>
                  <a:t>Experiments</a:t>
                </a:r>
                <a:endParaRPr lang="en-US" sz="1400" b="1" i="1" dirty="0"/>
              </a:p>
              <a:p>
                <a:pPr marL="0" indent="0">
                  <a:buNone/>
                </a:pPr>
                <a:r>
                  <a:rPr lang="en-US" sz="1400" dirty="0"/>
                  <a:t>      • </a:t>
                </a:r>
                <a:r>
                  <a:rPr lang="en-US" sz="1400" b="1" i="1" dirty="0"/>
                  <a:t>Regression </a:t>
                </a:r>
                <a:r>
                  <a:rPr lang="en-US" sz="1400" b="1" i="1" dirty="0" smtClean="0"/>
                  <a:t>Analysis </a:t>
                </a:r>
                <a:r>
                  <a:rPr lang="en-US" sz="1400" dirty="0" smtClean="0"/>
                  <a:t>: Y </a:t>
                </a:r>
                <a:r>
                  <a:rPr lang="en-US" sz="1400" dirty="0"/>
                  <a:t>≈ f (X, </a:t>
                </a:r>
                <a:r>
                  <a:rPr lang="el-GR" sz="1400" dirty="0"/>
                  <a:t>β</a:t>
                </a:r>
                <a:r>
                  <a:rPr lang="el-GR" sz="1400" dirty="0" smtClean="0"/>
                  <a:t>) 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/>
                  <a:t>      </a:t>
                </a:r>
                <a:r>
                  <a:rPr lang="en-US" sz="1400" b="1" i="1" dirty="0"/>
                  <a:t>• Log–linear </a:t>
                </a:r>
                <a:r>
                  <a:rPr lang="en-US" sz="1400" b="1" i="1" dirty="0" smtClean="0"/>
                  <a:t>Analysis</a:t>
                </a:r>
                <a:r>
                  <a:rPr lang="en-US" sz="1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14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= 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 smtClean="0"/>
                  <a:t>ln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/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/>
                  <a:t>     </a:t>
                </a:r>
                <a:r>
                  <a:rPr lang="en-US" sz="1400" dirty="0" smtClean="0"/>
                  <a:t> • </a:t>
                </a:r>
                <a:r>
                  <a:rPr lang="en-US" sz="1400" b="1" i="1" dirty="0"/>
                  <a:t>Akaike Information Criterion </a:t>
                </a:r>
                <a:r>
                  <a:rPr lang="en-US" sz="1400" dirty="0"/>
                  <a:t>(AIC):AIC = 2k − 2 ln p(y|</a:t>
                </a:r>
                <a:r>
                  <a:rPr lang="el-GR" sz="1400" dirty="0"/>
                  <a:t>θˆ</a:t>
                </a:r>
                <a:r>
                  <a:rPr lang="el-GR" sz="1400" dirty="0" smtClean="0"/>
                  <a:t>)</a:t>
                </a:r>
                <a:r>
                  <a:rPr lang="en-US" sz="14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      •  </a:t>
                </a:r>
                <a:r>
                  <a:rPr lang="en-US" sz="1400" b="1" i="1" dirty="0" smtClean="0"/>
                  <a:t>Bayesian </a:t>
                </a:r>
                <a:r>
                  <a:rPr lang="en-US" sz="1400" b="1" i="1" dirty="0"/>
                  <a:t>Information Criterion (BIC):</a:t>
                </a:r>
                <a:r>
                  <a:rPr lang="en-US" sz="1400" dirty="0"/>
                  <a:t>BIC = k · ln (n) − 2 ln p(y|</a:t>
                </a:r>
                <a:r>
                  <a:rPr lang="el-GR" sz="1400" dirty="0"/>
                  <a:t>θˆ</a:t>
                </a:r>
                <a:r>
                  <a:rPr lang="el-GR" sz="1400" dirty="0" smtClean="0"/>
                  <a:t>)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     • </a:t>
                </a:r>
                <a:r>
                  <a:rPr lang="en-US" sz="1400" b="1" i="1" dirty="0" smtClean="0"/>
                  <a:t>Deviance </a:t>
                </a:r>
                <a:r>
                  <a:rPr lang="en-US" sz="1400" b="1" i="1" dirty="0"/>
                  <a:t>Information Criterion (DIC</a:t>
                </a:r>
                <a:r>
                  <a:rPr lang="en-US" sz="1400" b="1" i="1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      • </a:t>
                </a:r>
                <a:r>
                  <a:rPr lang="en-US" sz="1400" b="1" i="1" dirty="0"/>
                  <a:t>Focused Information Criterion (FIC</a:t>
                </a:r>
                <a:r>
                  <a:rPr lang="en-US" sz="1400" b="1" i="1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400" dirty="0"/>
                  <a:t>    </a:t>
                </a:r>
                <a:r>
                  <a:rPr lang="en-US" sz="1400" dirty="0" smtClean="0"/>
                  <a:t>  • </a:t>
                </a:r>
                <a:r>
                  <a:rPr lang="en-US" sz="1400" b="1" i="1" dirty="0" smtClean="0"/>
                  <a:t>Bayes </a:t>
                </a:r>
                <a:r>
                  <a:rPr lang="en-US" sz="1400" b="1" i="1" dirty="0"/>
                  <a:t>factor</a:t>
                </a:r>
                <a:r>
                  <a:rPr lang="en-US" sz="1400" b="1" i="1" dirty="0" smtClean="0"/>
                  <a:t>: </a:t>
                </a:r>
                <a:r>
                  <a:rPr lang="en-US" sz="1400" dirty="0" err="1" smtClean="0"/>
                  <a:t>Pr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(M|D) = </a:t>
                </a:r>
                <a:r>
                  <a:rPr lang="en-US" sz="1400" dirty="0" smtClean="0"/>
                  <a:t>(</a:t>
                </a:r>
                <a:r>
                  <a:rPr lang="en-US" sz="1400" dirty="0" err="1" smtClean="0"/>
                  <a:t>Pr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(D|M) </a:t>
                </a:r>
                <a:r>
                  <a:rPr lang="en-US" sz="1400" dirty="0" err="1"/>
                  <a:t>Pr</a:t>
                </a:r>
                <a:r>
                  <a:rPr lang="en-US" sz="1400" dirty="0"/>
                  <a:t> (M) </a:t>
                </a:r>
                <a:r>
                  <a:rPr lang="en-US" sz="1400" dirty="0" smtClean="0"/>
                  <a:t>)/</a:t>
                </a:r>
                <a:r>
                  <a:rPr lang="en-US" sz="1400" dirty="0" err="1" smtClean="0"/>
                  <a:t>Pr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(D) 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/>
                  <a:t>     </a:t>
                </a:r>
                <a:r>
                  <a:rPr lang="en-US" sz="1400" dirty="0" smtClean="0"/>
                  <a:t> • </a:t>
                </a:r>
                <a:r>
                  <a:rPr lang="en-US" sz="1400" b="1" i="1" dirty="0"/>
                  <a:t>Cross Validation: </a:t>
                </a:r>
                <a:endParaRPr lang="en-US" sz="1400" b="1" i="1" dirty="0" smtClean="0"/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• </a:t>
                </a:r>
                <a:r>
                  <a:rPr lang="en-US" sz="1400" b="1" i="1" dirty="0"/>
                  <a:t>False Discovery Rate (FDR): </a:t>
                </a:r>
                <a:r>
                  <a:rPr lang="en-US" sz="1400" dirty="0"/>
                  <a:t>FDR = </a:t>
                </a:r>
                <a:r>
                  <a:rPr lang="en-US" sz="1400" dirty="0" smtClean="0"/>
                  <a:t>E[Q]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• </a:t>
                </a:r>
                <a:r>
                  <a:rPr lang="en-US" sz="1400" b="1" i="1" dirty="0"/>
                  <a:t>(Log)-Likelihood Ratio Test </a:t>
                </a:r>
                <a:endParaRPr lang="en-US" sz="1400" b="1" i="1" dirty="0" smtClean="0"/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• </a:t>
                </a:r>
                <a:r>
                  <a:rPr lang="en-US" sz="1400" b="1" i="1" dirty="0"/>
                  <a:t>Mallow’s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sz="1400" dirty="0"/>
                  <a:t> = 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sz="1400" dirty="0" smtClean="0"/>
                  <a:t>/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pt-BR" sz="140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− (N − </a:t>
                </a:r>
                <a:r>
                  <a:rPr lang="pt-BR" sz="1400" dirty="0" smtClean="0"/>
                  <a:t>2p)</a:t>
                </a:r>
              </a:p>
              <a:p>
                <a:pPr marL="0" indent="0">
                  <a:buNone/>
                </a:pPr>
                <a:r>
                  <a:rPr lang="pt-BR" sz="1400" dirty="0"/>
                  <a:t> </a:t>
                </a:r>
                <a:r>
                  <a:rPr lang="pt-BR" sz="1400" dirty="0" smtClean="0"/>
                  <a:t>     </a:t>
                </a:r>
                <a:r>
                  <a:rPr lang="en-US" sz="1400" dirty="0"/>
                  <a:t>• </a:t>
                </a:r>
                <a:r>
                  <a:rPr lang="en-US" sz="1400" b="1" i="1" dirty="0"/>
                  <a:t>Minimum Description Length (MDL</a:t>
                </a:r>
                <a:r>
                  <a:rPr lang="en-US" sz="1400" b="1" i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400" b="1" i="1" dirty="0"/>
                  <a:t>      </a:t>
                </a:r>
                <a:r>
                  <a:rPr lang="en-US" sz="1400" b="1" i="1" dirty="0" smtClean="0"/>
                  <a:t>• </a:t>
                </a:r>
                <a:r>
                  <a:rPr lang="en-US" sz="1400" b="1" i="1" dirty="0"/>
                  <a:t>Minimum Message Length (</a:t>
                </a:r>
                <a:r>
                  <a:rPr lang="en-US" sz="1400" b="1" i="1" dirty="0" smtClean="0"/>
                  <a:t>MML)</a:t>
                </a:r>
              </a:p>
              <a:p>
                <a:pPr marL="0" indent="0">
                  <a:buNone/>
                </a:pPr>
                <a:r>
                  <a:rPr lang="en-US" sz="1400" b="1" i="1" dirty="0"/>
                  <a:t>      </a:t>
                </a:r>
                <a:r>
                  <a:rPr lang="en-US" sz="1400" b="1" i="1" dirty="0" smtClean="0"/>
                  <a:t>• </a:t>
                </a:r>
                <a:r>
                  <a:rPr lang="en-US" sz="1400" b="1" i="1" dirty="0"/>
                  <a:t>Structural Risk Minimization (SRM</a:t>
                </a:r>
                <a:r>
                  <a:rPr lang="en-US" sz="1400" b="1" i="1" dirty="0" smtClean="0"/>
                  <a:t>)</a:t>
                </a:r>
                <a:endParaRPr lang="pt-BR" sz="1400" b="1" i="1" dirty="0" smtClean="0"/>
              </a:p>
              <a:p>
                <a:pPr marL="0" indent="0">
                  <a:buNone/>
                </a:pPr>
                <a:r>
                  <a:rPr lang="pt-BR" sz="1400" b="1" i="1" dirty="0"/>
                  <a:t> </a:t>
                </a:r>
                <a:r>
                  <a:rPr lang="pt-BR" sz="1400" b="1" i="1" dirty="0" smtClean="0"/>
                  <a:t>     </a:t>
                </a:r>
                <a:r>
                  <a:rPr lang="en-US" sz="1400" b="1" i="1" dirty="0" smtClean="0"/>
                  <a:t>• </a:t>
                </a:r>
                <a:r>
                  <a:rPr lang="en-US" sz="1400" b="1" i="1" dirty="0"/>
                  <a:t>Stepwise regression</a:t>
                </a:r>
                <a:r>
                  <a:rPr lang="en-US" sz="1400" b="1" i="1" dirty="0" smtClean="0"/>
                  <a:t>:</a:t>
                </a:r>
                <a:endParaRPr lang="en-US" sz="1400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4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Evaluating whether the model selected is accurate or not?</a:t>
            </a:r>
          </a:p>
          <a:p>
            <a:r>
              <a:rPr lang="en-US" sz="1800" dirty="0" smtClean="0"/>
              <a:t>First we need to evaluate if the model we selected is consistent with available data.</a:t>
            </a:r>
          </a:p>
          <a:p>
            <a:r>
              <a:rPr lang="en-US" sz="1800" dirty="0"/>
              <a:t>F</a:t>
            </a:r>
            <a:r>
              <a:rPr lang="en-US" sz="1800" dirty="0" smtClean="0"/>
              <a:t>actors </a:t>
            </a:r>
            <a:r>
              <a:rPr lang="en-US" sz="1800" dirty="0"/>
              <a:t>need to be also considered while evaluating a </a:t>
            </a:r>
            <a:r>
              <a:rPr lang="en-US" sz="1800" dirty="0" smtClean="0"/>
              <a:t>model:   consistency </a:t>
            </a:r>
            <a:r>
              <a:rPr lang="en-US" sz="1800" dirty="0"/>
              <a:t>with unknown </a:t>
            </a:r>
            <a:r>
              <a:rPr lang="en-US" sz="1800" dirty="0" smtClean="0"/>
              <a:t>data</a:t>
            </a:r>
          </a:p>
          <a:p>
            <a:pPr marL="0" indent="0">
              <a:buNone/>
            </a:pPr>
            <a:r>
              <a:rPr lang="en-US" sz="1800" dirty="0" smtClean="0"/>
              <a:t>      generalizability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complexity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degree </a:t>
            </a:r>
            <a:r>
              <a:rPr lang="en-US" sz="1800" dirty="0"/>
              <a:t>of </a:t>
            </a:r>
            <a:r>
              <a:rPr lang="en-US" sz="1800" dirty="0" smtClean="0"/>
              <a:t>confidence,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cost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general, a good model should be able to balance accuracy with all or subset of the above factors.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55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Model Parameters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/>
                  <a:t>LEAST </a:t>
                </a:r>
                <a:r>
                  <a:rPr lang="en-US" b="1" i="1" dirty="0"/>
                  <a:t>SQUARES </a:t>
                </a:r>
                <a:r>
                  <a:rPr lang="en-US" b="1" i="1" dirty="0" smtClean="0"/>
                  <a:t>ESTIMATION:</a:t>
                </a:r>
              </a:p>
              <a:p>
                <a:pPr marL="0" indent="0">
                  <a:buNone/>
                </a:pPr>
                <a:r>
                  <a:rPr lang="pt-BR" dirty="0" smtClean="0"/>
                  <a:t>                         Q</a:t>
                </a:r>
                <a:r>
                  <a:rPr lang="pt-BR" dirty="0"/>
                  <a:t>=∑i=1n [yi−</a:t>
                </a:r>
                <a:r>
                  <a:rPr lang="pt-BR" dirty="0" smtClean="0"/>
                  <a:t>f(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dirty="0" smtClean="0"/>
                  <a:t>)]2</a:t>
                </a:r>
              </a:p>
              <a:p>
                <a:r>
                  <a:rPr lang="en-US" b="1" i="1" dirty="0" smtClean="0"/>
                  <a:t>MAXIMUM </a:t>
                </a:r>
                <a:r>
                  <a:rPr lang="en-US" b="1" i="1" dirty="0"/>
                  <a:t>LIKELIHOOD </a:t>
                </a:r>
                <a:r>
                  <a:rPr lang="en-US" b="1" i="1" dirty="0" smtClean="0"/>
                  <a:t>ESTIMATION:</a:t>
                </a:r>
              </a:p>
              <a:p>
                <a:pPr marL="0" indent="0">
                  <a:buNone/>
                </a:pPr>
                <a:r>
                  <a:rPr lang="en-US" b="1" i="1" dirty="0"/>
                  <a:t> </a:t>
                </a:r>
                <a:r>
                  <a:rPr lang="en-US" b="1" i="1" dirty="0" smtClean="0"/>
                  <a:t>                        </a:t>
                </a:r>
                <a:r>
                  <a:rPr lang="el-GR" dirty="0" smtClean="0"/>
                  <a:t>θ</a:t>
                </a:r>
                <a:r>
                  <a:rPr lang="el-GR" dirty="0"/>
                  <a:t>ˆ = </a:t>
                </a:r>
                <a:r>
                  <a:rPr lang="en-US" dirty="0" err="1"/>
                  <a:t>arg</a:t>
                </a:r>
                <a:r>
                  <a:rPr lang="en-US" dirty="0"/>
                  <a:t> max </a:t>
                </a:r>
                <a:r>
                  <a:rPr lang="el-GR" dirty="0"/>
                  <a:t>θ </a:t>
                </a:r>
                <a:r>
                  <a:rPr lang="en-US" dirty="0"/>
                  <a:t>p(y|</a:t>
                </a:r>
                <a:r>
                  <a:rPr lang="el-GR" dirty="0"/>
                  <a:t>θ</a:t>
                </a:r>
                <a:r>
                  <a:rPr lang="el-GR" dirty="0" smtClean="0"/>
                  <a:t>).</a:t>
                </a:r>
                <a:endParaRPr lang="en-US" dirty="0" smtClean="0"/>
              </a:p>
              <a:p>
                <a:r>
                  <a:rPr lang="en-US" b="1" i="1" dirty="0"/>
                  <a:t>BAYESIAN ESTIMATION</a:t>
                </a:r>
                <a:r>
                  <a:rPr lang="en-US" b="1" i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b="1" i="1" dirty="0"/>
                  <a:t> </a:t>
                </a:r>
                <a:r>
                  <a:rPr lang="en-US" b="1" i="1" dirty="0" smtClean="0"/>
                  <a:t>                        </a:t>
                </a:r>
                <a:r>
                  <a:rPr lang="en-US" dirty="0" smtClean="0"/>
                  <a:t>p(</a:t>
                </a:r>
                <a:r>
                  <a:rPr lang="el-GR" dirty="0"/>
                  <a:t>θ|</a:t>
                </a:r>
                <a:r>
                  <a:rPr lang="en-US" dirty="0"/>
                  <a:t>y) = </a:t>
                </a:r>
                <a:r>
                  <a:rPr lang="en-US" dirty="0" smtClean="0"/>
                  <a:t>(p(y|</a:t>
                </a:r>
                <a:r>
                  <a:rPr lang="el-GR" dirty="0"/>
                  <a:t>θ</a:t>
                </a:r>
                <a:r>
                  <a:rPr lang="el-GR" dirty="0" smtClean="0"/>
                  <a:t>)· </a:t>
                </a:r>
                <a:r>
                  <a:rPr lang="en-US" dirty="0"/>
                  <a:t>p(</a:t>
                </a:r>
                <a:r>
                  <a:rPr lang="el-GR" dirty="0"/>
                  <a:t>θ</a:t>
                </a:r>
                <a:r>
                  <a:rPr lang="el-GR" dirty="0" smtClean="0"/>
                  <a:t>)</a:t>
                </a:r>
                <a:r>
                  <a:rPr lang="en-US" dirty="0" smtClean="0"/>
                  <a:t>)/p(y)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endParaRPr lang="en-US" b="1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134</TotalTime>
  <Words>476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Computational Models</vt:lpstr>
      <vt:lpstr>Model Variables</vt:lpstr>
      <vt:lpstr>Model Equations </vt:lpstr>
      <vt:lpstr>Categories of Model</vt:lpstr>
      <vt:lpstr>Model Selection</vt:lpstr>
      <vt:lpstr>Model Evaluation</vt:lpstr>
      <vt:lpstr>Learning Model Parameters</vt:lpstr>
    </vt:vector>
  </TitlesOfParts>
  <Company>Louisiana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Models</dc:title>
  <dc:creator>vivya kalidindi</dc:creator>
  <cp:lastModifiedBy>vivya kalidindi</cp:lastModifiedBy>
  <cp:revision>10</cp:revision>
  <dcterms:created xsi:type="dcterms:W3CDTF">2018-09-28T16:24:30Z</dcterms:created>
  <dcterms:modified xsi:type="dcterms:W3CDTF">2018-09-28T18:38:46Z</dcterms:modified>
</cp:coreProperties>
</file>