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65" r:id="rId3"/>
    <p:sldId id="266" r:id="rId4"/>
    <p:sldId id="272" r:id="rId5"/>
    <p:sldId id="276" r:id="rId6"/>
    <p:sldId id="273" r:id="rId7"/>
    <p:sldId id="274" r:id="rId8"/>
    <p:sldId id="275"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1" r:id="rId23"/>
    <p:sldId id="29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5294" autoAdjust="0"/>
  </p:normalViewPr>
  <p:slideViewPr>
    <p:cSldViewPr snapToGrid="0">
      <p:cViewPr varScale="1">
        <p:scale>
          <a:sx n="89" d="100"/>
          <a:sy n="89" d="100"/>
        </p:scale>
        <p:origin x="302" y="72"/>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5/17/2023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5/17/2023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FDE056B7-329B-4E98-A7DE-1095F29C9987}" type="datetime1">
              <a:rPr lang="en-US" smtClean="0"/>
              <a:t>5/17/2023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6B30EAD2-84F0-424D-85FA-C85CE5D7B84D}" type="datetime1">
              <a:rPr lang="en-US" smtClean="0"/>
              <a:t>5/17/2023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7272A335-28DE-461F-86D4-4A540BEA59B0}" type="datetime1">
              <a:rPr lang="en-US" smtClean="0"/>
              <a:t>5/17/2023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baseline="0">
                <a:solidFill>
                  <a:schemeClr val="bg1">
                    <a:lumMod val="7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bg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EA5CF9C1-51F7-4E92-A279-1FFCE980DDD9}" type="datetime1">
              <a:rPr lang="en-US" smtClean="0"/>
              <a:t>5/17/2023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DC1A038D-FDC8-4BB1-AD53-DEF36236CCF5}" type="datetime1">
              <a:rPr lang="en-US" smtClean="0"/>
              <a:t>5/17/2023</a:t>
            </a:fld>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endParaRPr/>
          </a:p>
        </p:txBody>
      </p:sp>
      <p:sp>
        <p:nvSpPr>
          <p:cNvPr id="7" name="Date Placeholder 6"/>
          <p:cNvSpPr>
            <a:spLocks noGrp="1"/>
          </p:cNvSpPr>
          <p:nvPr>
            <p:ph type="dt" sz="half" idx="10"/>
          </p:nvPr>
        </p:nvSpPr>
        <p:spPr/>
        <p:txBody>
          <a:bodyPr/>
          <a:lstStyle/>
          <a:p>
            <a:fld id="{E13729E3-7C8F-407D-B4C1-8AD873D40758}" type="datetime1">
              <a:rPr lang="en-US" smtClean="0"/>
              <a:t>5/17/2023</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endParaRPr/>
          </a:p>
        </p:txBody>
      </p:sp>
      <p:sp>
        <p:nvSpPr>
          <p:cNvPr id="3" name="Date Placeholder 2"/>
          <p:cNvSpPr>
            <a:spLocks noGrp="1"/>
          </p:cNvSpPr>
          <p:nvPr>
            <p:ph type="dt" sz="half" idx="10"/>
          </p:nvPr>
        </p:nvSpPr>
        <p:spPr/>
        <p:txBody>
          <a:bodyPr/>
          <a:lstStyle/>
          <a:p>
            <a:fld id="{0D0605C7-DA32-47E3-8E60-0B60D86BAF89}" type="datetime1">
              <a:rPr lang="en-US" smtClean="0"/>
              <a:t>5/17/2023</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 name="Footer Placeholder 2"/>
          <p:cNvSpPr>
            <a:spLocks noGrp="1"/>
          </p:cNvSpPr>
          <p:nvPr>
            <p:ph type="ftr" sz="quarter" idx="11"/>
          </p:nvPr>
        </p:nvSpPr>
        <p:spPr/>
        <p:txBody>
          <a:bodyPr/>
          <a:lstStyle/>
          <a:p>
            <a:r>
              <a:rPr lang="en-US"/>
              <a:t>Add a footer</a:t>
            </a:r>
            <a:endParaRPr/>
          </a:p>
        </p:txBody>
      </p:sp>
      <p:sp>
        <p:nvSpPr>
          <p:cNvPr id="2" name="Date Placeholder 1"/>
          <p:cNvSpPr>
            <a:spLocks noGrp="1"/>
          </p:cNvSpPr>
          <p:nvPr>
            <p:ph type="dt" sz="half" idx="10"/>
          </p:nvPr>
        </p:nvSpPr>
        <p:spPr/>
        <p:txBody>
          <a:bodyPr/>
          <a:lstStyle/>
          <a:p>
            <a:fld id="{CA89260F-252E-49E9-8B36-9D774100BA25}" type="datetime1">
              <a:rPr lang="en-US" smtClean="0"/>
              <a:t>5/17/2023</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2AB5DA44-6BB8-4FCD-946A-1E2EFA3D1A5F}" type="datetime1">
              <a:rPr lang="en-US" smtClean="0"/>
              <a:t>5/17/2023</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5052C8DE-E6DB-42D9-BE6D-D9F39E19B42A}" type="datetime1">
              <a:rPr lang="en-US" smtClean="0"/>
              <a:t>5/17/2023</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1">
                    <a:lumMod val="75000"/>
                  </a:schemeClr>
                </a:solidFill>
              </a:defRPr>
            </a:lvl1pPr>
          </a:lstStyle>
          <a:p>
            <a:r>
              <a:rPr lang="en-US"/>
              <a:t>Add a footer</a:t>
            </a: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2A66FFC4-1542-4DAA-837B-D6921D33E8CC}" type="datetime1">
              <a:rPr lang="en-US" smtClean="0"/>
              <a:pPr/>
              <a:t>5/17/2023</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hyperlink" Target="https://colab.research.google.com/github/jakevdp/PythonDataScienceHandbook/blob/master/notebooks/05.05-Naive-Bayes.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www.theaidream.com/post/exoplanet-exploration-using-machine-learning" TargetMode="External"/><Relationship Id="rId2" Type="http://schemas.openxmlformats.org/officeDocument/2006/relationships/hyperlink" Target="https://github.com/nageshsinghc4/Exoplanet-exploration" TargetMode="External"/><Relationship Id="rId1" Type="http://schemas.openxmlformats.org/officeDocument/2006/relationships/slideLayout" Target="../slideLayouts/slideLayout2.xml"/><Relationship Id="rId4" Type="http://schemas.openxmlformats.org/officeDocument/2006/relationships/hyperlink" Target="https://www.kaggle.com/datasets/keplersmachines/kepler-labelled-time-series-dat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nageshsinghc4/Exoplanet-explora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olab.research.google.com/github/jakevdp/PythonDataScienceHandbook/blob/master/notebooks/05.09-Principal-Component-Analysis.ipynb"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olab.research.google.com/drive/1TkjjiIrzq5wE1BF2DbOAqTKhmRgzSYVh"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gemmadanks/technosignatur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CMU Concrete" panose="02000603000000000000" pitchFamily="2" charset="0"/>
                <a:ea typeface="CMU Concrete" panose="02000603000000000000" pitchFamily="2" charset="0"/>
                <a:cs typeface="CMU Concrete" panose="02000603000000000000" pitchFamily="2" charset="0"/>
              </a:rPr>
              <a:t>Computational Astrobiology Hackathon</a:t>
            </a:r>
          </a:p>
        </p:txBody>
      </p:sp>
      <p:sp>
        <p:nvSpPr>
          <p:cNvPr id="3" name="Subtitle 2"/>
          <p:cNvSpPr>
            <a:spLocks noGrp="1"/>
          </p:cNvSpPr>
          <p:nvPr>
            <p:ph type="subTitle" idx="1"/>
          </p:nvPr>
        </p:nvSpPr>
        <p:spPr/>
        <p:txBody>
          <a:bodyPr/>
          <a:lstStyle/>
          <a:p>
            <a:r>
              <a:rPr lang="en-US" dirty="0">
                <a:latin typeface="CMU Serif" panose="02000603000000000000" pitchFamily="2" charset="0"/>
                <a:ea typeface="CMU Serif" panose="02000603000000000000" pitchFamily="2" charset="0"/>
                <a:cs typeface="CMU Serif" panose="02000603000000000000" pitchFamily="2" charset="0"/>
              </a:rPr>
              <a:t>Marco immanuel rivera</a:t>
            </a: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5538" y="1570007"/>
            <a:ext cx="4347541" cy="1091242"/>
          </a:xfrm>
        </p:spPr>
        <p:txBody>
          <a:bodyPr anchor="b">
            <a:normAutofit/>
          </a:bodyPr>
          <a:lstStyle/>
          <a:p>
            <a:r>
              <a:rPr lang="en-US" dirty="0"/>
              <a:t>Innovation: Minimum frequency coefficient f0</a:t>
            </a:r>
          </a:p>
        </p:txBody>
      </p:sp>
      <p:sp>
        <p:nvSpPr>
          <p:cNvPr id="9" name="Text Placeholder 3">
            <a:extLst>
              <a:ext uri="{FF2B5EF4-FFF2-40B4-BE49-F238E27FC236}">
                <a16:creationId xmlns:a16="http://schemas.microsoft.com/office/drawing/2014/main" id="{49EFD654-7D52-0944-C2CE-53927038C9F7}"/>
              </a:ext>
            </a:extLst>
          </p:cNvPr>
          <p:cNvSpPr>
            <a:spLocks noGrp="1"/>
          </p:cNvSpPr>
          <p:nvPr>
            <p:ph type="body" sz="half" idx="2"/>
          </p:nvPr>
        </p:nvSpPr>
        <p:spPr>
          <a:xfrm>
            <a:off x="7470648" y="4361688"/>
            <a:ext cx="4206240" cy="1728216"/>
          </a:xfrm>
        </p:spPr>
        <p:txBody>
          <a:bodyPr/>
          <a:lstStyle/>
          <a:p>
            <a:r>
              <a:rPr lang="en-US" dirty="0"/>
              <a:t>Carries the dependence of the </a:t>
            </a:r>
            <a:r>
              <a:rPr lang="en-US" dirty="0" err="1"/>
              <a:t>Cocconi</a:t>
            </a:r>
            <a:r>
              <a:rPr lang="en-US" dirty="0"/>
              <a:t> and Morrison constant k</a:t>
            </a:r>
          </a:p>
        </p:txBody>
      </p:sp>
      <p:cxnSp>
        <p:nvCxnSpPr>
          <p:cNvPr id="10" name="Straight Connector 9">
            <a:extLst>
              <a:ext uri="{FF2B5EF4-FFF2-40B4-BE49-F238E27FC236}">
                <a16:creationId xmlns:a16="http://schemas.microsoft.com/office/drawing/2014/main" id="{6BACBCC8-F8F2-36AC-7145-63B7CF847DB3}"/>
              </a:ext>
            </a:extLst>
          </p:cNvPr>
          <p:cNvCxnSpPr>
            <a:cxnSpLocks/>
          </p:cNvCxnSpPr>
          <p:nvPr/>
        </p:nvCxnSpPr>
        <p:spPr>
          <a:xfrm>
            <a:off x="3183147" y="1199072"/>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A9BA00-A4F2-51C7-C3DB-0213BF006F9E}"/>
              </a:ext>
            </a:extLst>
          </p:cNvPr>
          <p:cNvCxnSpPr>
            <a:cxnSpLocks/>
          </p:cNvCxnSpPr>
          <p:nvPr/>
        </p:nvCxnSpPr>
        <p:spPr>
          <a:xfrm>
            <a:off x="2947358"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EC1FBDD-EB40-1BF3-41EA-36CB918932A4}"/>
              </a:ext>
            </a:extLst>
          </p:cNvPr>
          <p:cNvCxnSpPr>
            <a:cxnSpLocks/>
          </p:cNvCxnSpPr>
          <p:nvPr/>
        </p:nvCxnSpPr>
        <p:spPr>
          <a:xfrm>
            <a:off x="2694316"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987A162-BAD1-4E53-0B80-9B68998992E9}"/>
              </a:ext>
            </a:extLst>
          </p:cNvPr>
          <p:cNvCxnSpPr>
            <a:cxnSpLocks/>
          </p:cNvCxnSpPr>
          <p:nvPr/>
        </p:nvCxnSpPr>
        <p:spPr>
          <a:xfrm>
            <a:off x="2458527"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5F9FF63-F1D2-EC2D-E79B-BD6E8F14BC67}"/>
              </a:ext>
            </a:extLst>
          </p:cNvPr>
          <p:cNvCxnSpPr>
            <a:cxnSpLocks/>
          </p:cNvCxnSpPr>
          <p:nvPr/>
        </p:nvCxnSpPr>
        <p:spPr>
          <a:xfrm>
            <a:off x="2257243"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E4E903-8FB3-41B9-BD87-96FB8212DD9B}"/>
              </a:ext>
            </a:extLst>
          </p:cNvPr>
          <p:cNvCxnSpPr>
            <a:cxnSpLocks/>
          </p:cNvCxnSpPr>
          <p:nvPr/>
        </p:nvCxnSpPr>
        <p:spPr>
          <a:xfrm>
            <a:off x="2038706"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pic>
        <p:nvPicPr>
          <p:cNvPr id="11" name="Picture 10" descr="\documentclass{article}&#10;\usepackage{amsmath}&#10;\usepackage{xcolor}&#10;\pagestyle{empty}&#10;\begin{document}&#10;&#10;\textcolor{white}{$f_0 \left(\dfrac{R}{\ell_d}\right)^{0.4}$}&#10;&#10;\end{document}" title="IguanaTex Bitmap Display">
            <a:extLst>
              <a:ext uri="{FF2B5EF4-FFF2-40B4-BE49-F238E27FC236}">
                <a16:creationId xmlns:a16="http://schemas.microsoft.com/office/drawing/2014/main" id="{D5125AA1-4D96-CE1E-EF23-E154BE2ED2F8}"/>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8879522" y="2943874"/>
            <a:ext cx="1707902" cy="961108"/>
          </a:xfrm>
          <a:prstGeom prst="rect">
            <a:avLst/>
          </a:prstGeom>
        </p:spPr>
      </p:pic>
      <p:pic>
        <p:nvPicPr>
          <p:cNvPr id="18" name="Picture 17" descr="\documentclass{article}&#10;\usepackage{amsmath}&#10;\usepackage{xcolor}&#10;\pagestyle{empty}&#10;\begin{document}&#10;&#10;\textcolor{white}{$f_0 \propto \dfrac{1}{k}$}&#10;&#10;\end{document}" title="IguanaTex Bitmap Display">
            <a:extLst>
              <a:ext uri="{FF2B5EF4-FFF2-40B4-BE49-F238E27FC236}">
                <a16:creationId xmlns:a16="http://schemas.microsoft.com/office/drawing/2014/main" id="{A2F2DDA0-3307-ADC4-1E2F-DB4F45BFFEEE}"/>
              </a:ext>
            </a:extLst>
          </p:cNvPr>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9042396" y="5161476"/>
            <a:ext cx="1062743" cy="746792"/>
          </a:xfrm>
          <a:prstGeom prst="rect">
            <a:avLst/>
          </a:prstGeom>
        </p:spPr>
      </p:pic>
      <p:pic>
        <p:nvPicPr>
          <p:cNvPr id="7" name="Picture Placeholder 6" descr="A picture containing text, screenshot, colorfulness&#10;&#10;Description automatically generated">
            <a:extLst>
              <a:ext uri="{FF2B5EF4-FFF2-40B4-BE49-F238E27FC236}">
                <a16:creationId xmlns:a16="http://schemas.microsoft.com/office/drawing/2014/main" id="{3CE34162-5EC8-C3A5-2B0F-C422BA88C0C8}"/>
              </a:ext>
            </a:extLst>
          </p:cNvPr>
          <p:cNvPicPr>
            <a:picLocks noGrp="1" noChangeAspect="1"/>
          </p:cNvPicPr>
          <p:nvPr>
            <p:ph type="pic" idx="1"/>
          </p:nvPr>
        </p:nvPicPr>
        <p:blipFill>
          <a:blip r:embed="rId6">
            <a:extLst>
              <a:ext uri="{28A0092B-C50C-407E-A947-70E740481C1C}">
                <a14:useLocalDpi xmlns:a14="http://schemas.microsoft.com/office/drawing/2010/main" val="0"/>
              </a:ext>
            </a:extLst>
          </a:blip>
          <a:srcRect l="1075" r="1075"/>
          <a:stretch>
            <a:fillRect/>
          </a:stretch>
        </p:blipFill>
        <p:spPr/>
      </p:pic>
    </p:spTree>
    <p:extLst>
      <p:ext uri="{BB962C8B-B14F-4D97-AF65-F5344CB8AC3E}">
        <p14:creationId xmlns:p14="http://schemas.microsoft.com/office/powerpoint/2010/main" val="33427685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Naïve Bayes</a:t>
            </a:r>
          </a:p>
        </p:txBody>
      </p:sp>
      <p:sp>
        <p:nvSpPr>
          <p:cNvPr id="5" name="Content Placeholder 4">
            <a:extLst>
              <a:ext uri="{FF2B5EF4-FFF2-40B4-BE49-F238E27FC236}">
                <a16:creationId xmlns:a16="http://schemas.microsoft.com/office/drawing/2014/main" id="{55D61D01-C2B6-4144-6761-7202E976269F}"/>
              </a:ext>
            </a:extLst>
          </p:cNvPr>
          <p:cNvSpPr>
            <a:spLocks noGrp="1"/>
          </p:cNvSpPr>
          <p:nvPr>
            <p:ph idx="1"/>
          </p:nvPr>
        </p:nvSpPr>
        <p:spPr/>
        <p:txBody>
          <a:bodyPr/>
          <a:lstStyle/>
          <a:p>
            <a:r>
              <a:rPr lang="en-PH" dirty="0"/>
              <a:t>Made a copy of Jake </a:t>
            </a:r>
            <a:r>
              <a:rPr lang="en-PH" dirty="0" err="1"/>
              <a:t>Vanderplas’s</a:t>
            </a:r>
            <a:r>
              <a:rPr lang="en-PH" dirty="0"/>
              <a:t> Naïve Bayes </a:t>
            </a:r>
            <a:r>
              <a:rPr lang="en-PH" dirty="0" err="1">
                <a:hlinkClick r:id="rId2"/>
              </a:rPr>
              <a:t>colab</a:t>
            </a:r>
            <a:r>
              <a:rPr lang="en-PH" dirty="0">
                <a:hlinkClick r:id="rId2"/>
              </a:rPr>
              <a:t> tutorial</a:t>
            </a:r>
            <a:endParaRPr lang="en-PH" dirty="0"/>
          </a:p>
          <a:p>
            <a:r>
              <a:rPr lang="en-PH" dirty="0"/>
              <a:t>To summarize his notebook:</a:t>
            </a:r>
          </a:p>
          <a:p>
            <a:pPr lvl="1"/>
            <a:r>
              <a:rPr lang="en-PH" dirty="0"/>
              <a:t>Naïve Bayes is a model selection method that uses the </a:t>
            </a:r>
            <a:r>
              <a:rPr lang="en-PH" b="1" dirty="0"/>
              <a:t>ratio of two posteriors calculated from Bayes’ theorem</a:t>
            </a:r>
            <a:r>
              <a:rPr lang="en-PH" dirty="0"/>
              <a:t>. “Naïve” just means that we use naïve assumptions about the likelihoods of the data given their models.</a:t>
            </a:r>
          </a:p>
          <a:p>
            <a:pPr lvl="1"/>
            <a:r>
              <a:rPr lang="en-PH" dirty="0"/>
              <a:t>Examples of naïve assumptions include the datasets being </a:t>
            </a:r>
            <a:r>
              <a:rPr lang="en-PH" b="1" dirty="0"/>
              <a:t>Gaussian or multinomial</a:t>
            </a:r>
          </a:p>
          <a:p>
            <a:pPr lvl="1"/>
            <a:r>
              <a:rPr lang="en-PH" dirty="0"/>
              <a:t>Naïve Bayes classifiers offer easy insights to the model selection process; however, their relatively fast calculations come at a price: it will be difficult to track nonlinearities and complex behavior in the data</a:t>
            </a:r>
          </a:p>
          <a:p>
            <a:endParaRPr lang="en-PH" dirty="0"/>
          </a:p>
        </p:txBody>
      </p:sp>
    </p:spTree>
    <p:extLst>
      <p:ext uri="{BB962C8B-B14F-4D97-AF65-F5344CB8AC3E}">
        <p14:creationId xmlns:p14="http://schemas.microsoft.com/office/powerpoint/2010/main" val="37027025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6188" y="1570007"/>
            <a:ext cx="4347541" cy="1091242"/>
          </a:xfrm>
        </p:spPr>
        <p:txBody>
          <a:bodyPr anchor="b">
            <a:normAutofit fontScale="90000"/>
          </a:bodyPr>
          <a:lstStyle/>
          <a:p>
            <a:r>
              <a:rPr lang="en-US" dirty="0"/>
              <a:t>Sample Gaussian Naïve Bayes classifier for two labels</a:t>
            </a:r>
          </a:p>
        </p:txBody>
      </p:sp>
      <p:sp>
        <p:nvSpPr>
          <p:cNvPr id="9" name="Text Placeholder 3">
            <a:extLst>
              <a:ext uri="{FF2B5EF4-FFF2-40B4-BE49-F238E27FC236}">
                <a16:creationId xmlns:a16="http://schemas.microsoft.com/office/drawing/2014/main" id="{49EFD654-7D52-0944-C2CE-53927038C9F7}"/>
              </a:ext>
            </a:extLst>
          </p:cNvPr>
          <p:cNvSpPr>
            <a:spLocks noGrp="1"/>
          </p:cNvSpPr>
          <p:nvPr>
            <p:ph type="body" sz="half" idx="2"/>
          </p:nvPr>
        </p:nvSpPr>
        <p:spPr>
          <a:xfrm>
            <a:off x="7636188" y="2757175"/>
            <a:ext cx="4206240" cy="1728216"/>
          </a:xfrm>
        </p:spPr>
        <p:txBody>
          <a:bodyPr/>
          <a:lstStyle/>
          <a:p>
            <a:r>
              <a:rPr lang="en-US" dirty="0"/>
              <a:t>Contours correspond to different variances from the center</a:t>
            </a:r>
          </a:p>
        </p:txBody>
      </p:sp>
      <p:pic>
        <p:nvPicPr>
          <p:cNvPr id="20" name="Picture 19" descr="A picture containing screenshot, circle, diagram&#10;&#10;Description automatically generated">
            <a:extLst>
              <a:ext uri="{FF2B5EF4-FFF2-40B4-BE49-F238E27FC236}">
                <a16:creationId xmlns:a16="http://schemas.microsoft.com/office/drawing/2014/main" id="{70C5E8D0-E250-57A6-D219-52A03B284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20" y="995606"/>
            <a:ext cx="7235927" cy="4912662"/>
          </a:xfrm>
          <a:prstGeom prst="rect">
            <a:avLst/>
          </a:prstGeom>
        </p:spPr>
      </p:pic>
    </p:spTree>
    <p:extLst>
      <p:ext uri="{BB962C8B-B14F-4D97-AF65-F5344CB8AC3E}">
        <p14:creationId xmlns:p14="http://schemas.microsoft.com/office/powerpoint/2010/main" val="3328695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3328" y="1570007"/>
            <a:ext cx="5410401" cy="1091242"/>
          </a:xfrm>
        </p:spPr>
        <p:txBody>
          <a:bodyPr anchor="b">
            <a:normAutofit fontScale="90000"/>
          </a:bodyPr>
          <a:lstStyle/>
          <a:p>
            <a:r>
              <a:rPr lang="en-US" dirty="0"/>
              <a:t>Sample Confusion Matrix for a Multinomial Naïve Bayes classifier</a:t>
            </a:r>
          </a:p>
        </p:txBody>
      </p:sp>
      <p:sp>
        <p:nvSpPr>
          <p:cNvPr id="9" name="Text Placeholder 3">
            <a:extLst>
              <a:ext uri="{FF2B5EF4-FFF2-40B4-BE49-F238E27FC236}">
                <a16:creationId xmlns:a16="http://schemas.microsoft.com/office/drawing/2014/main" id="{49EFD654-7D52-0944-C2CE-53927038C9F7}"/>
              </a:ext>
            </a:extLst>
          </p:cNvPr>
          <p:cNvSpPr>
            <a:spLocks noGrp="1"/>
          </p:cNvSpPr>
          <p:nvPr>
            <p:ph type="body" sz="half" idx="2"/>
          </p:nvPr>
        </p:nvSpPr>
        <p:spPr>
          <a:xfrm>
            <a:off x="6633713" y="2757175"/>
            <a:ext cx="5208715" cy="1728216"/>
          </a:xfrm>
        </p:spPr>
        <p:txBody>
          <a:bodyPr/>
          <a:lstStyle/>
          <a:p>
            <a:r>
              <a:rPr lang="en-US" dirty="0" err="1"/>
              <a:t>MultinomialNB</a:t>
            </a:r>
            <a:r>
              <a:rPr lang="en-US" dirty="0"/>
              <a:t> does a good job in distinguishing text (once they’re vectorized)</a:t>
            </a:r>
          </a:p>
        </p:txBody>
      </p:sp>
      <p:pic>
        <p:nvPicPr>
          <p:cNvPr id="4" name="Picture 3" descr="A picture containing text, screenshot, diagram, parallel&#10;&#10;Description automatically generated">
            <a:extLst>
              <a:ext uri="{FF2B5EF4-FFF2-40B4-BE49-F238E27FC236}">
                <a16:creationId xmlns:a16="http://schemas.microsoft.com/office/drawing/2014/main" id="{8535000B-CCB9-1707-741A-AA776E364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62" y="773267"/>
            <a:ext cx="5138938" cy="5138938"/>
          </a:xfrm>
          <a:prstGeom prst="rect">
            <a:avLst/>
          </a:prstGeom>
        </p:spPr>
      </p:pic>
    </p:spTree>
    <p:extLst>
      <p:ext uri="{BB962C8B-B14F-4D97-AF65-F5344CB8AC3E}">
        <p14:creationId xmlns:p14="http://schemas.microsoft.com/office/powerpoint/2010/main" val="7097808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3328" y="1570007"/>
            <a:ext cx="5410401" cy="1091242"/>
          </a:xfrm>
        </p:spPr>
        <p:txBody>
          <a:bodyPr anchor="b">
            <a:normAutofit fontScale="90000"/>
          </a:bodyPr>
          <a:lstStyle/>
          <a:p>
            <a:r>
              <a:rPr lang="en-US" dirty="0"/>
              <a:t>Innovation: predicting the detection type of an exoplanet from the semi-major axis of its orbit around the host star and its host star’s radius</a:t>
            </a:r>
          </a:p>
        </p:txBody>
      </p:sp>
      <p:sp>
        <p:nvSpPr>
          <p:cNvPr id="9" name="Text Placeholder 3">
            <a:extLst>
              <a:ext uri="{FF2B5EF4-FFF2-40B4-BE49-F238E27FC236}">
                <a16:creationId xmlns:a16="http://schemas.microsoft.com/office/drawing/2014/main" id="{49EFD654-7D52-0944-C2CE-53927038C9F7}"/>
              </a:ext>
            </a:extLst>
          </p:cNvPr>
          <p:cNvSpPr>
            <a:spLocks noGrp="1"/>
          </p:cNvSpPr>
          <p:nvPr>
            <p:ph type="body" sz="half" idx="2"/>
          </p:nvPr>
        </p:nvSpPr>
        <p:spPr>
          <a:xfrm>
            <a:off x="6674170" y="3022355"/>
            <a:ext cx="5208715" cy="1728216"/>
          </a:xfrm>
        </p:spPr>
        <p:txBody>
          <a:bodyPr/>
          <a:lstStyle/>
          <a:p>
            <a:r>
              <a:rPr lang="en-US" dirty="0"/>
              <a:t>Warning: highly unbalanced data! </a:t>
            </a:r>
          </a:p>
          <a:p>
            <a:r>
              <a:rPr lang="en-US" dirty="0"/>
              <a:t>(Data downloaded from exoplanet.eu/catalog)</a:t>
            </a:r>
          </a:p>
        </p:txBody>
      </p:sp>
      <p:pic>
        <p:nvPicPr>
          <p:cNvPr id="5" name="Picture 4" descr="A picture containing diagram, screenshot, plot&#10;&#10;Description automatically generated">
            <a:extLst>
              <a:ext uri="{FF2B5EF4-FFF2-40B4-BE49-F238E27FC236}">
                <a16:creationId xmlns:a16="http://schemas.microsoft.com/office/drawing/2014/main" id="{1AAC5163-4B85-21C8-20FE-BE18C9216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78" y="763779"/>
            <a:ext cx="5330963" cy="3986792"/>
          </a:xfrm>
          <a:prstGeom prst="rect">
            <a:avLst/>
          </a:prstGeom>
        </p:spPr>
      </p:pic>
    </p:spTree>
    <p:extLst>
      <p:ext uri="{BB962C8B-B14F-4D97-AF65-F5344CB8AC3E}">
        <p14:creationId xmlns:p14="http://schemas.microsoft.com/office/powerpoint/2010/main" val="26278268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3328" y="1570007"/>
            <a:ext cx="5410401" cy="1091242"/>
          </a:xfrm>
        </p:spPr>
        <p:txBody>
          <a:bodyPr anchor="b">
            <a:normAutofit fontScale="90000"/>
          </a:bodyPr>
          <a:lstStyle/>
          <a:p>
            <a:r>
              <a:rPr lang="en-US" dirty="0"/>
              <a:t>Using </a:t>
            </a:r>
            <a:r>
              <a:rPr lang="en-US" dirty="0" err="1"/>
              <a:t>ComplementNB</a:t>
            </a:r>
            <a:r>
              <a:rPr lang="en-US" dirty="0"/>
              <a:t>, we get this confusion matrix (which got confused)</a:t>
            </a:r>
          </a:p>
        </p:txBody>
      </p:sp>
      <p:sp>
        <p:nvSpPr>
          <p:cNvPr id="9" name="Text Placeholder 3">
            <a:extLst>
              <a:ext uri="{FF2B5EF4-FFF2-40B4-BE49-F238E27FC236}">
                <a16:creationId xmlns:a16="http://schemas.microsoft.com/office/drawing/2014/main" id="{49EFD654-7D52-0944-C2CE-53927038C9F7}"/>
              </a:ext>
            </a:extLst>
          </p:cNvPr>
          <p:cNvSpPr>
            <a:spLocks noGrp="1"/>
          </p:cNvSpPr>
          <p:nvPr>
            <p:ph type="body" sz="half" idx="2"/>
          </p:nvPr>
        </p:nvSpPr>
        <p:spPr>
          <a:xfrm>
            <a:off x="6674170" y="3022355"/>
            <a:ext cx="5208715" cy="1728216"/>
          </a:xfrm>
        </p:spPr>
        <p:txBody>
          <a:bodyPr/>
          <a:lstStyle/>
          <a:p>
            <a:r>
              <a:rPr lang="en-US" dirty="0"/>
              <a:t>Even with </a:t>
            </a:r>
            <a:r>
              <a:rPr lang="en-US" dirty="0" err="1"/>
              <a:t>ComplementNB’s</a:t>
            </a:r>
            <a:r>
              <a:rPr lang="en-US" dirty="0"/>
              <a:t> ability to adapt to unbalanced data, the model still predicts only three of the six present labels</a:t>
            </a:r>
          </a:p>
        </p:txBody>
      </p:sp>
      <p:pic>
        <p:nvPicPr>
          <p:cNvPr id="4" name="Picture 3" descr="A picture containing text, screenshot, font, number&#10;&#10;Description automatically generated">
            <a:extLst>
              <a:ext uri="{FF2B5EF4-FFF2-40B4-BE49-F238E27FC236}">
                <a16:creationId xmlns:a16="http://schemas.microsoft.com/office/drawing/2014/main" id="{97A3B2CB-3B17-617D-3210-2D404DFF6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507" y="631194"/>
            <a:ext cx="4782321" cy="4782321"/>
          </a:xfrm>
          <a:prstGeom prst="rect">
            <a:avLst/>
          </a:prstGeom>
        </p:spPr>
      </p:pic>
    </p:spTree>
    <p:extLst>
      <p:ext uri="{BB962C8B-B14F-4D97-AF65-F5344CB8AC3E}">
        <p14:creationId xmlns:p14="http://schemas.microsoft.com/office/powerpoint/2010/main" val="33141633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576436"/>
          </a:xfrm>
        </p:spPr>
        <p:txBody>
          <a:bodyPr/>
          <a:lstStyle/>
          <a:p>
            <a:r>
              <a:rPr lang="en-US" dirty="0"/>
              <a:t>Tutorial 3: Exoplanet exploration using ML</a:t>
            </a:r>
          </a:p>
        </p:txBody>
      </p:sp>
      <p:sp>
        <p:nvSpPr>
          <p:cNvPr id="5" name="Content Placeholder 4">
            <a:extLst>
              <a:ext uri="{FF2B5EF4-FFF2-40B4-BE49-F238E27FC236}">
                <a16:creationId xmlns:a16="http://schemas.microsoft.com/office/drawing/2014/main" id="{55D61D01-C2B6-4144-6761-7202E976269F}"/>
              </a:ext>
            </a:extLst>
          </p:cNvPr>
          <p:cNvSpPr>
            <a:spLocks noGrp="1"/>
          </p:cNvSpPr>
          <p:nvPr>
            <p:ph idx="1"/>
          </p:nvPr>
        </p:nvSpPr>
        <p:spPr>
          <a:xfrm>
            <a:off x="1341120" y="1104182"/>
            <a:ext cx="9509760" cy="4925398"/>
          </a:xfrm>
        </p:spPr>
        <p:txBody>
          <a:bodyPr>
            <a:normAutofit/>
          </a:bodyPr>
          <a:lstStyle/>
          <a:p>
            <a:r>
              <a:rPr lang="en-PH" dirty="0"/>
              <a:t>Forked and cloned Nagesh Singh Chauhan’s </a:t>
            </a:r>
            <a:r>
              <a:rPr lang="en-PH" dirty="0">
                <a:hlinkClick r:id="rId2"/>
              </a:rPr>
              <a:t>GitHub repo</a:t>
            </a:r>
            <a:r>
              <a:rPr lang="en-PH" dirty="0"/>
              <a:t>, read through his </a:t>
            </a:r>
            <a:r>
              <a:rPr lang="en-PH" dirty="0">
                <a:hlinkClick r:id="rId3"/>
              </a:rPr>
              <a:t>blog post</a:t>
            </a:r>
            <a:r>
              <a:rPr lang="en-PH" dirty="0"/>
              <a:t>, and downloaded the datasets from </a:t>
            </a:r>
            <a:r>
              <a:rPr lang="en-PH" dirty="0">
                <a:hlinkClick r:id="rId4"/>
              </a:rPr>
              <a:t>Kaggle</a:t>
            </a:r>
            <a:endParaRPr lang="en-PH" dirty="0"/>
          </a:p>
          <a:p>
            <a:r>
              <a:rPr lang="en-PH" dirty="0"/>
              <a:t>To summarize his notebook, exoplanet-exploration-using-</a:t>
            </a:r>
            <a:r>
              <a:rPr lang="en-PH" dirty="0" err="1"/>
              <a:t>ml.ipynb</a:t>
            </a:r>
            <a:r>
              <a:rPr lang="en-PH" dirty="0"/>
              <a:t>:</a:t>
            </a:r>
          </a:p>
          <a:p>
            <a:pPr lvl="1"/>
            <a:r>
              <a:rPr lang="en-PH" dirty="0"/>
              <a:t>EDA shows an unbalanced dataset (for training set, 5050 vs 37 objects labeled “not an exoplanet” vs exoplanet), features aren’t clear (Kaggle describes them as “fluxes over time” </a:t>
            </a:r>
            <a:r>
              <a:rPr lang="en-PH" dirty="0">
                <a:sym typeface="Wingdings" panose="05000000000000000000" pitchFamily="2" charset="2"/>
              </a:rPr>
              <a:t> time series data?)</a:t>
            </a:r>
          </a:p>
          <a:p>
            <a:pPr lvl="1"/>
            <a:r>
              <a:rPr lang="en-PH" dirty="0">
                <a:sym typeface="Wingdings" panose="05000000000000000000" pitchFamily="2" charset="2"/>
              </a:rPr>
              <a:t>Preprocessing for him includes splitting the x- and y-components of both sets, normalizing, applying Gaussian filter and then scaling the x-components</a:t>
            </a:r>
          </a:p>
          <a:p>
            <a:pPr lvl="1"/>
            <a:r>
              <a:rPr lang="en-PH" dirty="0">
                <a:sym typeface="Wingdings" panose="05000000000000000000" pitchFamily="2" charset="2"/>
              </a:rPr>
              <a:t>Then, he applies several models (Decision Tree, Logistic Regression, and K-Nearest Neighbors) and evaluated them using the accuracy score, classification report (which includes recall score), confusion matrix, and receiver operating characteristic (ROC) – all of which did pretty bad for the unbalanced set</a:t>
            </a:r>
          </a:p>
          <a:p>
            <a:pPr lvl="1"/>
            <a:r>
              <a:rPr lang="en-PH" dirty="0">
                <a:sym typeface="Wingdings" panose="05000000000000000000" pitchFamily="2" charset="2"/>
              </a:rPr>
              <a:t>Applied an oversampling method called Synthetic Minority Oversampling Technique (SMOTE) on the training set alone AND THEN split this set onto a new training and test set – there he found more success!</a:t>
            </a:r>
          </a:p>
        </p:txBody>
      </p:sp>
    </p:spTree>
    <p:extLst>
      <p:ext uri="{BB962C8B-B14F-4D97-AF65-F5344CB8AC3E}">
        <p14:creationId xmlns:p14="http://schemas.microsoft.com/office/powerpoint/2010/main" val="20520924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59"/>
            <a:ext cx="9509760" cy="792097"/>
          </a:xfrm>
        </p:spPr>
        <p:txBody>
          <a:bodyPr/>
          <a:lstStyle/>
          <a:p>
            <a:r>
              <a:rPr lang="en-US" dirty="0"/>
              <a:t>Tutorial 3: Exoplanet exploration using ML</a:t>
            </a:r>
          </a:p>
        </p:txBody>
      </p:sp>
      <p:sp>
        <p:nvSpPr>
          <p:cNvPr id="5" name="Content Placeholder 4">
            <a:extLst>
              <a:ext uri="{FF2B5EF4-FFF2-40B4-BE49-F238E27FC236}">
                <a16:creationId xmlns:a16="http://schemas.microsoft.com/office/drawing/2014/main" id="{55D61D01-C2B6-4144-6761-7202E976269F}"/>
              </a:ext>
            </a:extLst>
          </p:cNvPr>
          <p:cNvSpPr>
            <a:spLocks noGrp="1"/>
          </p:cNvSpPr>
          <p:nvPr>
            <p:ph idx="1"/>
          </p:nvPr>
        </p:nvSpPr>
        <p:spPr>
          <a:xfrm>
            <a:off x="1341120" y="1802920"/>
            <a:ext cx="9509760" cy="4226659"/>
          </a:xfrm>
        </p:spPr>
        <p:txBody>
          <a:bodyPr>
            <a:normAutofit/>
          </a:bodyPr>
          <a:lstStyle/>
          <a:p>
            <a:r>
              <a:rPr lang="en-PH" dirty="0"/>
              <a:t>Innovations:</a:t>
            </a:r>
          </a:p>
          <a:p>
            <a:pPr lvl="1"/>
            <a:r>
              <a:rPr lang="en-PH" dirty="0"/>
              <a:t>Replotted several of the EDA plots</a:t>
            </a:r>
            <a:endParaRPr lang="en-PH" dirty="0">
              <a:sym typeface="Wingdings" panose="05000000000000000000" pitchFamily="2" charset="2"/>
            </a:endParaRPr>
          </a:p>
          <a:p>
            <a:pPr lvl="1"/>
            <a:r>
              <a:rPr lang="en-PH" dirty="0">
                <a:sym typeface="Wingdings" panose="05000000000000000000" pitchFamily="2" charset="2"/>
              </a:rPr>
              <a:t>Combined the training and test sets, split this combined dataset properly (stratified according to the ratio of labels), and then applied the normalization, Gaussian filter, and </a:t>
            </a:r>
            <a:r>
              <a:rPr lang="en-PH" dirty="0" err="1">
                <a:sym typeface="Wingdings" panose="05000000000000000000" pitchFamily="2" charset="2"/>
              </a:rPr>
              <a:t>StandardScaler</a:t>
            </a:r>
            <a:r>
              <a:rPr lang="en-PH" dirty="0">
                <a:sym typeface="Wingdings" panose="05000000000000000000" pitchFamily="2" charset="2"/>
              </a:rPr>
              <a:t>.</a:t>
            </a:r>
          </a:p>
          <a:p>
            <a:pPr lvl="1"/>
            <a:r>
              <a:rPr lang="en-PH" dirty="0">
                <a:sym typeface="Wingdings" panose="05000000000000000000" pitchFamily="2" charset="2"/>
              </a:rPr>
              <a:t>From this preprocessed set, applied the models to the unbalanced set (got a better recall score for logistic regression)</a:t>
            </a:r>
          </a:p>
          <a:p>
            <a:pPr lvl="1"/>
            <a:r>
              <a:rPr lang="en-PH" dirty="0">
                <a:sym typeface="Wingdings" panose="05000000000000000000" pitchFamily="2" charset="2"/>
              </a:rPr>
              <a:t>Balanced the classes on the training set using SMOTEENN, a combined SMOTE (for oversampling) and Edited Nearest Neighbors (for </a:t>
            </a:r>
            <a:r>
              <a:rPr lang="en-PH" dirty="0" err="1">
                <a:sym typeface="Wingdings" panose="05000000000000000000" pitchFamily="2" charset="2"/>
              </a:rPr>
              <a:t>undersampling</a:t>
            </a:r>
            <a:r>
              <a:rPr lang="en-PH" dirty="0">
                <a:sym typeface="Wingdings" panose="05000000000000000000" pitchFamily="2" charset="2"/>
              </a:rPr>
              <a:t>) technique provided by </a:t>
            </a:r>
            <a:r>
              <a:rPr lang="en-PH" dirty="0" err="1">
                <a:sym typeface="Wingdings" panose="05000000000000000000" pitchFamily="2" charset="2"/>
              </a:rPr>
              <a:t>imblearn</a:t>
            </a:r>
            <a:endParaRPr lang="en-PH" dirty="0">
              <a:sym typeface="Wingdings" panose="05000000000000000000" pitchFamily="2" charset="2"/>
            </a:endParaRPr>
          </a:p>
          <a:p>
            <a:pPr lvl="1"/>
            <a:r>
              <a:rPr lang="en-PH" dirty="0">
                <a:sym typeface="Wingdings" panose="05000000000000000000" pitchFamily="2" charset="2"/>
              </a:rPr>
              <a:t>Fitted the models again to this new training set and got better recalls for all three models</a:t>
            </a:r>
          </a:p>
        </p:txBody>
      </p:sp>
    </p:spTree>
    <p:extLst>
      <p:ext uri="{BB962C8B-B14F-4D97-AF65-F5344CB8AC3E}">
        <p14:creationId xmlns:p14="http://schemas.microsoft.com/office/powerpoint/2010/main" val="538909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576436"/>
          </a:xfrm>
        </p:spPr>
        <p:txBody>
          <a:bodyPr/>
          <a:lstStyle/>
          <a:p>
            <a:r>
              <a:rPr lang="en-US" dirty="0"/>
              <a:t>Tutorial 4: Exoplanet exploration using ANN</a:t>
            </a:r>
          </a:p>
        </p:txBody>
      </p:sp>
      <p:sp>
        <p:nvSpPr>
          <p:cNvPr id="5" name="Content Placeholder 4">
            <a:extLst>
              <a:ext uri="{FF2B5EF4-FFF2-40B4-BE49-F238E27FC236}">
                <a16:creationId xmlns:a16="http://schemas.microsoft.com/office/drawing/2014/main" id="{55D61D01-C2B6-4144-6761-7202E976269F}"/>
              </a:ext>
            </a:extLst>
          </p:cNvPr>
          <p:cNvSpPr>
            <a:spLocks noGrp="1"/>
          </p:cNvSpPr>
          <p:nvPr>
            <p:ph idx="1"/>
          </p:nvPr>
        </p:nvSpPr>
        <p:spPr>
          <a:xfrm>
            <a:off x="1341120" y="1104182"/>
            <a:ext cx="9509760" cy="4925398"/>
          </a:xfrm>
        </p:spPr>
        <p:txBody>
          <a:bodyPr>
            <a:normAutofit/>
          </a:bodyPr>
          <a:lstStyle/>
          <a:p>
            <a:r>
              <a:rPr lang="en-PH" dirty="0"/>
              <a:t>Also from Nagesh Singh Chauhan’s </a:t>
            </a:r>
            <a:r>
              <a:rPr lang="en-PH" dirty="0">
                <a:hlinkClick r:id="rId2"/>
              </a:rPr>
              <a:t>GitHub repo</a:t>
            </a:r>
            <a:r>
              <a:rPr lang="en-PH" dirty="0"/>
              <a:t>, using the same datasets, adapting the python script onto a </a:t>
            </a:r>
            <a:r>
              <a:rPr lang="en-PH" dirty="0" err="1"/>
              <a:t>Jupyter</a:t>
            </a:r>
            <a:r>
              <a:rPr lang="en-PH" dirty="0"/>
              <a:t> notebook</a:t>
            </a:r>
          </a:p>
          <a:p>
            <a:r>
              <a:rPr lang="en-PH" dirty="0"/>
              <a:t>To summarize his python script, “exoplanet-ANN.py”:</a:t>
            </a:r>
          </a:p>
          <a:p>
            <a:pPr lvl="1"/>
            <a:r>
              <a:rPr lang="en-PH" dirty="0"/>
              <a:t>Data went through the same preprocessing, except now he reduced the memory by changing the data types and applied PCA</a:t>
            </a:r>
          </a:p>
          <a:p>
            <a:pPr lvl="1"/>
            <a:r>
              <a:rPr lang="en-PH" dirty="0"/>
              <a:t>Principal Components Analysis (PCA) is a way of reducing the number of features needed whilst keeping a fraction of the variance intact. In his dataset of 3198 x-components (features), he only got 37 components which he believed to contain 99% of the variance</a:t>
            </a:r>
          </a:p>
          <a:p>
            <a:pPr lvl="1"/>
            <a:r>
              <a:rPr lang="en-PH" dirty="0"/>
              <a:t>After incorrectly reducing the number of columns, he built an ANN using the </a:t>
            </a:r>
            <a:r>
              <a:rPr lang="en-PH" dirty="0" err="1"/>
              <a:t>KerasClassifier</a:t>
            </a:r>
            <a:r>
              <a:rPr lang="en-PH" dirty="0"/>
              <a:t> instance, which allows for smooth integration with </a:t>
            </a:r>
            <a:r>
              <a:rPr lang="en-PH" dirty="0" err="1"/>
              <a:t>sklearn</a:t>
            </a:r>
            <a:r>
              <a:rPr lang="en-PH" dirty="0"/>
              <a:t>. The neural network is composed of:</a:t>
            </a:r>
          </a:p>
          <a:p>
            <a:pPr lvl="2"/>
            <a:r>
              <a:rPr lang="en-PH" dirty="0"/>
              <a:t>One input layer with 4 neurons, </a:t>
            </a:r>
            <a:r>
              <a:rPr lang="en-PH" dirty="0" err="1"/>
              <a:t>ReLU</a:t>
            </a:r>
            <a:r>
              <a:rPr lang="en-PH" dirty="0"/>
              <a:t> activation, and uniform kernel initializer</a:t>
            </a:r>
          </a:p>
          <a:p>
            <a:pPr lvl="2"/>
            <a:r>
              <a:rPr lang="en-PH" dirty="0"/>
              <a:t>One hidden layer with 4 neurons, </a:t>
            </a:r>
            <a:r>
              <a:rPr lang="en-PH" dirty="0" err="1"/>
              <a:t>ReLU</a:t>
            </a:r>
            <a:r>
              <a:rPr lang="en-PH" dirty="0"/>
              <a:t> activation, and uniform kernel initializer, and</a:t>
            </a:r>
          </a:p>
          <a:p>
            <a:pPr lvl="2"/>
            <a:r>
              <a:rPr lang="en-PH" dirty="0"/>
              <a:t>One output layer with 1 neuron, sigmoid activation, and uniform kernel initializer</a:t>
            </a:r>
          </a:p>
          <a:p>
            <a:pPr lvl="1"/>
            <a:r>
              <a:rPr lang="en-PH" dirty="0"/>
              <a:t>Evaluated his model using cross-validation score, with mean 0.77 and variance 0.26</a:t>
            </a:r>
          </a:p>
        </p:txBody>
      </p:sp>
    </p:spTree>
    <p:extLst>
      <p:ext uri="{BB962C8B-B14F-4D97-AF65-F5344CB8AC3E}">
        <p14:creationId xmlns:p14="http://schemas.microsoft.com/office/powerpoint/2010/main" val="33197954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59"/>
            <a:ext cx="9509760" cy="792097"/>
          </a:xfrm>
        </p:spPr>
        <p:txBody>
          <a:bodyPr/>
          <a:lstStyle/>
          <a:p>
            <a:r>
              <a:rPr lang="en-US" dirty="0"/>
              <a:t>Tutorial 4: Exoplanet exploration using ANN</a:t>
            </a:r>
          </a:p>
        </p:txBody>
      </p:sp>
      <p:sp>
        <p:nvSpPr>
          <p:cNvPr id="5" name="Content Placeholder 4">
            <a:extLst>
              <a:ext uri="{FF2B5EF4-FFF2-40B4-BE49-F238E27FC236}">
                <a16:creationId xmlns:a16="http://schemas.microsoft.com/office/drawing/2014/main" id="{55D61D01-C2B6-4144-6761-7202E976269F}"/>
              </a:ext>
            </a:extLst>
          </p:cNvPr>
          <p:cNvSpPr>
            <a:spLocks noGrp="1"/>
          </p:cNvSpPr>
          <p:nvPr>
            <p:ph idx="1"/>
          </p:nvPr>
        </p:nvSpPr>
        <p:spPr>
          <a:xfrm>
            <a:off x="1341120" y="1802920"/>
            <a:ext cx="9509760" cy="4226659"/>
          </a:xfrm>
        </p:spPr>
        <p:txBody>
          <a:bodyPr>
            <a:normAutofit/>
          </a:bodyPr>
          <a:lstStyle/>
          <a:p>
            <a:r>
              <a:rPr lang="en-PH" dirty="0"/>
              <a:t>Innovations:</a:t>
            </a:r>
          </a:p>
          <a:p>
            <a:pPr lvl="1"/>
            <a:r>
              <a:rPr lang="en-PH" dirty="0"/>
              <a:t>Reapplied the PCA properly: first analyzed how many features are needed to keep 99% of the variance (53 features), then refitted the training set with this number of features</a:t>
            </a:r>
          </a:p>
          <a:p>
            <a:pPr lvl="1"/>
            <a:r>
              <a:rPr lang="en-PH" dirty="0">
                <a:sym typeface="Wingdings" panose="05000000000000000000" pitchFamily="2" charset="2"/>
              </a:rPr>
              <a:t>Resampled the downsized dataset by using SMOTEENN (like in Tutorial 3)</a:t>
            </a:r>
          </a:p>
          <a:p>
            <a:pPr lvl="1"/>
            <a:r>
              <a:rPr lang="en-PH" dirty="0">
                <a:sym typeface="Wingdings" panose="05000000000000000000" pitchFamily="2" charset="2"/>
              </a:rPr>
              <a:t>Searched for optimal hyperparameters using </a:t>
            </a:r>
            <a:r>
              <a:rPr lang="en-PH" dirty="0" err="1">
                <a:sym typeface="Wingdings" panose="05000000000000000000" pitchFamily="2" charset="2"/>
              </a:rPr>
              <a:t>skl.model_selection.GridSearchCV</a:t>
            </a:r>
            <a:r>
              <a:rPr lang="en-PH" dirty="0">
                <a:sym typeface="Wingdings" panose="05000000000000000000" pitchFamily="2" charset="2"/>
              </a:rPr>
              <a:t>, which ran for 35 minutes while running through 2 optimizers x 3 kernel initializers x 3 epochs x 3 batch sizes</a:t>
            </a:r>
          </a:p>
          <a:p>
            <a:pPr lvl="1"/>
            <a:r>
              <a:rPr lang="en-PH" dirty="0">
                <a:sym typeface="Wingdings" panose="05000000000000000000" pitchFamily="2" charset="2"/>
              </a:rPr>
              <a:t>Applied the optimal set of hyperparameters to get a cross-validation score of mean 0.97 and variance 0.03</a:t>
            </a:r>
          </a:p>
          <a:p>
            <a:pPr lvl="1"/>
            <a:r>
              <a:rPr lang="en-PH" dirty="0">
                <a:sym typeface="Wingdings" panose="05000000000000000000" pitchFamily="2" charset="2"/>
              </a:rPr>
              <a:t>Compared the performance with a simple </a:t>
            </a:r>
            <a:r>
              <a:rPr lang="en-PH" dirty="0" err="1">
                <a:sym typeface="Wingdings" panose="05000000000000000000" pitchFamily="2" charset="2"/>
              </a:rPr>
              <a:t>MLPClassifier</a:t>
            </a:r>
            <a:r>
              <a:rPr lang="en-PH" dirty="0">
                <a:sym typeface="Wingdings" panose="05000000000000000000" pitchFamily="2" charset="2"/>
              </a:rPr>
              <a:t> model with hidden layer size (4,2), got a cross-validation score of mean 0.94 and variance 0.01</a:t>
            </a:r>
          </a:p>
        </p:txBody>
      </p:sp>
    </p:spTree>
    <p:extLst>
      <p:ext uri="{BB962C8B-B14F-4D97-AF65-F5344CB8AC3E}">
        <p14:creationId xmlns:p14="http://schemas.microsoft.com/office/powerpoint/2010/main" val="13493007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CMU Concrete" panose="02000603000000000000" pitchFamily="2" charset="0"/>
                <a:ea typeface="CMU Concrete" panose="02000603000000000000" pitchFamily="2" charset="0"/>
                <a:cs typeface="CMU Concrete" panose="02000603000000000000" pitchFamily="2" charset="0"/>
              </a:rPr>
              <a:t>Outline</a:t>
            </a:r>
          </a:p>
        </p:txBody>
      </p:sp>
      <p:sp>
        <p:nvSpPr>
          <p:cNvPr id="14" name="Content Placeholder 13"/>
          <p:cNvSpPr>
            <a:spLocks noGrp="1"/>
          </p:cNvSpPr>
          <p:nvPr>
            <p:ph idx="1"/>
          </p:nvPr>
        </p:nvSpPr>
        <p:spPr/>
        <p:txBody>
          <a:bodyPr/>
          <a:lstStyle/>
          <a:p>
            <a:r>
              <a:rPr lang="en-US" dirty="0">
                <a:latin typeface="CMU Serif" panose="02000603000000000000" pitchFamily="2" charset="0"/>
                <a:ea typeface="CMU Serif" panose="02000603000000000000" pitchFamily="2" charset="0"/>
                <a:cs typeface="CMU Serif" panose="02000603000000000000" pitchFamily="2" charset="0"/>
              </a:rPr>
              <a:t>Tutorial 2</a:t>
            </a:r>
          </a:p>
          <a:p>
            <a:r>
              <a:rPr lang="en-US" dirty="0">
                <a:latin typeface="CMU Serif" panose="02000603000000000000" pitchFamily="2" charset="0"/>
                <a:ea typeface="CMU Serif" panose="02000603000000000000" pitchFamily="2" charset="0"/>
                <a:cs typeface="CMU Serif" panose="02000603000000000000" pitchFamily="2" charset="0"/>
              </a:rPr>
              <a:t>Tutorial Naïve Bayes</a:t>
            </a:r>
          </a:p>
          <a:p>
            <a:r>
              <a:rPr lang="en-US" dirty="0">
                <a:latin typeface="CMU Serif" panose="02000603000000000000" pitchFamily="2" charset="0"/>
                <a:ea typeface="CMU Serif" panose="02000603000000000000" pitchFamily="2" charset="0"/>
                <a:cs typeface="CMU Serif" panose="02000603000000000000" pitchFamily="2" charset="0"/>
              </a:rPr>
              <a:t>Tutorial 3</a:t>
            </a:r>
          </a:p>
          <a:p>
            <a:r>
              <a:rPr lang="en-US" dirty="0">
                <a:latin typeface="CMU Serif" panose="02000603000000000000" pitchFamily="2" charset="0"/>
                <a:ea typeface="CMU Serif" panose="02000603000000000000" pitchFamily="2" charset="0"/>
                <a:cs typeface="CMU Serif" panose="02000603000000000000" pitchFamily="2" charset="0"/>
              </a:rPr>
              <a:t>Tutorial 4</a:t>
            </a:r>
          </a:p>
          <a:p>
            <a:r>
              <a:rPr lang="en-US" dirty="0">
                <a:latin typeface="CMU Serif" panose="02000603000000000000" pitchFamily="2" charset="0"/>
                <a:ea typeface="CMU Serif" panose="02000603000000000000" pitchFamily="2" charset="0"/>
                <a:cs typeface="CMU Serif" panose="02000603000000000000" pitchFamily="2" charset="0"/>
              </a:rPr>
              <a:t>Tutorial PCA</a:t>
            </a:r>
          </a:p>
          <a:p>
            <a:r>
              <a:rPr lang="en-US" dirty="0">
                <a:latin typeface="CMU Serif" panose="02000603000000000000" pitchFamily="2" charset="0"/>
                <a:ea typeface="CMU Serif" panose="02000603000000000000" pitchFamily="2" charset="0"/>
                <a:cs typeface="CMU Serif" panose="02000603000000000000" pitchFamily="2" charset="0"/>
              </a:rPr>
              <a:t>Tutorial 5</a:t>
            </a:r>
          </a:p>
        </p:txBody>
      </p:sp>
    </p:spTree>
    <p:extLst>
      <p:ext uri="{BB962C8B-B14F-4D97-AF65-F5344CB8AC3E}">
        <p14:creationId xmlns:p14="http://schemas.microsoft.com/office/powerpoint/2010/main" val="277185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59"/>
            <a:ext cx="9509760" cy="878361"/>
          </a:xfrm>
        </p:spPr>
        <p:txBody>
          <a:bodyPr/>
          <a:lstStyle/>
          <a:p>
            <a:r>
              <a:rPr lang="en-US" dirty="0"/>
              <a:t>Tutorial Feature PCA</a:t>
            </a:r>
          </a:p>
        </p:txBody>
      </p:sp>
      <p:sp>
        <p:nvSpPr>
          <p:cNvPr id="5" name="Content Placeholder 4">
            <a:extLst>
              <a:ext uri="{FF2B5EF4-FFF2-40B4-BE49-F238E27FC236}">
                <a16:creationId xmlns:a16="http://schemas.microsoft.com/office/drawing/2014/main" id="{55D61D01-C2B6-4144-6761-7202E976269F}"/>
              </a:ext>
            </a:extLst>
          </p:cNvPr>
          <p:cNvSpPr>
            <a:spLocks noGrp="1"/>
          </p:cNvSpPr>
          <p:nvPr>
            <p:ph idx="1"/>
          </p:nvPr>
        </p:nvSpPr>
        <p:spPr>
          <a:xfrm>
            <a:off x="1341120" y="1656272"/>
            <a:ext cx="9509760" cy="4373308"/>
          </a:xfrm>
        </p:spPr>
        <p:txBody>
          <a:bodyPr>
            <a:normAutofit/>
          </a:bodyPr>
          <a:lstStyle/>
          <a:p>
            <a:r>
              <a:rPr lang="en-PH" dirty="0"/>
              <a:t>Ran through Jake </a:t>
            </a:r>
            <a:r>
              <a:rPr lang="en-PH" dirty="0" err="1"/>
              <a:t>Vanderplas’s</a:t>
            </a:r>
            <a:r>
              <a:rPr lang="en-PH" dirty="0"/>
              <a:t> </a:t>
            </a:r>
            <a:r>
              <a:rPr lang="en-PH" dirty="0">
                <a:hlinkClick r:id="rId2"/>
              </a:rPr>
              <a:t>tutorial on PCA</a:t>
            </a:r>
            <a:endParaRPr lang="en-PH" dirty="0"/>
          </a:p>
          <a:p>
            <a:r>
              <a:rPr lang="en-PH" dirty="0"/>
              <a:t>To summarize his notebook:</a:t>
            </a:r>
          </a:p>
          <a:p>
            <a:pPr lvl="1"/>
            <a:r>
              <a:rPr lang="en-PH" dirty="0"/>
              <a:t>PCA is a projection technique that allows for dimensionality reduction and noise filtering: the projection happens by getting the eigenvectors of the covariance matrix of the dataset and arranging them in descending order of eigenvalues</a:t>
            </a:r>
          </a:p>
          <a:p>
            <a:pPr lvl="1"/>
            <a:r>
              <a:rPr lang="en-PH" dirty="0"/>
              <a:t>To use PCA for dimensionality reduction, you can get a certain number of principal components that would reconstruct a fraction of the total variance by getting the eigenvectors with the largest eigenvalues</a:t>
            </a:r>
          </a:p>
          <a:p>
            <a:pPr lvl="1"/>
            <a:r>
              <a:rPr lang="en-PH" dirty="0"/>
              <a:t>To use PCA for noise filtering, set the variance threshold of the eigenvectors to be greater than that of the variance of the noise. By getting this number of eigenvectors, you can cancel the effect of the noise</a:t>
            </a:r>
          </a:p>
          <a:p>
            <a:pPr lvl="1"/>
            <a:r>
              <a:rPr lang="en-PH" dirty="0"/>
              <a:t>Applications include reconstructing images from noisy data and reconstructing faces from only a certain number of PCs</a:t>
            </a:r>
          </a:p>
        </p:txBody>
      </p:sp>
    </p:spTree>
    <p:extLst>
      <p:ext uri="{BB962C8B-B14F-4D97-AF65-F5344CB8AC3E}">
        <p14:creationId xmlns:p14="http://schemas.microsoft.com/office/powerpoint/2010/main" val="42512007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912866"/>
          </a:xfrm>
        </p:spPr>
        <p:txBody>
          <a:bodyPr/>
          <a:lstStyle/>
          <a:p>
            <a:r>
              <a:rPr lang="en-US" dirty="0"/>
              <a:t>Tutorial Feature PCA</a:t>
            </a:r>
          </a:p>
        </p:txBody>
      </p:sp>
      <p:sp>
        <p:nvSpPr>
          <p:cNvPr id="5" name="Content Placeholder 4">
            <a:extLst>
              <a:ext uri="{FF2B5EF4-FFF2-40B4-BE49-F238E27FC236}">
                <a16:creationId xmlns:a16="http://schemas.microsoft.com/office/drawing/2014/main" id="{55D61D01-C2B6-4144-6761-7202E976269F}"/>
              </a:ext>
            </a:extLst>
          </p:cNvPr>
          <p:cNvSpPr>
            <a:spLocks noGrp="1"/>
          </p:cNvSpPr>
          <p:nvPr>
            <p:ph idx="1"/>
          </p:nvPr>
        </p:nvSpPr>
        <p:spPr>
          <a:xfrm>
            <a:off x="1341120" y="1656272"/>
            <a:ext cx="9509760" cy="4373308"/>
          </a:xfrm>
        </p:spPr>
        <p:txBody>
          <a:bodyPr>
            <a:normAutofit/>
          </a:bodyPr>
          <a:lstStyle/>
          <a:p>
            <a:r>
              <a:rPr lang="en-PH" dirty="0"/>
              <a:t>Innovations:</a:t>
            </a:r>
          </a:p>
          <a:p>
            <a:pPr lvl="1"/>
            <a:r>
              <a:rPr lang="en-PH" dirty="0"/>
              <a:t>Reanalyzed Nagesh Chauhan’s dataset using the correct PCA method: got 53 components instead of his 37</a:t>
            </a:r>
          </a:p>
          <a:p>
            <a:pPr lvl="1"/>
            <a:r>
              <a:rPr lang="en-PH" dirty="0"/>
              <a:t>Applied another dimensionality reduction technique called “Local Linear Embedding”, which is a manifold learning technique that can be useful for classification of light curves by projecting high-dimensional data onto a nonlinear sequence</a:t>
            </a:r>
          </a:p>
          <a:p>
            <a:pPr lvl="1"/>
            <a:r>
              <a:rPr lang="en-PH" dirty="0"/>
              <a:t>Compared the performance of a KNN model using these two datasets and found out that the PCA-reduced dataset has a better KNN model performance than the LLE-reduced dataset</a:t>
            </a:r>
          </a:p>
        </p:txBody>
      </p:sp>
    </p:spTree>
    <p:extLst>
      <p:ext uri="{BB962C8B-B14F-4D97-AF65-F5344CB8AC3E}">
        <p14:creationId xmlns:p14="http://schemas.microsoft.com/office/powerpoint/2010/main" val="8172170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59"/>
            <a:ext cx="9509760" cy="878361"/>
          </a:xfrm>
        </p:spPr>
        <p:txBody>
          <a:bodyPr/>
          <a:lstStyle/>
          <a:p>
            <a:r>
              <a:rPr lang="en-US" dirty="0"/>
              <a:t>Tutorial 5: Parallel processing</a:t>
            </a:r>
          </a:p>
        </p:txBody>
      </p:sp>
      <p:sp>
        <p:nvSpPr>
          <p:cNvPr id="5" name="Content Placeholder 4">
            <a:extLst>
              <a:ext uri="{FF2B5EF4-FFF2-40B4-BE49-F238E27FC236}">
                <a16:creationId xmlns:a16="http://schemas.microsoft.com/office/drawing/2014/main" id="{55D61D01-C2B6-4144-6761-7202E976269F}"/>
              </a:ext>
            </a:extLst>
          </p:cNvPr>
          <p:cNvSpPr>
            <a:spLocks noGrp="1"/>
          </p:cNvSpPr>
          <p:nvPr>
            <p:ph idx="1"/>
          </p:nvPr>
        </p:nvSpPr>
        <p:spPr>
          <a:xfrm>
            <a:off x="1341120" y="1656272"/>
            <a:ext cx="9509760" cy="4373308"/>
          </a:xfrm>
        </p:spPr>
        <p:txBody>
          <a:bodyPr>
            <a:normAutofit/>
          </a:bodyPr>
          <a:lstStyle/>
          <a:p>
            <a:r>
              <a:rPr lang="en-PH" dirty="0"/>
              <a:t>Ran through the </a:t>
            </a:r>
            <a:r>
              <a:rPr lang="en-PH" dirty="0" err="1">
                <a:hlinkClick r:id="rId2"/>
              </a:rPr>
              <a:t>colab</a:t>
            </a:r>
            <a:r>
              <a:rPr lang="en-PH" dirty="0">
                <a:hlinkClick r:id="rId2"/>
              </a:rPr>
              <a:t> notebook</a:t>
            </a:r>
            <a:r>
              <a:rPr lang="en-PH" dirty="0"/>
              <a:t> on python multiprocessing</a:t>
            </a:r>
          </a:p>
          <a:p>
            <a:r>
              <a:rPr lang="en-PH" dirty="0"/>
              <a:t>To summarize the notebook:</a:t>
            </a:r>
          </a:p>
          <a:p>
            <a:pPr lvl="1"/>
            <a:r>
              <a:rPr lang="en-PH" dirty="0"/>
              <a:t>Created a pool using `</a:t>
            </a:r>
            <a:r>
              <a:rPr lang="en-PH" dirty="0" err="1"/>
              <a:t>pathos.multiprocessing.ProcessPool</a:t>
            </a:r>
            <a:r>
              <a:rPr lang="en-PH" dirty="0"/>
              <a:t>`, i.e. a group of processes where tasks will be sent</a:t>
            </a:r>
          </a:p>
          <a:p>
            <a:pPr lvl="1"/>
            <a:r>
              <a:rPr lang="en-PH" dirty="0"/>
              <a:t>Explored several functions under the </a:t>
            </a:r>
            <a:r>
              <a:rPr lang="en-PH" dirty="0" err="1"/>
              <a:t>ProcessPool</a:t>
            </a:r>
            <a:r>
              <a:rPr lang="en-PH" dirty="0"/>
              <a:t> such as map, </a:t>
            </a:r>
            <a:r>
              <a:rPr lang="en-PH" dirty="0" err="1"/>
              <a:t>imap</a:t>
            </a:r>
            <a:r>
              <a:rPr lang="en-PH" dirty="0"/>
              <a:t>, </a:t>
            </a:r>
            <a:r>
              <a:rPr lang="en-PH" dirty="0" err="1"/>
              <a:t>uimap</a:t>
            </a:r>
            <a:r>
              <a:rPr lang="en-PH" dirty="0"/>
              <a:t>, and </a:t>
            </a:r>
            <a:r>
              <a:rPr lang="en-PH" dirty="0" err="1"/>
              <a:t>amap</a:t>
            </a:r>
            <a:endParaRPr lang="en-PH" dirty="0"/>
          </a:p>
          <a:p>
            <a:pPr lvl="1"/>
            <a:r>
              <a:rPr lang="en-PH" dirty="0"/>
              <a:t>Applied the </a:t>
            </a:r>
            <a:r>
              <a:rPr lang="en-PH" dirty="0" err="1"/>
              <a:t>uimap</a:t>
            </a:r>
            <a:r>
              <a:rPr lang="en-PH" dirty="0"/>
              <a:t> (non-blocking, unordered pool) by creating a function that downloads poems and produces its sentiment (i.e. the tone of the piece).</a:t>
            </a:r>
          </a:p>
          <a:p>
            <a:pPr lvl="1"/>
            <a:r>
              <a:rPr lang="en-PH" dirty="0"/>
              <a:t>Tested the pool’s capabilities by downloading and analyzing several poems all at once, which took only 5 seconds. Compared this with serial processing which took 7 seconds.</a:t>
            </a:r>
          </a:p>
        </p:txBody>
      </p:sp>
    </p:spTree>
    <p:extLst>
      <p:ext uri="{BB962C8B-B14F-4D97-AF65-F5344CB8AC3E}">
        <p14:creationId xmlns:p14="http://schemas.microsoft.com/office/powerpoint/2010/main" val="2449195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912866"/>
          </a:xfrm>
        </p:spPr>
        <p:txBody>
          <a:bodyPr/>
          <a:lstStyle/>
          <a:p>
            <a:r>
              <a:rPr lang="en-US" dirty="0"/>
              <a:t>Tutorial 5: Parallel processing</a:t>
            </a:r>
          </a:p>
        </p:txBody>
      </p:sp>
      <p:sp>
        <p:nvSpPr>
          <p:cNvPr id="5" name="Content Placeholder 4">
            <a:extLst>
              <a:ext uri="{FF2B5EF4-FFF2-40B4-BE49-F238E27FC236}">
                <a16:creationId xmlns:a16="http://schemas.microsoft.com/office/drawing/2014/main" id="{55D61D01-C2B6-4144-6761-7202E976269F}"/>
              </a:ext>
            </a:extLst>
          </p:cNvPr>
          <p:cNvSpPr>
            <a:spLocks noGrp="1"/>
          </p:cNvSpPr>
          <p:nvPr>
            <p:ph idx="1"/>
          </p:nvPr>
        </p:nvSpPr>
        <p:spPr>
          <a:xfrm>
            <a:off x="1341120" y="1656272"/>
            <a:ext cx="9509760" cy="4373308"/>
          </a:xfrm>
        </p:spPr>
        <p:txBody>
          <a:bodyPr>
            <a:normAutofit/>
          </a:bodyPr>
          <a:lstStyle/>
          <a:p>
            <a:r>
              <a:rPr lang="en-PH" dirty="0"/>
              <a:t>Innovations:</a:t>
            </a:r>
          </a:p>
          <a:p>
            <a:pPr lvl="1"/>
            <a:r>
              <a:rPr lang="en-PH" dirty="0"/>
              <a:t>Used `</a:t>
            </a:r>
            <a:r>
              <a:rPr lang="en-PH" dirty="0" err="1"/>
              <a:t>dask</a:t>
            </a:r>
            <a:r>
              <a:rPr lang="en-PH" dirty="0"/>
              <a:t>-ML` which is a package that contains similar functions to </a:t>
            </a:r>
            <a:r>
              <a:rPr lang="en-PH" dirty="0" err="1"/>
              <a:t>sklearn</a:t>
            </a:r>
            <a:endParaRPr lang="en-PH" dirty="0"/>
          </a:p>
          <a:p>
            <a:pPr lvl="1"/>
            <a:r>
              <a:rPr lang="en-PH" dirty="0"/>
              <a:t>Optimized the </a:t>
            </a:r>
            <a:r>
              <a:rPr lang="en-PH" dirty="0" err="1"/>
              <a:t>GridSearchCV</a:t>
            </a:r>
            <a:r>
              <a:rPr lang="en-PH" dirty="0"/>
              <a:t> from Tutorial 4, which finds the best hyperparameter combination for 2 optimizers x 3 kernel initializers x 3 epochs x 3 batch sizes via a grid search (using all combinations and running the NN)</a:t>
            </a:r>
          </a:p>
          <a:p>
            <a:pPr lvl="1"/>
            <a:r>
              <a:rPr lang="en-PH" dirty="0"/>
              <a:t>Using `</a:t>
            </a:r>
            <a:r>
              <a:rPr lang="en-PH" dirty="0" err="1"/>
              <a:t>sklearn.model_selection.GridSearchCV</a:t>
            </a:r>
            <a:r>
              <a:rPr lang="en-PH" dirty="0"/>
              <a:t>`, code originally ran for 35 minutes. Now it ran for only 19 minutes using `</a:t>
            </a:r>
            <a:r>
              <a:rPr lang="en-PH" dirty="0" err="1"/>
              <a:t>dask_ml.model_selection.GridSearchCV</a:t>
            </a:r>
            <a:r>
              <a:rPr lang="en-PH" dirty="0"/>
              <a:t>`!</a:t>
            </a:r>
          </a:p>
        </p:txBody>
      </p:sp>
    </p:spTree>
    <p:extLst>
      <p:ext uri="{BB962C8B-B14F-4D97-AF65-F5344CB8AC3E}">
        <p14:creationId xmlns:p14="http://schemas.microsoft.com/office/powerpoint/2010/main" val="15512369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2: </a:t>
            </a:r>
            <a:r>
              <a:rPr lang="en-US" dirty="0" err="1"/>
              <a:t>Technosignatures</a:t>
            </a:r>
            <a:endParaRPr lang="en-US" dirty="0"/>
          </a:p>
        </p:txBody>
      </p:sp>
      <p:sp>
        <p:nvSpPr>
          <p:cNvPr id="5" name="Content Placeholder 4">
            <a:extLst>
              <a:ext uri="{FF2B5EF4-FFF2-40B4-BE49-F238E27FC236}">
                <a16:creationId xmlns:a16="http://schemas.microsoft.com/office/drawing/2014/main" id="{55D61D01-C2B6-4144-6761-7202E976269F}"/>
              </a:ext>
            </a:extLst>
          </p:cNvPr>
          <p:cNvSpPr>
            <a:spLocks noGrp="1"/>
          </p:cNvSpPr>
          <p:nvPr>
            <p:ph idx="1"/>
          </p:nvPr>
        </p:nvSpPr>
        <p:spPr/>
        <p:txBody>
          <a:bodyPr/>
          <a:lstStyle/>
          <a:p>
            <a:r>
              <a:rPr lang="en-PH" dirty="0"/>
              <a:t>Forked and cloned </a:t>
            </a:r>
            <a:r>
              <a:rPr lang="en-PH" dirty="0">
                <a:hlinkClick r:id="rId2"/>
              </a:rPr>
              <a:t>Gemma </a:t>
            </a:r>
            <a:r>
              <a:rPr lang="en-PH" dirty="0" err="1">
                <a:hlinkClick r:id="rId2"/>
              </a:rPr>
              <a:t>Danks</a:t>
            </a:r>
            <a:r>
              <a:rPr lang="en-PH" dirty="0">
                <a:hlinkClick r:id="rId2"/>
              </a:rPr>
              <a:t>’ GitHub repo</a:t>
            </a:r>
            <a:r>
              <a:rPr lang="en-PH" dirty="0"/>
              <a:t> to my personal GitHub</a:t>
            </a:r>
          </a:p>
          <a:p>
            <a:r>
              <a:rPr lang="en-PH" dirty="0"/>
              <a:t>To summarize her work:</a:t>
            </a:r>
          </a:p>
          <a:p>
            <a:pPr lvl="1"/>
            <a:r>
              <a:rPr lang="en-PH" dirty="0"/>
              <a:t>To understand </a:t>
            </a:r>
            <a:r>
              <a:rPr lang="en-PH" b="1" dirty="0" err="1"/>
              <a:t>Cocconi</a:t>
            </a:r>
            <a:r>
              <a:rPr lang="en-PH" b="1" dirty="0"/>
              <a:t> and Morrison’s seminal paper</a:t>
            </a:r>
            <a:r>
              <a:rPr lang="en-PH" dirty="0"/>
              <a:t> (1959) on detecting signals of extraterrestrial origins (which launched SETI)</a:t>
            </a:r>
          </a:p>
          <a:p>
            <a:pPr lvl="1"/>
            <a:r>
              <a:rPr lang="en-PH" dirty="0"/>
              <a:t>This signal must have a minimum frequency that is </a:t>
            </a:r>
            <a:r>
              <a:rPr lang="en-PH" u="sng" dirty="0"/>
              <a:t>dependent on the distance to the star and the diameter of the mirror of our detector</a:t>
            </a:r>
            <a:r>
              <a:rPr lang="en-PH" dirty="0"/>
              <a:t>.</a:t>
            </a:r>
          </a:p>
          <a:p>
            <a:pPr lvl="1"/>
            <a:r>
              <a:rPr lang="en-PH" dirty="0"/>
              <a:t>Prof </a:t>
            </a:r>
            <a:r>
              <a:rPr lang="en-PH" dirty="0" err="1"/>
              <a:t>Danks</a:t>
            </a:r>
            <a:r>
              <a:rPr lang="en-PH" dirty="0"/>
              <a:t>’ goal is to understand </a:t>
            </a:r>
            <a:r>
              <a:rPr lang="en-PH" b="1" dirty="0"/>
              <a:t>how this minimum frequency was derived</a:t>
            </a:r>
            <a:r>
              <a:rPr lang="en-PH" dirty="0"/>
              <a:t>: by equating spectral irradiances from the host star (has f^2 dependence from Rayleigh-Jeans) and galactic background (has 1/f dependence)</a:t>
            </a:r>
          </a:p>
          <a:p>
            <a:pPr lvl="1"/>
            <a:r>
              <a:rPr lang="en-PH" b="1" dirty="0"/>
              <a:t>What she want to investigate is how the type of star (classified by its own radius and temperature) contributes to this minimum frequency.</a:t>
            </a:r>
          </a:p>
          <a:p>
            <a:endParaRPr lang="en-PH" dirty="0"/>
          </a:p>
        </p:txBody>
      </p:sp>
    </p:spTree>
    <p:extLst>
      <p:ext uri="{BB962C8B-B14F-4D97-AF65-F5344CB8AC3E}">
        <p14:creationId xmlns:p14="http://schemas.microsoft.com/office/powerpoint/2010/main" val="75661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fontScale="90000"/>
          </a:bodyPr>
          <a:lstStyle/>
          <a:p>
            <a:r>
              <a:rPr lang="en-US" dirty="0"/>
              <a:t>Figure: flux vs frequency for several kinds of stars and the galactic fluxes received by two detectors</a:t>
            </a:r>
          </a:p>
        </p:txBody>
      </p:sp>
      <p:pic>
        <p:nvPicPr>
          <p:cNvPr id="4" name="Content Placeholder 3" descr="A picture containing text, line, diagram, screenshot&#10;&#10;Description automatically generated">
            <a:extLst>
              <a:ext uri="{FF2B5EF4-FFF2-40B4-BE49-F238E27FC236}">
                <a16:creationId xmlns:a16="http://schemas.microsoft.com/office/drawing/2014/main" id="{7A7BB9BE-A249-82C1-E48F-F6EA22909E8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p:blipFill>
        <p:spPr>
          <a:xfrm>
            <a:off x="301752" y="869079"/>
            <a:ext cx="6702552" cy="5110697"/>
          </a:xfrm>
          <a:noFill/>
        </p:spPr>
      </p:pic>
      <p:sp>
        <p:nvSpPr>
          <p:cNvPr id="9" name="Text Placeholder 3">
            <a:extLst>
              <a:ext uri="{FF2B5EF4-FFF2-40B4-BE49-F238E27FC236}">
                <a16:creationId xmlns:a16="http://schemas.microsoft.com/office/drawing/2014/main" id="{49EFD654-7D52-0944-C2CE-53927038C9F7}"/>
              </a:ext>
            </a:extLst>
          </p:cNvPr>
          <p:cNvSpPr>
            <a:spLocks noGrp="1"/>
          </p:cNvSpPr>
          <p:nvPr>
            <p:ph type="body" sz="half" idx="2"/>
          </p:nvPr>
        </p:nvSpPr>
        <p:spPr>
          <a:xfrm>
            <a:off x="7470648" y="4361688"/>
            <a:ext cx="4206240" cy="1728216"/>
          </a:xfrm>
        </p:spPr>
        <p:txBody>
          <a:bodyPr/>
          <a:lstStyle/>
          <a:p>
            <a:r>
              <a:rPr lang="en-US" dirty="0"/>
              <a:t>Intersections between the galactic and star fluxes give the minimum frequency!</a:t>
            </a:r>
          </a:p>
        </p:txBody>
      </p:sp>
      <p:cxnSp>
        <p:nvCxnSpPr>
          <p:cNvPr id="10" name="Straight Connector 9">
            <a:extLst>
              <a:ext uri="{FF2B5EF4-FFF2-40B4-BE49-F238E27FC236}">
                <a16:creationId xmlns:a16="http://schemas.microsoft.com/office/drawing/2014/main" id="{6BACBCC8-F8F2-36AC-7145-63B7CF847DB3}"/>
              </a:ext>
            </a:extLst>
          </p:cNvPr>
          <p:cNvCxnSpPr>
            <a:cxnSpLocks/>
          </p:cNvCxnSpPr>
          <p:nvPr/>
        </p:nvCxnSpPr>
        <p:spPr>
          <a:xfrm>
            <a:off x="3183147" y="1199072"/>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A9BA00-A4F2-51C7-C3DB-0213BF006F9E}"/>
              </a:ext>
            </a:extLst>
          </p:cNvPr>
          <p:cNvCxnSpPr>
            <a:cxnSpLocks/>
          </p:cNvCxnSpPr>
          <p:nvPr/>
        </p:nvCxnSpPr>
        <p:spPr>
          <a:xfrm>
            <a:off x="2947358"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EC1FBDD-EB40-1BF3-41EA-36CB918932A4}"/>
              </a:ext>
            </a:extLst>
          </p:cNvPr>
          <p:cNvCxnSpPr>
            <a:cxnSpLocks/>
          </p:cNvCxnSpPr>
          <p:nvPr/>
        </p:nvCxnSpPr>
        <p:spPr>
          <a:xfrm>
            <a:off x="2694316"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987A162-BAD1-4E53-0B80-9B68998992E9}"/>
              </a:ext>
            </a:extLst>
          </p:cNvPr>
          <p:cNvCxnSpPr>
            <a:cxnSpLocks/>
          </p:cNvCxnSpPr>
          <p:nvPr/>
        </p:nvCxnSpPr>
        <p:spPr>
          <a:xfrm>
            <a:off x="2458527"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5F9FF63-F1D2-EC2D-E79B-BD6E8F14BC67}"/>
              </a:ext>
            </a:extLst>
          </p:cNvPr>
          <p:cNvCxnSpPr>
            <a:cxnSpLocks/>
          </p:cNvCxnSpPr>
          <p:nvPr/>
        </p:nvCxnSpPr>
        <p:spPr>
          <a:xfrm>
            <a:off x="2257243"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E4E903-8FB3-41B9-BD87-96FB8212DD9B}"/>
              </a:ext>
            </a:extLst>
          </p:cNvPr>
          <p:cNvCxnSpPr>
            <a:cxnSpLocks/>
          </p:cNvCxnSpPr>
          <p:nvPr/>
        </p:nvCxnSpPr>
        <p:spPr>
          <a:xfrm>
            <a:off x="2038706"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0833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text, line, diagram, plot&#10;&#10;Description automatically generated">
            <a:extLst>
              <a:ext uri="{FF2B5EF4-FFF2-40B4-BE49-F238E27FC236}">
                <a16:creationId xmlns:a16="http://schemas.microsoft.com/office/drawing/2014/main" id="{8F3F5BA6-0797-63B9-2E87-E8D2E1AAAC2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111" r="5111"/>
          <a:stretch>
            <a:fillRect/>
          </a:stretch>
        </p:blipFill>
        <p:spPr>
          <a:xfrm>
            <a:off x="301752" y="507492"/>
            <a:ext cx="6702552" cy="5843016"/>
          </a:xfrm>
        </p:spPr>
      </p:pic>
      <p:sp>
        <p:nvSpPr>
          <p:cNvPr id="2" name="Title 1"/>
          <p:cNvSpPr>
            <a:spLocks noGrp="1"/>
          </p:cNvSpPr>
          <p:nvPr>
            <p:ph type="title"/>
          </p:nvPr>
        </p:nvSpPr>
        <p:spPr>
          <a:xfrm>
            <a:off x="7470648" y="2350008"/>
            <a:ext cx="4206240" cy="1993392"/>
          </a:xfrm>
        </p:spPr>
        <p:txBody>
          <a:bodyPr anchor="b">
            <a:normAutofit/>
          </a:bodyPr>
          <a:lstStyle/>
          <a:p>
            <a:r>
              <a:rPr lang="en-US" dirty="0"/>
              <a:t>Figure: Tabby’s star flux compared to sun’s flux and galactic flux</a:t>
            </a:r>
          </a:p>
        </p:txBody>
      </p:sp>
      <p:sp>
        <p:nvSpPr>
          <p:cNvPr id="9" name="Text Placeholder 3">
            <a:extLst>
              <a:ext uri="{FF2B5EF4-FFF2-40B4-BE49-F238E27FC236}">
                <a16:creationId xmlns:a16="http://schemas.microsoft.com/office/drawing/2014/main" id="{49EFD654-7D52-0944-C2CE-53927038C9F7}"/>
              </a:ext>
            </a:extLst>
          </p:cNvPr>
          <p:cNvSpPr>
            <a:spLocks noGrp="1"/>
          </p:cNvSpPr>
          <p:nvPr>
            <p:ph type="body" sz="half" idx="2"/>
          </p:nvPr>
        </p:nvSpPr>
        <p:spPr>
          <a:xfrm>
            <a:off x="7470648" y="4361688"/>
            <a:ext cx="4206240" cy="1728216"/>
          </a:xfrm>
        </p:spPr>
        <p:txBody>
          <a:bodyPr/>
          <a:lstStyle/>
          <a:p>
            <a:r>
              <a:rPr lang="en-US" dirty="0"/>
              <a:t>Distance to star: 1447 </a:t>
            </a:r>
            <a:r>
              <a:rPr lang="en-US" dirty="0" err="1"/>
              <a:t>ly</a:t>
            </a:r>
            <a:endParaRPr lang="en-US" dirty="0"/>
          </a:p>
          <a:p>
            <a:r>
              <a:rPr lang="en-US" dirty="0"/>
              <a:t>Stellar temp: 6750 K</a:t>
            </a:r>
          </a:p>
          <a:p>
            <a:r>
              <a:rPr lang="en-US" dirty="0"/>
              <a:t>Stellar radius: 1.58 solar radii</a:t>
            </a:r>
          </a:p>
          <a:p>
            <a:r>
              <a:rPr lang="en-US" dirty="0"/>
              <a:t>Intersections between the galactic and star fluxes give the minimum frequency!</a:t>
            </a:r>
          </a:p>
        </p:txBody>
      </p:sp>
      <p:cxnSp>
        <p:nvCxnSpPr>
          <p:cNvPr id="10" name="Straight Connector 9">
            <a:extLst>
              <a:ext uri="{FF2B5EF4-FFF2-40B4-BE49-F238E27FC236}">
                <a16:creationId xmlns:a16="http://schemas.microsoft.com/office/drawing/2014/main" id="{6BACBCC8-F8F2-36AC-7145-63B7CF847DB3}"/>
              </a:ext>
            </a:extLst>
          </p:cNvPr>
          <p:cNvCxnSpPr>
            <a:cxnSpLocks/>
          </p:cNvCxnSpPr>
          <p:nvPr/>
        </p:nvCxnSpPr>
        <p:spPr>
          <a:xfrm>
            <a:off x="4502988" y="897147"/>
            <a:ext cx="0" cy="4735902"/>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E8528E0-2C63-824D-F7D9-D35DC100DE6F}"/>
              </a:ext>
            </a:extLst>
          </p:cNvPr>
          <p:cNvCxnSpPr>
            <a:cxnSpLocks/>
          </p:cNvCxnSpPr>
          <p:nvPr/>
        </p:nvCxnSpPr>
        <p:spPr>
          <a:xfrm>
            <a:off x="4249946" y="897147"/>
            <a:ext cx="0" cy="4735902"/>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4612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5538" y="1570007"/>
            <a:ext cx="4347541" cy="1091242"/>
          </a:xfrm>
        </p:spPr>
        <p:txBody>
          <a:bodyPr anchor="b">
            <a:normAutofit fontScale="90000"/>
          </a:bodyPr>
          <a:lstStyle/>
          <a:p>
            <a:r>
              <a:rPr lang="en-US" dirty="0"/>
              <a:t>Figure: </a:t>
            </a:r>
            <a:r>
              <a:rPr lang="en-US" dirty="0" err="1"/>
              <a:t>Cocconi</a:t>
            </a:r>
            <a:r>
              <a:rPr lang="en-US" dirty="0"/>
              <a:t> and Morrison’s coefficient k for the spectral irradiance of the host star</a:t>
            </a:r>
          </a:p>
        </p:txBody>
      </p:sp>
      <p:sp>
        <p:nvSpPr>
          <p:cNvPr id="9" name="Text Placeholder 3">
            <a:extLst>
              <a:ext uri="{FF2B5EF4-FFF2-40B4-BE49-F238E27FC236}">
                <a16:creationId xmlns:a16="http://schemas.microsoft.com/office/drawing/2014/main" id="{49EFD654-7D52-0944-C2CE-53927038C9F7}"/>
              </a:ext>
            </a:extLst>
          </p:cNvPr>
          <p:cNvSpPr>
            <a:spLocks noGrp="1"/>
          </p:cNvSpPr>
          <p:nvPr>
            <p:ph type="body" sz="half" idx="2"/>
          </p:nvPr>
        </p:nvSpPr>
        <p:spPr>
          <a:xfrm>
            <a:off x="7470648" y="4361688"/>
            <a:ext cx="4206240" cy="1728216"/>
          </a:xfrm>
        </p:spPr>
        <p:txBody>
          <a:bodyPr/>
          <a:lstStyle/>
          <a:p>
            <a:r>
              <a:rPr lang="en-US" dirty="0"/>
              <a:t>Has a dependence on the radius and temperature of the star such that</a:t>
            </a:r>
          </a:p>
        </p:txBody>
      </p:sp>
      <p:cxnSp>
        <p:nvCxnSpPr>
          <p:cNvPr id="10" name="Straight Connector 9">
            <a:extLst>
              <a:ext uri="{FF2B5EF4-FFF2-40B4-BE49-F238E27FC236}">
                <a16:creationId xmlns:a16="http://schemas.microsoft.com/office/drawing/2014/main" id="{6BACBCC8-F8F2-36AC-7145-63B7CF847DB3}"/>
              </a:ext>
            </a:extLst>
          </p:cNvPr>
          <p:cNvCxnSpPr>
            <a:cxnSpLocks/>
          </p:cNvCxnSpPr>
          <p:nvPr/>
        </p:nvCxnSpPr>
        <p:spPr>
          <a:xfrm>
            <a:off x="3183147" y="1199072"/>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A9BA00-A4F2-51C7-C3DB-0213BF006F9E}"/>
              </a:ext>
            </a:extLst>
          </p:cNvPr>
          <p:cNvCxnSpPr>
            <a:cxnSpLocks/>
          </p:cNvCxnSpPr>
          <p:nvPr/>
        </p:nvCxnSpPr>
        <p:spPr>
          <a:xfrm>
            <a:off x="2947358"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EC1FBDD-EB40-1BF3-41EA-36CB918932A4}"/>
              </a:ext>
            </a:extLst>
          </p:cNvPr>
          <p:cNvCxnSpPr>
            <a:cxnSpLocks/>
          </p:cNvCxnSpPr>
          <p:nvPr/>
        </p:nvCxnSpPr>
        <p:spPr>
          <a:xfrm>
            <a:off x="2694316"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987A162-BAD1-4E53-0B80-9B68998992E9}"/>
              </a:ext>
            </a:extLst>
          </p:cNvPr>
          <p:cNvCxnSpPr>
            <a:cxnSpLocks/>
          </p:cNvCxnSpPr>
          <p:nvPr/>
        </p:nvCxnSpPr>
        <p:spPr>
          <a:xfrm>
            <a:off x="2458527"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5F9FF63-F1D2-EC2D-E79B-BD6E8F14BC67}"/>
              </a:ext>
            </a:extLst>
          </p:cNvPr>
          <p:cNvCxnSpPr>
            <a:cxnSpLocks/>
          </p:cNvCxnSpPr>
          <p:nvPr/>
        </p:nvCxnSpPr>
        <p:spPr>
          <a:xfrm>
            <a:off x="2257243"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E4E903-8FB3-41B9-BD87-96FB8212DD9B}"/>
              </a:ext>
            </a:extLst>
          </p:cNvPr>
          <p:cNvCxnSpPr>
            <a:cxnSpLocks/>
          </p:cNvCxnSpPr>
          <p:nvPr/>
        </p:nvCxnSpPr>
        <p:spPr>
          <a:xfrm>
            <a:off x="2038706"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pic>
        <p:nvPicPr>
          <p:cNvPr id="7" name="Picture Placeholder 6" descr="A picture containing text, screenshot, colorfulness&#10;&#10;Description automatically generated">
            <a:extLst>
              <a:ext uri="{FF2B5EF4-FFF2-40B4-BE49-F238E27FC236}">
                <a16:creationId xmlns:a16="http://schemas.microsoft.com/office/drawing/2014/main" id="{3962DF28-6579-008B-E7B0-A366B01CD55F}"/>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529" r="1529"/>
          <a:stretch>
            <a:fillRect/>
          </a:stretch>
        </p:blipFill>
        <p:spPr/>
      </p:pic>
      <p:pic>
        <p:nvPicPr>
          <p:cNvPr id="20" name="Picture 19" descr="\documentclass{article}&#10;\usepackage{amsmath}&#10;\usepackage{xcolor}&#10;\pagestyle{empty}&#10;\begin{document}&#10;&#10;\textcolor{white}{$k \dfrac{f^2}{R^2}$}&#10;&#10;\end{document}" title="IguanaTex Bitmap Display">
            <a:extLst>
              <a:ext uri="{FF2B5EF4-FFF2-40B4-BE49-F238E27FC236}">
                <a16:creationId xmlns:a16="http://schemas.microsoft.com/office/drawing/2014/main" id="{44772B7F-E6C7-0A58-82EF-92EC08D22A1E}"/>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9332760" y="3023567"/>
            <a:ext cx="673881" cy="810866"/>
          </a:xfrm>
          <a:prstGeom prst="rect">
            <a:avLst/>
          </a:prstGeom>
        </p:spPr>
      </p:pic>
      <p:pic>
        <p:nvPicPr>
          <p:cNvPr id="23" name="Picture 22" descr="\documentclass{article}&#10;\usepackage{amsmath}&#10;\usepackage{xcolor}&#10;\pagestyle{empty}&#10;\begin{document}&#10;&#10;\textcolor{white}{$k \propto \dfrac{1}{r^{0.4} T^{0.2}}$}&#10;&#10;\end{document}" title="IguanaTex Bitmap Display">
            <a:extLst>
              <a:ext uri="{FF2B5EF4-FFF2-40B4-BE49-F238E27FC236}">
                <a16:creationId xmlns:a16="http://schemas.microsoft.com/office/drawing/2014/main" id="{3A69A4FD-EBD1-5DAB-6D1F-C4BE581B11AA}"/>
              </a:ext>
            </a:extLst>
          </p:cNvPr>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8597193" y="5161476"/>
            <a:ext cx="1953150" cy="746792"/>
          </a:xfrm>
          <a:prstGeom prst="rect">
            <a:avLst/>
          </a:prstGeom>
        </p:spPr>
      </p:pic>
    </p:spTree>
    <p:extLst>
      <p:ext uri="{BB962C8B-B14F-4D97-AF65-F5344CB8AC3E}">
        <p14:creationId xmlns:p14="http://schemas.microsoft.com/office/powerpoint/2010/main" val="1658333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5538" y="1570007"/>
            <a:ext cx="4347541" cy="1091242"/>
          </a:xfrm>
        </p:spPr>
        <p:txBody>
          <a:bodyPr anchor="b">
            <a:normAutofit/>
          </a:bodyPr>
          <a:lstStyle/>
          <a:p>
            <a:r>
              <a:rPr lang="en-US" dirty="0"/>
              <a:t>Figure: Minimum frequency coefficient f0</a:t>
            </a:r>
          </a:p>
        </p:txBody>
      </p:sp>
      <p:sp>
        <p:nvSpPr>
          <p:cNvPr id="9" name="Text Placeholder 3">
            <a:extLst>
              <a:ext uri="{FF2B5EF4-FFF2-40B4-BE49-F238E27FC236}">
                <a16:creationId xmlns:a16="http://schemas.microsoft.com/office/drawing/2014/main" id="{49EFD654-7D52-0944-C2CE-53927038C9F7}"/>
              </a:ext>
            </a:extLst>
          </p:cNvPr>
          <p:cNvSpPr>
            <a:spLocks noGrp="1"/>
          </p:cNvSpPr>
          <p:nvPr>
            <p:ph type="body" sz="half" idx="2"/>
          </p:nvPr>
        </p:nvSpPr>
        <p:spPr>
          <a:xfrm>
            <a:off x="7470648" y="4361688"/>
            <a:ext cx="4206240" cy="1728216"/>
          </a:xfrm>
        </p:spPr>
        <p:txBody>
          <a:bodyPr/>
          <a:lstStyle/>
          <a:p>
            <a:r>
              <a:rPr lang="en-US" dirty="0"/>
              <a:t>Carries the dependence of the </a:t>
            </a:r>
            <a:r>
              <a:rPr lang="en-US" dirty="0" err="1"/>
              <a:t>Cocconi</a:t>
            </a:r>
            <a:r>
              <a:rPr lang="en-US" dirty="0"/>
              <a:t> and Morrison constant k</a:t>
            </a:r>
          </a:p>
        </p:txBody>
      </p:sp>
      <p:cxnSp>
        <p:nvCxnSpPr>
          <p:cNvPr id="10" name="Straight Connector 9">
            <a:extLst>
              <a:ext uri="{FF2B5EF4-FFF2-40B4-BE49-F238E27FC236}">
                <a16:creationId xmlns:a16="http://schemas.microsoft.com/office/drawing/2014/main" id="{6BACBCC8-F8F2-36AC-7145-63B7CF847DB3}"/>
              </a:ext>
            </a:extLst>
          </p:cNvPr>
          <p:cNvCxnSpPr>
            <a:cxnSpLocks/>
          </p:cNvCxnSpPr>
          <p:nvPr/>
        </p:nvCxnSpPr>
        <p:spPr>
          <a:xfrm>
            <a:off x="3183147" y="1199072"/>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A9BA00-A4F2-51C7-C3DB-0213BF006F9E}"/>
              </a:ext>
            </a:extLst>
          </p:cNvPr>
          <p:cNvCxnSpPr>
            <a:cxnSpLocks/>
          </p:cNvCxnSpPr>
          <p:nvPr/>
        </p:nvCxnSpPr>
        <p:spPr>
          <a:xfrm>
            <a:off x="2947358"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EC1FBDD-EB40-1BF3-41EA-36CB918932A4}"/>
              </a:ext>
            </a:extLst>
          </p:cNvPr>
          <p:cNvCxnSpPr>
            <a:cxnSpLocks/>
          </p:cNvCxnSpPr>
          <p:nvPr/>
        </p:nvCxnSpPr>
        <p:spPr>
          <a:xfrm>
            <a:off x="2694316"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987A162-BAD1-4E53-0B80-9B68998992E9}"/>
              </a:ext>
            </a:extLst>
          </p:cNvPr>
          <p:cNvCxnSpPr>
            <a:cxnSpLocks/>
          </p:cNvCxnSpPr>
          <p:nvPr/>
        </p:nvCxnSpPr>
        <p:spPr>
          <a:xfrm>
            <a:off x="2458527"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5F9FF63-F1D2-EC2D-E79B-BD6E8F14BC67}"/>
              </a:ext>
            </a:extLst>
          </p:cNvPr>
          <p:cNvCxnSpPr>
            <a:cxnSpLocks/>
          </p:cNvCxnSpPr>
          <p:nvPr/>
        </p:nvCxnSpPr>
        <p:spPr>
          <a:xfrm>
            <a:off x="2257243"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E4E903-8FB3-41B9-BD87-96FB8212DD9B}"/>
              </a:ext>
            </a:extLst>
          </p:cNvPr>
          <p:cNvCxnSpPr>
            <a:cxnSpLocks/>
          </p:cNvCxnSpPr>
          <p:nvPr/>
        </p:nvCxnSpPr>
        <p:spPr>
          <a:xfrm>
            <a:off x="2038706"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pic>
        <p:nvPicPr>
          <p:cNvPr id="11" name="Picture 10" descr="\documentclass{article}&#10;\usepackage{amsmath}&#10;\usepackage{xcolor}&#10;\pagestyle{empty}&#10;\begin{document}&#10;&#10;\textcolor{white}{$f_0 \left(\dfrac{R}{\ell_d}\right)^{0.4}$}&#10;&#10;\end{document}" title="IguanaTex Bitmap Display">
            <a:extLst>
              <a:ext uri="{FF2B5EF4-FFF2-40B4-BE49-F238E27FC236}">
                <a16:creationId xmlns:a16="http://schemas.microsoft.com/office/drawing/2014/main" id="{D5125AA1-4D96-CE1E-EF23-E154BE2ED2F8}"/>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8879522" y="2943874"/>
            <a:ext cx="1707902" cy="961108"/>
          </a:xfrm>
          <a:prstGeom prst="rect">
            <a:avLst/>
          </a:prstGeom>
        </p:spPr>
      </p:pic>
      <p:pic>
        <p:nvPicPr>
          <p:cNvPr id="18" name="Picture 17" descr="\documentclass{article}&#10;\usepackage{amsmath}&#10;\usepackage{xcolor}&#10;\pagestyle{empty}&#10;\begin{document}&#10;&#10;\textcolor{white}{$f_0 \propto \dfrac{1}{k}$}&#10;&#10;\end{document}" title="IguanaTex Bitmap Display">
            <a:extLst>
              <a:ext uri="{FF2B5EF4-FFF2-40B4-BE49-F238E27FC236}">
                <a16:creationId xmlns:a16="http://schemas.microsoft.com/office/drawing/2014/main" id="{A2F2DDA0-3307-ADC4-1E2F-DB4F45BFFEEE}"/>
              </a:ext>
            </a:extLst>
          </p:cNvPr>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9042396" y="5161476"/>
            <a:ext cx="1062743" cy="746792"/>
          </a:xfrm>
          <a:prstGeom prst="rect">
            <a:avLst/>
          </a:prstGeom>
        </p:spPr>
      </p:pic>
      <p:pic>
        <p:nvPicPr>
          <p:cNvPr id="6" name="Picture Placeholder 5" descr="A picture containing text, screenshot, colorfulness&#10;&#10;Description automatically generated">
            <a:extLst>
              <a:ext uri="{FF2B5EF4-FFF2-40B4-BE49-F238E27FC236}">
                <a16:creationId xmlns:a16="http://schemas.microsoft.com/office/drawing/2014/main" id="{7C99C165-71BC-B631-4573-7DCF58DB5C00}"/>
              </a:ext>
            </a:extLst>
          </p:cNvPr>
          <p:cNvPicPr>
            <a:picLocks noGrp="1" noChangeAspect="1"/>
          </p:cNvPicPr>
          <p:nvPr>
            <p:ph type="pic" idx="1"/>
          </p:nvPr>
        </p:nvPicPr>
        <p:blipFill>
          <a:blip r:embed="rId6">
            <a:extLst>
              <a:ext uri="{28A0092B-C50C-407E-A947-70E740481C1C}">
                <a14:useLocalDpi xmlns:a14="http://schemas.microsoft.com/office/drawing/2010/main" val="0"/>
              </a:ext>
            </a:extLst>
          </a:blip>
          <a:srcRect l="944" r="944"/>
          <a:stretch>
            <a:fillRect/>
          </a:stretch>
        </p:blipFill>
        <p:spPr/>
      </p:pic>
    </p:spTree>
    <p:extLst>
      <p:ext uri="{BB962C8B-B14F-4D97-AF65-F5344CB8AC3E}">
        <p14:creationId xmlns:p14="http://schemas.microsoft.com/office/powerpoint/2010/main" val="27918987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49EFD654-7D52-0944-C2CE-53927038C9F7}"/>
              </a:ext>
            </a:extLst>
          </p:cNvPr>
          <p:cNvSpPr>
            <a:spLocks noGrp="1"/>
          </p:cNvSpPr>
          <p:nvPr>
            <p:ph type="body" idx="1"/>
          </p:nvPr>
        </p:nvSpPr>
        <p:spPr>
          <a:xfrm>
            <a:off x="1443423" y="445127"/>
            <a:ext cx="9098055" cy="766588"/>
          </a:xfrm>
        </p:spPr>
        <p:txBody>
          <a:bodyPr/>
          <a:lstStyle/>
          <a:p>
            <a:r>
              <a:rPr lang="en-US" dirty="0"/>
              <a:t>Varying the distances given a 10000 m^2 Detector</a:t>
            </a:r>
          </a:p>
        </p:txBody>
      </p:sp>
      <p:sp>
        <p:nvSpPr>
          <p:cNvPr id="3" name="Text Placeholder 2">
            <a:extLst>
              <a:ext uri="{FF2B5EF4-FFF2-40B4-BE49-F238E27FC236}">
                <a16:creationId xmlns:a16="http://schemas.microsoft.com/office/drawing/2014/main" id="{F0FDA371-394B-758E-2536-0F3DE7CBE828}"/>
              </a:ext>
            </a:extLst>
          </p:cNvPr>
          <p:cNvSpPr>
            <a:spLocks noGrp="1"/>
          </p:cNvSpPr>
          <p:nvPr>
            <p:ph type="body" sz="quarter" idx="3"/>
          </p:nvPr>
        </p:nvSpPr>
        <p:spPr>
          <a:xfrm>
            <a:off x="1524002" y="3613788"/>
            <a:ext cx="9305152" cy="766588"/>
          </a:xfrm>
        </p:spPr>
        <p:txBody>
          <a:bodyPr/>
          <a:lstStyle/>
          <a:p>
            <a:r>
              <a:rPr lang="en-PH" dirty="0"/>
              <a:t>Varying the distances given a 1 km^2 detector</a:t>
            </a:r>
          </a:p>
        </p:txBody>
      </p:sp>
      <p:pic>
        <p:nvPicPr>
          <p:cNvPr id="19" name="Content Placeholder 18" descr="A picture containing text, colorfulness, screenshot&#10;&#10;Description automatically generated">
            <a:extLst>
              <a:ext uri="{FF2B5EF4-FFF2-40B4-BE49-F238E27FC236}">
                <a16:creationId xmlns:a16="http://schemas.microsoft.com/office/drawing/2014/main" id="{255DB45B-006D-3999-1AF1-963E6F4E749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524002" y="1105134"/>
            <a:ext cx="9305152" cy="2278447"/>
          </a:xfrm>
        </p:spPr>
      </p:pic>
      <p:sp>
        <p:nvSpPr>
          <p:cNvPr id="8" name="Content Placeholder 3">
            <a:extLst>
              <a:ext uri="{FF2B5EF4-FFF2-40B4-BE49-F238E27FC236}">
                <a16:creationId xmlns:a16="http://schemas.microsoft.com/office/drawing/2014/main" id="{E503D8F1-A860-3B42-6D34-E33AE982B161}"/>
              </a:ext>
            </a:extLst>
          </p:cNvPr>
          <p:cNvSpPr txBox="1">
            <a:spLocks/>
          </p:cNvSpPr>
          <p:nvPr/>
        </p:nvSpPr>
        <p:spPr>
          <a:xfrm>
            <a:off x="1443424" y="2740732"/>
            <a:ext cx="4572000" cy="328884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80000"/>
              <a:buFont typeface="Arial" pitchFamily="34" charset="0"/>
              <a:buChar char="•"/>
              <a:defRPr sz="18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2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2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2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2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2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200" kern="1200" baseline="0">
                <a:solidFill>
                  <a:schemeClr val="tx1"/>
                </a:solidFill>
                <a:latin typeface="+mn-lt"/>
                <a:ea typeface="+mn-ea"/>
                <a:cs typeface="+mn-cs"/>
              </a:defRPr>
            </a:lvl9pPr>
          </a:lstStyle>
          <a:p>
            <a:pPr marL="45720" indent="0">
              <a:buNone/>
            </a:pPr>
            <a:endParaRPr lang="en-PH" dirty="0"/>
          </a:p>
        </p:txBody>
      </p:sp>
      <p:pic>
        <p:nvPicPr>
          <p:cNvPr id="23" name="Picture 22" descr="A picture containing text, screenshot, colorfulness, plot&#10;&#10;Description automatically generated">
            <a:extLst>
              <a:ext uri="{FF2B5EF4-FFF2-40B4-BE49-F238E27FC236}">
                <a16:creationId xmlns:a16="http://schemas.microsoft.com/office/drawing/2014/main" id="{9D4F1BF8-A7BE-9C57-9C35-7EBCCC142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2" y="4230967"/>
            <a:ext cx="9305142" cy="2278447"/>
          </a:xfrm>
          <a:prstGeom prst="rect">
            <a:avLst/>
          </a:prstGeom>
        </p:spPr>
      </p:pic>
    </p:spTree>
    <p:extLst>
      <p:ext uri="{BB962C8B-B14F-4D97-AF65-F5344CB8AC3E}">
        <p14:creationId xmlns:p14="http://schemas.microsoft.com/office/powerpoint/2010/main" val="35055656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9702" y="1950691"/>
            <a:ext cx="4347541" cy="1091242"/>
          </a:xfrm>
        </p:spPr>
        <p:txBody>
          <a:bodyPr anchor="b">
            <a:normAutofit fontScale="90000"/>
          </a:bodyPr>
          <a:lstStyle/>
          <a:p>
            <a:r>
              <a:rPr lang="en-US" dirty="0"/>
              <a:t>Innovation: </a:t>
            </a:r>
            <a:r>
              <a:rPr lang="en-US" dirty="0" err="1"/>
              <a:t>Cocconi</a:t>
            </a:r>
            <a:r>
              <a:rPr lang="en-US" dirty="0"/>
              <a:t> and Morrison’s coefficient k for the spectral irradiance of host stars of exoplanets (from exoplanet.eu/catalog)</a:t>
            </a:r>
          </a:p>
        </p:txBody>
      </p:sp>
      <p:sp>
        <p:nvSpPr>
          <p:cNvPr id="9" name="Text Placeholder 3">
            <a:extLst>
              <a:ext uri="{FF2B5EF4-FFF2-40B4-BE49-F238E27FC236}">
                <a16:creationId xmlns:a16="http://schemas.microsoft.com/office/drawing/2014/main" id="{49EFD654-7D52-0944-C2CE-53927038C9F7}"/>
              </a:ext>
            </a:extLst>
          </p:cNvPr>
          <p:cNvSpPr>
            <a:spLocks noGrp="1"/>
          </p:cNvSpPr>
          <p:nvPr>
            <p:ph type="body" sz="half" idx="2"/>
          </p:nvPr>
        </p:nvSpPr>
        <p:spPr>
          <a:xfrm>
            <a:off x="7470648" y="4361688"/>
            <a:ext cx="4206240" cy="1728216"/>
          </a:xfrm>
        </p:spPr>
        <p:txBody>
          <a:bodyPr/>
          <a:lstStyle/>
          <a:p>
            <a:r>
              <a:rPr lang="en-US" dirty="0"/>
              <a:t>Has a dependence on the radius and temperature of the star such that</a:t>
            </a:r>
          </a:p>
        </p:txBody>
      </p:sp>
      <p:cxnSp>
        <p:nvCxnSpPr>
          <p:cNvPr id="10" name="Straight Connector 9">
            <a:extLst>
              <a:ext uri="{FF2B5EF4-FFF2-40B4-BE49-F238E27FC236}">
                <a16:creationId xmlns:a16="http://schemas.microsoft.com/office/drawing/2014/main" id="{6BACBCC8-F8F2-36AC-7145-63B7CF847DB3}"/>
              </a:ext>
            </a:extLst>
          </p:cNvPr>
          <p:cNvCxnSpPr>
            <a:cxnSpLocks/>
          </p:cNvCxnSpPr>
          <p:nvPr/>
        </p:nvCxnSpPr>
        <p:spPr>
          <a:xfrm>
            <a:off x="3183147" y="1199072"/>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A9BA00-A4F2-51C7-C3DB-0213BF006F9E}"/>
              </a:ext>
            </a:extLst>
          </p:cNvPr>
          <p:cNvCxnSpPr>
            <a:cxnSpLocks/>
          </p:cNvCxnSpPr>
          <p:nvPr/>
        </p:nvCxnSpPr>
        <p:spPr>
          <a:xfrm>
            <a:off x="2947358"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EC1FBDD-EB40-1BF3-41EA-36CB918932A4}"/>
              </a:ext>
            </a:extLst>
          </p:cNvPr>
          <p:cNvCxnSpPr>
            <a:cxnSpLocks/>
          </p:cNvCxnSpPr>
          <p:nvPr/>
        </p:nvCxnSpPr>
        <p:spPr>
          <a:xfrm>
            <a:off x="2694316"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987A162-BAD1-4E53-0B80-9B68998992E9}"/>
              </a:ext>
            </a:extLst>
          </p:cNvPr>
          <p:cNvCxnSpPr>
            <a:cxnSpLocks/>
          </p:cNvCxnSpPr>
          <p:nvPr/>
        </p:nvCxnSpPr>
        <p:spPr>
          <a:xfrm>
            <a:off x="2458527"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5F9FF63-F1D2-EC2D-E79B-BD6E8F14BC67}"/>
              </a:ext>
            </a:extLst>
          </p:cNvPr>
          <p:cNvCxnSpPr>
            <a:cxnSpLocks/>
          </p:cNvCxnSpPr>
          <p:nvPr/>
        </p:nvCxnSpPr>
        <p:spPr>
          <a:xfrm>
            <a:off x="2257243"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E4E903-8FB3-41B9-BD87-96FB8212DD9B}"/>
              </a:ext>
            </a:extLst>
          </p:cNvPr>
          <p:cNvCxnSpPr>
            <a:cxnSpLocks/>
          </p:cNvCxnSpPr>
          <p:nvPr/>
        </p:nvCxnSpPr>
        <p:spPr>
          <a:xfrm>
            <a:off x="2038706" y="1199071"/>
            <a:ext cx="0" cy="412342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pic>
        <p:nvPicPr>
          <p:cNvPr id="20" name="Picture 19" descr="\documentclass{article}&#10;\usepackage{amsmath}&#10;\usepackage{xcolor}&#10;\pagestyle{empty}&#10;\begin{document}&#10;&#10;\textcolor{white}{$k \dfrac{f^2}{R^2}$}&#10;&#10;\end{document}" title="IguanaTex Bitmap Display">
            <a:extLst>
              <a:ext uri="{FF2B5EF4-FFF2-40B4-BE49-F238E27FC236}">
                <a16:creationId xmlns:a16="http://schemas.microsoft.com/office/drawing/2014/main" id="{44772B7F-E6C7-0A58-82EF-92EC08D22A1E}"/>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9260876" y="3260783"/>
            <a:ext cx="673881" cy="810866"/>
          </a:xfrm>
          <a:prstGeom prst="rect">
            <a:avLst/>
          </a:prstGeom>
        </p:spPr>
      </p:pic>
      <p:pic>
        <p:nvPicPr>
          <p:cNvPr id="23" name="Picture 22" descr="\documentclass{article}&#10;\usepackage{amsmath}&#10;\usepackage{xcolor}&#10;\pagestyle{empty}&#10;\begin{document}&#10;&#10;\textcolor{white}{$k \propto \dfrac{1}{r^{0.4} T^{0.2}}$}&#10;&#10;\end{document}" title="IguanaTex Bitmap Display">
            <a:extLst>
              <a:ext uri="{FF2B5EF4-FFF2-40B4-BE49-F238E27FC236}">
                <a16:creationId xmlns:a16="http://schemas.microsoft.com/office/drawing/2014/main" id="{3A69A4FD-EBD1-5DAB-6D1F-C4BE581B11AA}"/>
              </a:ext>
            </a:extLst>
          </p:cNvPr>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8597193" y="5161476"/>
            <a:ext cx="1953150" cy="746792"/>
          </a:xfrm>
          <a:prstGeom prst="rect">
            <a:avLst/>
          </a:prstGeom>
        </p:spPr>
      </p:pic>
      <p:pic>
        <p:nvPicPr>
          <p:cNvPr id="6" name="Picture Placeholder 5" descr="A picture containing text, screenshot, colorfulness&#10;&#10;Description automatically generated">
            <a:extLst>
              <a:ext uri="{FF2B5EF4-FFF2-40B4-BE49-F238E27FC236}">
                <a16:creationId xmlns:a16="http://schemas.microsoft.com/office/drawing/2014/main" id="{3507C9B2-6717-A697-CD7C-979F4882D375}"/>
              </a:ext>
            </a:extLst>
          </p:cNvPr>
          <p:cNvPicPr>
            <a:picLocks noGrp="1" noChangeAspect="1"/>
          </p:cNvPicPr>
          <p:nvPr>
            <p:ph type="pic" idx="1"/>
          </p:nvPr>
        </p:nvPicPr>
        <p:blipFill>
          <a:blip r:embed="rId6">
            <a:extLst>
              <a:ext uri="{28A0092B-C50C-407E-A947-70E740481C1C}">
                <a14:useLocalDpi xmlns:a14="http://schemas.microsoft.com/office/drawing/2010/main" val="0"/>
              </a:ext>
            </a:extLst>
          </a:blip>
          <a:srcRect l="989" r="989"/>
          <a:stretch>
            <a:fillRect/>
          </a:stretch>
        </p:blipFill>
        <p:spPr/>
      </p:pic>
    </p:spTree>
    <p:extLst>
      <p:ext uri="{BB962C8B-B14F-4D97-AF65-F5344CB8AC3E}">
        <p14:creationId xmlns:p14="http://schemas.microsoft.com/office/powerpoint/2010/main" val="2703825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75.2156"/>
  <p:tag name="ORIGINALWIDTH" val="228.7214"/>
  <p:tag name="OUTPUTTYPE" val="PNG"/>
  <p:tag name="IGUANATEXVERSION" val="160"/>
  <p:tag name="LATEXADDIN" val="\documentclass{article}&#10;\usepackage{amsmath}&#10;\usepackage{xcolor}&#10;\pagestyle{empty}&#10;\begin{document}&#10;&#10;\textcolor{white}{$k \dfrac{f^2}{R^2}$}&#10;&#10;\end{document}"/>
  <p:tag name="IGUANATEXSIZE" val="20"/>
  <p:tag name="IGUANATEXCURSOR" val="140"/>
  <p:tag name="TRANSPARENCY" val="True"/>
  <p:tag name="LATEXENGINEID" val="0"/>
  <p:tag name="TEMPFOLDER" val="C:\Users\Marco Immanuel\Documents\"/>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53.4684"/>
  <p:tag name="ORIGINALWIDTH" val="662.9172"/>
  <p:tag name="OUTPUTTYPE" val="PNG"/>
  <p:tag name="IGUANATEXVERSION" val="160"/>
  <p:tag name="LATEXADDIN" val="\documentclass{article}&#10;\usepackage{amsmath}&#10;\usepackage{xcolor}&#10;\pagestyle{empty}&#10;\begin{document}&#10;&#10;\textcolor{white}{$k \propto \dfrac{1}{r^{0.4} T^{0.2}}$}&#10;&#10;\end{document}"/>
  <p:tag name="IGUANATEXSIZE" val="20"/>
  <p:tag name="IGUANATEXCURSOR" val="155"/>
  <p:tag name="TRANSPARENCY" val="True"/>
  <p:tag name="LATEXENGINEID" val="0"/>
  <p:tag name="TEMPFOLDER" val="C:\Users\Marco Immanuel\Documents\"/>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326.2092"/>
  <p:tag name="ORIGINALWIDTH" val="579.6776"/>
  <p:tag name="OUTPUTTYPE" val="PNG"/>
  <p:tag name="IGUANATEXVERSION" val="160"/>
  <p:tag name="LATEXADDIN" val="\documentclass{article}&#10;\usepackage{amsmath}&#10;\usepackage{xcolor}&#10;\pagestyle{empty}&#10;\begin{document}&#10;&#10;\textcolor{white}{$f_0 \left(\dfrac{R}{\ell_d}\right)^{0.4}$}&#10;&#10;\end{document}"/>
  <p:tag name="IGUANATEXSIZE" val="20"/>
  <p:tag name="IGUANATEXCURSOR" val="160"/>
  <p:tag name="TRANSPARENCY" val="True"/>
  <p:tag name="LATEXENGINEID" val="0"/>
  <p:tag name="TEMPFOLDER" val="C:\Users\Marco Immanuel\Documents\"/>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53.4684"/>
  <p:tag name="ORIGINALWIDTH" val="360.7049"/>
  <p:tag name="OUTPUTTYPE" val="PNG"/>
  <p:tag name="IGUANATEXVERSION" val="160"/>
  <p:tag name="LATEXADDIN" val="\documentclass{article}&#10;\usepackage{amsmath}&#10;\usepackage{xcolor}&#10;\pagestyle{empty}&#10;\begin{document}&#10;&#10;\textcolor{white}{$f_0 \propto \dfrac{1}{k}$}&#10;&#10;\end{document}"/>
  <p:tag name="IGUANATEXSIZE" val="20"/>
  <p:tag name="IGUANATEXCURSOR" val="144"/>
  <p:tag name="TRANSPARENCY" val="True"/>
  <p:tag name="LATEXENGINEID" val="0"/>
  <p:tag name="TEMPFOLDER" val="C:\Users\Marco Immanuel\Documents\"/>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275.2156"/>
  <p:tag name="ORIGINALWIDTH" val="228.7214"/>
  <p:tag name="OUTPUTTYPE" val="PNG"/>
  <p:tag name="IGUANATEXVERSION" val="160"/>
  <p:tag name="LATEXADDIN" val="\documentclass{article}&#10;\usepackage{amsmath}&#10;\usepackage{xcolor}&#10;\pagestyle{empty}&#10;\begin{document}&#10;&#10;\textcolor{white}{$k \dfrac{f^2}{R^2}$}&#10;&#10;\end{document}"/>
  <p:tag name="IGUANATEXSIZE" val="20"/>
  <p:tag name="IGUANATEXCURSOR" val="140"/>
  <p:tag name="TRANSPARENCY" val="True"/>
  <p:tag name="LATEXENGINEID" val="0"/>
  <p:tag name="TEMPFOLDER" val="C:\Users\Marco Immanuel\Documents\"/>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253.4684"/>
  <p:tag name="ORIGINALWIDTH" val="662.9172"/>
  <p:tag name="OUTPUTTYPE" val="PNG"/>
  <p:tag name="IGUANATEXVERSION" val="160"/>
  <p:tag name="LATEXADDIN" val="\documentclass{article}&#10;\usepackage{amsmath}&#10;\usepackage{xcolor}&#10;\pagestyle{empty}&#10;\begin{document}&#10;&#10;\textcolor{white}{$k \propto \dfrac{1}{r^{0.4} T^{0.2}}$}&#10;&#10;\end{document}"/>
  <p:tag name="IGUANATEXSIZE" val="20"/>
  <p:tag name="IGUANATEXCURSOR" val="155"/>
  <p:tag name="TRANSPARENCY" val="True"/>
  <p:tag name="LATEXENGINEID" val="0"/>
  <p:tag name="TEMPFOLDER" val="C:\Users\Marco Immanuel\Documents\"/>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326.2092"/>
  <p:tag name="ORIGINALWIDTH" val="579.6776"/>
  <p:tag name="OUTPUTTYPE" val="PNG"/>
  <p:tag name="IGUANATEXVERSION" val="160"/>
  <p:tag name="LATEXADDIN" val="\documentclass{article}&#10;\usepackage{amsmath}&#10;\usepackage{xcolor}&#10;\pagestyle{empty}&#10;\begin{document}&#10;&#10;\textcolor{white}{$f_0 \left(\dfrac{R}{\ell_d}\right)^{0.4}$}&#10;&#10;\end{document}"/>
  <p:tag name="IGUANATEXSIZE" val="20"/>
  <p:tag name="IGUANATEXCURSOR" val="160"/>
  <p:tag name="TRANSPARENCY" val="True"/>
  <p:tag name="LATEXENGINEID" val="0"/>
  <p:tag name="TEMPFOLDER" val="C:\Users\Marco Immanuel\Documents\"/>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253.4684"/>
  <p:tag name="ORIGINALWIDTH" val="360.7049"/>
  <p:tag name="OUTPUTTYPE" val="PNG"/>
  <p:tag name="IGUANATEXVERSION" val="160"/>
  <p:tag name="LATEXADDIN" val="\documentclass{article}&#10;\usepackage{amsmath}&#10;\usepackage{xcolor}&#10;\pagestyle{empty}&#10;\begin{document}&#10;&#10;\textcolor{white}{$f_0 \propto \dfrac{1}{k}$}&#10;&#10;\end{document}"/>
  <p:tag name="IGUANATEXSIZE" val="20"/>
  <p:tag name="IGUANATEXCURSOR" val="144"/>
  <p:tag name="TRANSPARENCY" val="True"/>
  <p:tag name="LATEXENGINEID" val="0"/>
  <p:tag name="TEMPFOLDER" val="C:\Users\Marco Immanuel\Documents\"/>
  <p:tag name="LATEXFORMHEIGHT" val="312"/>
  <p:tag name="LATEXFORMWIDTH" val="384"/>
  <p:tag name="LATEXFORMWRAP" val="True"/>
  <p:tag name="BITMAPVECTOR" val="0"/>
</p:tagLst>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l banded presentation (widescreen).potx" id="{8384684B-0E69-492A-91E7-29F709A97A1C}" vid="{F5096ADD-FCE7-411A-B9A7-AE292EEF759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Teal banded presentation (widescreen)</Template>
  <TotalTime>1211</TotalTime>
  <Words>1639</Words>
  <Application>Microsoft Office PowerPoint</Application>
  <PresentationFormat>Widescreen</PresentationFormat>
  <Paragraphs>103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CMU Concrete</vt:lpstr>
      <vt:lpstr>CMU Serif</vt:lpstr>
      <vt:lpstr>Banded Design Teal 16x9</vt:lpstr>
      <vt:lpstr>Computational Astrobiology Hackathon</vt:lpstr>
      <vt:lpstr>Outline</vt:lpstr>
      <vt:lpstr>Tutorial 2: Technosignatures</vt:lpstr>
      <vt:lpstr>Figure: flux vs frequency for several kinds of stars and the galactic fluxes received by two detectors</vt:lpstr>
      <vt:lpstr>Figure: Tabby’s star flux compared to sun’s flux and galactic flux</vt:lpstr>
      <vt:lpstr>Figure: Cocconi and Morrison’s coefficient k for the spectral irradiance of the host star</vt:lpstr>
      <vt:lpstr>Figure: Minimum frequency coefficient f0</vt:lpstr>
      <vt:lpstr>PowerPoint Presentation</vt:lpstr>
      <vt:lpstr>Innovation: Cocconi and Morrison’s coefficient k for the spectral irradiance of host stars of exoplanets (from exoplanet.eu/catalog)</vt:lpstr>
      <vt:lpstr>Innovation: Minimum frequency coefficient f0</vt:lpstr>
      <vt:lpstr>Tutorial Naïve Bayes</vt:lpstr>
      <vt:lpstr>Sample Gaussian Naïve Bayes classifier for two labels</vt:lpstr>
      <vt:lpstr>Sample Confusion Matrix for a Multinomial Naïve Bayes classifier</vt:lpstr>
      <vt:lpstr>Innovation: predicting the detection type of an exoplanet from the semi-major axis of its orbit around the host star and its host star’s radius</vt:lpstr>
      <vt:lpstr>Using ComplementNB, we get this confusion matrix (which got confused)</vt:lpstr>
      <vt:lpstr>Tutorial 3: Exoplanet exploration using ML</vt:lpstr>
      <vt:lpstr>Tutorial 3: Exoplanet exploration using ML</vt:lpstr>
      <vt:lpstr>Tutorial 4: Exoplanet exploration using ANN</vt:lpstr>
      <vt:lpstr>Tutorial 4: Exoplanet exploration using ANN</vt:lpstr>
      <vt:lpstr>Tutorial Feature PCA</vt:lpstr>
      <vt:lpstr>Tutorial Feature PCA</vt:lpstr>
      <vt:lpstr>Tutorial 5: Parallel processing</vt:lpstr>
      <vt:lpstr>Tutorial 5: Parallel processing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Astrobiology Hackathon</dc:title>
  <dc:creator>marco immanuel bayle rivera</dc:creator>
  <cp:lastModifiedBy>marco immanuel bayle rivera</cp:lastModifiedBy>
  <cp:revision>2</cp:revision>
  <dcterms:created xsi:type="dcterms:W3CDTF">2023-05-17T14:32:54Z</dcterms:created>
  <dcterms:modified xsi:type="dcterms:W3CDTF">2023-05-18T10:43:56Z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