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94" r:id="rId6"/>
    <p:sldId id="261" r:id="rId7"/>
    <p:sldId id="262" r:id="rId8"/>
    <p:sldId id="263" r:id="rId9"/>
    <p:sldId id="264" r:id="rId10"/>
    <p:sldId id="266" r:id="rId11"/>
    <p:sldId id="300" r:id="rId12"/>
    <p:sldId id="269" r:id="rId13"/>
    <p:sldId id="299" r:id="rId14"/>
    <p:sldId id="271" r:id="rId15"/>
    <p:sldId id="272" r:id="rId16"/>
    <p:sldId id="273" r:id="rId17"/>
    <p:sldId id="274" r:id="rId18"/>
    <p:sldId id="275" r:id="rId19"/>
    <p:sldId id="276" r:id="rId20"/>
    <p:sldId id="277" r:id="rId21"/>
    <p:sldId id="298" r:id="rId22"/>
    <p:sldId id="279" r:id="rId23"/>
    <p:sldId id="297" r:id="rId24"/>
    <p:sldId id="281" r:id="rId25"/>
    <p:sldId id="295" r:id="rId26"/>
    <p:sldId id="296" r:id="rId27"/>
    <p:sldId id="284" r:id="rId28"/>
    <p:sldId id="285" r:id="rId29"/>
    <p:sldId id="286" r:id="rId30"/>
    <p:sldId id="287" r:id="rId31"/>
    <p:sldId id="288" r:id="rId32"/>
    <p:sldId id="289" r:id="rId33"/>
    <p:sldId id="290" r:id="rId34"/>
    <p:sldId id="291"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0A52CF-F0DA-4400-BF25-A226296152F8}" type="datetimeFigureOut">
              <a:rPr lang="en-IN" smtClean="0"/>
              <a:t>11-09-2016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E60C4-5D8F-4FC1-A466-A9A5DDBE7490}" type="slidenum">
              <a:rPr lang="en-IN" smtClean="0"/>
              <a:t>‹#›</a:t>
            </a:fld>
            <a:endParaRPr lang="en-IN"/>
          </a:p>
        </p:txBody>
      </p:sp>
    </p:spTree>
    <p:extLst>
      <p:ext uri="{BB962C8B-B14F-4D97-AF65-F5344CB8AC3E}">
        <p14:creationId xmlns:p14="http://schemas.microsoft.com/office/powerpoint/2010/main" val="294223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C6E7DD9-775A-4301-AF4B-3C04B8256FA4}" type="slidenum">
              <a:rPr lang="en-US" smtClean="0"/>
              <a:t>1</a:t>
            </a:fld>
            <a:endParaRPr lang="en-US"/>
          </a:p>
        </p:txBody>
      </p:sp>
    </p:spTree>
    <p:extLst>
      <p:ext uri="{BB962C8B-B14F-4D97-AF65-F5344CB8AC3E}">
        <p14:creationId xmlns:p14="http://schemas.microsoft.com/office/powerpoint/2010/main" val="375683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E7FD16-D61B-4CD0-8D75-945A9009ECE5}" type="datetimeFigureOut">
              <a:rPr lang="en-IN" smtClean="0"/>
              <a:t>11-09-2016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5278349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E7FD16-D61B-4CD0-8D75-945A9009ECE5}" type="datetimeFigureOut">
              <a:rPr lang="en-IN" smtClean="0"/>
              <a:t>11-09-2016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80075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E7FD16-D61B-4CD0-8D75-945A9009ECE5}" type="datetimeFigureOut">
              <a:rPr lang="en-IN" smtClean="0"/>
              <a:t>11-09-2016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199533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E7FD16-D61B-4CD0-8D75-945A9009ECE5}" type="datetimeFigureOut">
              <a:rPr lang="en-IN" smtClean="0"/>
              <a:t>11-09-2016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12280351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7FD16-D61B-4CD0-8D75-945A9009ECE5}" type="datetimeFigureOut">
              <a:rPr lang="en-IN" smtClean="0"/>
              <a:t>11-09-2016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7340590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E7FD16-D61B-4CD0-8D75-945A9009ECE5}" type="datetimeFigureOut">
              <a:rPr lang="en-IN" smtClean="0"/>
              <a:t>11-09-2016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35518420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E7FD16-D61B-4CD0-8D75-945A9009ECE5}" type="datetimeFigureOut">
              <a:rPr lang="en-IN" smtClean="0"/>
              <a:t>11-09-2016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20938157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E7FD16-D61B-4CD0-8D75-945A9009ECE5}" type="datetimeFigureOut">
              <a:rPr lang="en-IN" smtClean="0"/>
              <a:t>11-09-2016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31415086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7FD16-D61B-4CD0-8D75-945A9009ECE5}" type="datetimeFigureOut">
              <a:rPr lang="en-IN" smtClean="0"/>
              <a:t>11-09-2016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124843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7FD16-D61B-4CD0-8D75-945A9009ECE5}" type="datetimeFigureOut">
              <a:rPr lang="en-IN" smtClean="0"/>
              <a:t>11-09-2016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161731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7FD16-D61B-4CD0-8D75-945A9009ECE5}" type="datetimeFigureOut">
              <a:rPr lang="en-IN" smtClean="0"/>
              <a:t>11-09-2016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AD38-398E-44D8-90A7-8AE1AD24C0BE}" type="slidenum">
              <a:rPr lang="en-IN" smtClean="0"/>
              <a:t>‹#›</a:t>
            </a:fld>
            <a:endParaRPr lang="en-IN"/>
          </a:p>
        </p:txBody>
      </p:sp>
    </p:spTree>
    <p:extLst>
      <p:ext uri="{BB962C8B-B14F-4D97-AF65-F5344CB8AC3E}">
        <p14:creationId xmlns:p14="http://schemas.microsoft.com/office/powerpoint/2010/main" val="371756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7FD16-D61B-4CD0-8D75-945A9009ECE5}" type="datetimeFigureOut">
              <a:rPr lang="en-IN" smtClean="0"/>
              <a:t>11-09-2016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4AD38-398E-44D8-90A7-8AE1AD24C0BE}" type="slidenum">
              <a:rPr lang="en-IN" smtClean="0"/>
              <a:t>‹#›</a:t>
            </a:fld>
            <a:endParaRPr lang="en-IN"/>
          </a:p>
        </p:txBody>
      </p:sp>
    </p:spTree>
    <p:extLst>
      <p:ext uri="{BB962C8B-B14F-4D97-AF65-F5344CB8AC3E}">
        <p14:creationId xmlns:p14="http://schemas.microsoft.com/office/powerpoint/2010/main" val="352226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jpg"/><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46550"/>
            <a:ext cx="9144000" cy="2399620"/>
          </a:xfrm>
        </p:spPr>
        <p:txBody>
          <a:bodyPr>
            <a:normAutofit/>
          </a:bodyPr>
          <a:lstStyle/>
          <a:p>
            <a:pPr algn="l"/>
            <a:r>
              <a:rPr lang="en-US" dirty="0" smtClean="0">
                <a:solidFill>
                  <a:schemeClr val="bg1"/>
                </a:solidFill>
                <a:latin typeface="Nunito" panose="02000503000000000000"/>
                <a:cs typeface="Segoe UI" panose="020B0502040204020203" pitchFamily="34" charset="0"/>
              </a:rPr>
              <a:t>Designing the web with HTML and CSS and JavaScript</a:t>
            </a:r>
            <a:endParaRPr lang="en-US" dirty="0">
              <a:solidFill>
                <a:schemeClr val="bg1"/>
              </a:solidFill>
              <a:latin typeface="Nunito" panose="02000503000000000000"/>
              <a:cs typeface="Segoe UI" panose="020B0502040204020203" pitchFamily="34" charset="0"/>
            </a:endParaRPr>
          </a:p>
        </p:txBody>
      </p:sp>
      <p:sp>
        <p:nvSpPr>
          <p:cNvPr id="3" name="Subtitle 2"/>
          <p:cNvSpPr>
            <a:spLocks noGrp="1"/>
          </p:cNvSpPr>
          <p:nvPr>
            <p:ph type="subTitle" idx="1"/>
          </p:nvPr>
        </p:nvSpPr>
        <p:spPr/>
        <p:txBody>
          <a:bodyPr/>
          <a:lstStyle/>
          <a:p>
            <a:pPr algn="l"/>
            <a:r>
              <a:rPr lang="en-US" dirty="0" smtClean="0">
                <a:solidFill>
                  <a:schemeClr val="bg1"/>
                </a:solidFill>
                <a:latin typeface="Nunito" panose="02000503000000000000" pitchFamily="2" charset="0"/>
              </a:rPr>
              <a:t>Sujay Patil</a:t>
            </a:r>
            <a:endParaRPr lang="en-US" dirty="0">
              <a:solidFill>
                <a:schemeClr val="bg1"/>
              </a:solidFill>
              <a:latin typeface="Nunito" panose="02000503000000000000" pitchFamily="2" charset="0"/>
            </a:endParaRPr>
          </a:p>
          <a:p>
            <a:pPr algn="l"/>
            <a:r>
              <a:rPr lang="en-US" dirty="0">
                <a:solidFill>
                  <a:schemeClr val="bg1"/>
                </a:solidFill>
                <a:latin typeface="Nunito" panose="02000503000000000000" pitchFamily="2" charset="0"/>
              </a:rPr>
              <a:t>Vatsal Joshi</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5613668"/>
            <a:ext cx="2063500" cy="633985"/>
          </a:xfrm>
          <a:prstGeom prst="rect">
            <a:avLst/>
          </a:prstGeom>
        </p:spPr>
      </p:pic>
      <p:sp>
        <p:nvSpPr>
          <p:cNvPr id="5" name="TextBox 4"/>
          <p:cNvSpPr txBox="1"/>
          <p:nvPr/>
        </p:nvSpPr>
        <p:spPr>
          <a:xfrm>
            <a:off x="7026895" y="5613668"/>
            <a:ext cx="3809056" cy="646331"/>
          </a:xfrm>
          <a:prstGeom prst="rect">
            <a:avLst/>
          </a:prstGeom>
          <a:noFill/>
        </p:spPr>
        <p:txBody>
          <a:bodyPr wrap="none" rtlCol="0">
            <a:spAutoFit/>
          </a:bodyPr>
          <a:lstStyle/>
          <a:p>
            <a:pPr algn="r"/>
            <a:r>
              <a:rPr lang="en-US" b="1" dirty="0">
                <a:solidFill>
                  <a:schemeClr val="bg1"/>
                </a:solidFill>
                <a:latin typeface="Californian FB" panose="0207040306080B030204" pitchFamily="18" charset="0"/>
              </a:rPr>
              <a:t>School of Information Technology &amp;</a:t>
            </a:r>
          </a:p>
          <a:p>
            <a:pPr algn="r"/>
            <a:r>
              <a:rPr lang="en-US" b="1" dirty="0">
                <a:solidFill>
                  <a:schemeClr val="bg1"/>
                </a:solidFill>
                <a:latin typeface="Californian FB" panose="0207040306080B030204" pitchFamily="18" charset="0"/>
              </a:rPr>
              <a:t>Engineering</a:t>
            </a:r>
          </a:p>
        </p:txBody>
      </p:sp>
    </p:spTree>
    <p:extLst>
      <p:ext uri="{BB962C8B-B14F-4D97-AF65-F5344CB8AC3E}">
        <p14:creationId xmlns:p14="http://schemas.microsoft.com/office/powerpoint/2010/main" val="743761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latin typeface="Nunito" panose="02000503000000000000"/>
              </a:rPr>
              <a:t>Making Stuff Happen - HTML, CSS and JavaScript</a:t>
            </a:r>
            <a:endParaRPr lang="en-IN" dirty="0">
              <a:solidFill>
                <a:schemeClr val="bg1"/>
              </a:solidFill>
              <a:latin typeface="Nunito" panose="02000503000000000000"/>
            </a:endParaRPr>
          </a:p>
        </p:txBody>
      </p:sp>
      <p:sp>
        <p:nvSpPr>
          <p:cNvPr id="3" name="Content Placeholder 2"/>
          <p:cNvSpPr>
            <a:spLocks noGrp="1"/>
          </p:cNvSpPr>
          <p:nvPr>
            <p:ph idx="1"/>
          </p:nvPr>
        </p:nvSpPr>
        <p:spPr/>
        <p:txBody>
          <a:bodyPr>
            <a:normAutofit/>
          </a:bodyPr>
          <a:lstStyle/>
          <a:p>
            <a:r>
              <a:rPr lang="en-IN" dirty="0" smtClean="0">
                <a:solidFill>
                  <a:schemeClr val="bg1"/>
                </a:solidFill>
                <a:latin typeface="Nunito" panose="02000503000000000000"/>
              </a:rPr>
              <a:t>There’s a few ways to try out JavaScript, and when learning it’s best to try them out to see what works for you. But first, how does JavaScript relate to HTML and CSS?</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Mostly, JavaScript runs in your web browser alongside HTML and CSS, and can be directly added to any webpage using a </a:t>
            </a:r>
            <a:r>
              <a:rPr lang="en-IN" u="sng" dirty="0" smtClean="0">
                <a:solidFill>
                  <a:schemeClr val="bg1"/>
                </a:solidFill>
                <a:latin typeface="Nunito" panose="02000503000000000000"/>
              </a:rPr>
              <a:t>script</a:t>
            </a:r>
            <a:r>
              <a:rPr lang="en-IN" dirty="0" smtClean="0">
                <a:solidFill>
                  <a:schemeClr val="bg1"/>
                </a:solidFill>
                <a:latin typeface="Nunito" panose="02000503000000000000"/>
              </a:rPr>
              <a:t> tag. The &lt;script&gt; element can either contain JavaScript directly (internal) or link to an external resource via a </a:t>
            </a:r>
            <a:r>
              <a:rPr lang="en-IN" i="1" dirty="0" err="1" smtClean="0">
                <a:solidFill>
                  <a:schemeClr val="bg1"/>
                </a:solidFill>
                <a:latin typeface="Nunito" panose="02000503000000000000"/>
              </a:rPr>
              <a:t>src</a:t>
            </a:r>
            <a:r>
              <a:rPr lang="en-IN" dirty="0" smtClean="0">
                <a:solidFill>
                  <a:schemeClr val="bg1"/>
                </a:solidFill>
                <a:latin typeface="Nunito" panose="02000503000000000000"/>
              </a:rPr>
              <a:t> attribute.</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A browser then runs JavaScript line-by-line, starting at the top of the file or script element and finishing at the bottom (unless you tell it to go elsewhere).</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p:txBody>
      </p:sp>
    </p:spTree>
    <p:extLst>
      <p:ext uri="{BB962C8B-B14F-4D97-AF65-F5344CB8AC3E}">
        <p14:creationId xmlns:p14="http://schemas.microsoft.com/office/powerpoint/2010/main" val="4154558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Internal</a:t>
            </a:r>
            <a:endParaRPr lang="en-IN" b="1" dirty="0">
              <a:solidFill>
                <a:schemeClr val="bg1"/>
              </a:solidFill>
              <a:latin typeface="Nunito"/>
            </a:endParaRPr>
          </a:p>
        </p:txBody>
      </p:sp>
      <p:sp>
        <p:nvSpPr>
          <p:cNvPr id="3" name="Content Placeholder 2"/>
          <p:cNvSpPr>
            <a:spLocks noGrp="1"/>
          </p:cNvSpPr>
          <p:nvPr>
            <p:ph idx="1"/>
          </p:nvPr>
        </p:nvSpPr>
        <p:spPr>
          <a:xfrm>
            <a:off x="838200" y="1565797"/>
            <a:ext cx="10515600" cy="796277"/>
          </a:xfrm>
        </p:spPr>
        <p:txBody>
          <a:bodyPr/>
          <a:lstStyle/>
          <a:p>
            <a:r>
              <a:rPr lang="en-IN" dirty="0" smtClean="0">
                <a:solidFill>
                  <a:schemeClr val="bg1"/>
                </a:solidFill>
                <a:latin typeface="Nunito"/>
              </a:rPr>
              <a:t>You can just put the JavaScript inside a script element.</a:t>
            </a:r>
          </a:p>
          <a:p>
            <a:endParaRPr lang="en-IN" dirty="0"/>
          </a:p>
        </p:txBody>
      </p:sp>
      <p:sp>
        <p:nvSpPr>
          <p:cNvPr id="5" name="TextBox 4"/>
          <p:cNvSpPr txBox="1"/>
          <p:nvPr/>
        </p:nvSpPr>
        <p:spPr>
          <a:xfrm>
            <a:off x="838200" y="2386889"/>
            <a:ext cx="10507824" cy="769441"/>
          </a:xfrm>
          <a:prstGeom prst="rect">
            <a:avLst/>
          </a:prstGeom>
          <a:noFill/>
        </p:spPr>
        <p:txBody>
          <a:bodyPr wrap="square" rtlCol="0">
            <a:spAutoFit/>
          </a:bodyPr>
          <a:lstStyle/>
          <a:p>
            <a:r>
              <a:rPr lang="en-IN" sz="4400" b="1" dirty="0" smtClean="0">
                <a:solidFill>
                  <a:schemeClr val="bg1"/>
                </a:solidFill>
                <a:latin typeface="Nunito"/>
              </a:rPr>
              <a:t>External</a:t>
            </a:r>
            <a:endParaRPr lang="en-IN" sz="4400" b="1" dirty="0">
              <a:solidFill>
                <a:schemeClr val="bg1"/>
              </a:solidFill>
              <a:latin typeface="Nunito"/>
            </a:endParaRPr>
          </a:p>
        </p:txBody>
      </p:sp>
      <p:sp>
        <p:nvSpPr>
          <p:cNvPr id="6" name="TextBox 5"/>
          <p:cNvSpPr txBox="1"/>
          <p:nvPr/>
        </p:nvSpPr>
        <p:spPr>
          <a:xfrm>
            <a:off x="838200" y="3442996"/>
            <a:ext cx="10515599" cy="2677656"/>
          </a:xfrm>
          <a:prstGeom prst="rect">
            <a:avLst/>
          </a:prstGeom>
          <a:noFill/>
        </p:spPr>
        <p:txBody>
          <a:bodyPr wrap="square" rtlCol="0">
            <a:spAutoFit/>
          </a:bodyPr>
          <a:lstStyle/>
          <a:p>
            <a:r>
              <a:rPr lang="en-IN" sz="2800" dirty="0" smtClean="0">
                <a:solidFill>
                  <a:schemeClr val="bg1"/>
                </a:solidFill>
                <a:latin typeface="Nunito"/>
              </a:rPr>
              <a:t>An external JavaScript resource is a text file with a .</a:t>
            </a:r>
            <a:r>
              <a:rPr lang="en-IN" sz="2800" dirty="0" err="1" smtClean="0">
                <a:solidFill>
                  <a:schemeClr val="bg1"/>
                </a:solidFill>
                <a:latin typeface="Nunito"/>
              </a:rPr>
              <a:t>js</a:t>
            </a:r>
            <a:r>
              <a:rPr lang="en-IN" sz="2800" dirty="0" smtClean="0">
                <a:solidFill>
                  <a:schemeClr val="bg1"/>
                </a:solidFill>
                <a:latin typeface="Nunito"/>
              </a:rPr>
              <a:t> extension, just like an external CSS resource with a .</a:t>
            </a:r>
            <a:r>
              <a:rPr lang="en-IN" sz="2800" dirty="0" err="1" smtClean="0">
                <a:solidFill>
                  <a:schemeClr val="bg1"/>
                </a:solidFill>
                <a:latin typeface="Nunito"/>
              </a:rPr>
              <a:t>css</a:t>
            </a:r>
            <a:r>
              <a:rPr lang="en-IN" sz="2800" dirty="0" smtClean="0">
                <a:solidFill>
                  <a:schemeClr val="bg1"/>
                </a:solidFill>
                <a:latin typeface="Nunito"/>
              </a:rPr>
              <a:t> extension.</a:t>
            </a:r>
          </a:p>
          <a:p>
            <a:endParaRPr lang="en-IN" sz="2800" dirty="0" smtClean="0">
              <a:solidFill>
                <a:schemeClr val="bg1"/>
              </a:solidFill>
              <a:latin typeface="Nunito"/>
            </a:endParaRPr>
          </a:p>
          <a:p>
            <a:r>
              <a:rPr lang="en-IN" sz="2800" dirty="0" smtClean="0">
                <a:solidFill>
                  <a:schemeClr val="bg1"/>
                </a:solidFill>
                <a:latin typeface="Nunito"/>
              </a:rPr>
              <a:t>To add a JavaScript file to your page, you just need to use a script tag with a </a:t>
            </a:r>
            <a:r>
              <a:rPr lang="en-IN" sz="2800" dirty="0" err="1" smtClean="0">
                <a:solidFill>
                  <a:schemeClr val="bg1"/>
                </a:solidFill>
                <a:latin typeface="Nunito"/>
              </a:rPr>
              <a:t>src</a:t>
            </a:r>
            <a:r>
              <a:rPr lang="en-IN" sz="2800" dirty="0" smtClean="0">
                <a:solidFill>
                  <a:schemeClr val="bg1"/>
                </a:solidFill>
                <a:latin typeface="Nunito"/>
              </a:rPr>
              <a:t> attribute pointing to the file. So, if your file was called script.js and sat in the same directory as your HTML file.</a:t>
            </a:r>
            <a:endParaRPr lang="en-IN" sz="2800" dirty="0">
              <a:solidFill>
                <a:schemeClr val="bg1"/>
              </a:solidFill>
              <a:latin typeface="Nunito"/>
            </a:endParaRPr>
          </a:p>
        </p:txBody>
      </p:sp>
    </p:spTree>
    <p:extLst>
      <p:ext uri="{BB962C8B-B14F-4D97-AF65-F5344CB8AC3E}">
        <p14:creationId xmlns:p14="http://schemas.microsoft.com/office/powerpoint/2010/main" val="1701664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Console</a:t>
            </a:r>
            <a:endParaRPr lang="en-IN" b="1" dirty="0">
              <a:solidFill>
                <a:schemeClr val="bg1"/>
              </a:solidFill>
              <a:latin typeface="Nunito"/>
            </a:endParaRPr>
          </a:p>
        </p:txBody>
      </p:sp>
      <p:sp>
        <p:nvSpPr>
          <p:cNvPr id="3" name="Content Placeholder 2"/>
          <p:cNvSpPr>
            <a:spLocks noGrp="1"/>
          </p:cNvSpPr>
          <p:nvPr>
            <p:ph idx="1"/>
          </p:nvPr>
        </p:nvSpPr>
        <p:spPr/>
        <p:txBody>
          <a:bodyPr/>
          <a:lstStyle/>
          <a:p>
            <a:r>
              <a:rPr lang="en-IN" dirty="0" smtClean="0">
                <a:solidFill>
                  <a:schemeClr val="bg1"/>
                </a:solidFill>
                <a:latin typeface="Nunito"/>
              </a:rPr>
              <a:t>The last way is great for getting instant feedback, and it’s recommend if you just want to try a line out quickly.</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In a modern browser you’ll find some developer tools - often you can right click on a page, then click “inspect element” to bring them up. Find the console and you’ll be able to type JavaScript, hit enter and have it run immediately.</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Search the net if you can’t find your dev tools or console - they’re changing in browsers all the time.</a:t>
            </a:r>
          </a:p>
          <a:p>
            <a:endParaRPr lang="en-IN" dirty="0">
              <a:solidFill>
                <a:schemeClr val="bg1"/>
              </a:solidFill>
              <a:latin typeface="Nunito"/>
            </a:endParaRPr>
          </a:p>
        </p:txBody>
      </p:sp>
    </p:spTree>
    <p:extLst>
      <p:ext uri="{BB962C8B-B14F-4D97-AF65-F5344CB8AC3E}">
        <p14:creationId xmlns:p14="http://schemas.microsoft.com/office/powerpoint/2010/main" val="379954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Let’s go!</a:t>
            </a:r>
            <a:endParaRPr lang="en-IN" b="1" dirty="0">
              <a:solidFill>
                <a:schemeClr val="bg1"/>
              </a:solidFill>
              <a:latin typeface="Nunito"/>
            </a:endParaRPr>
          </a:p>
        </p:txBody>
      </p:sp>
      <p:sp>
        <p:nvSpPr>
          <p:cNvPr id="3" name="Content Placeholder 2"/>
          <p:cNvSpPr>
            <a:spLocks noGrp="1"/>
          </p:cNvSpPr>
          <p:nvPr>
            <p:ph idx="1"/>
          </p:nvPr>
        </p:nvSpPr>
        <p:spPr/>
        <p:txBody>
          <a:bodyPr/>
          <a:lstStyle/>
          <a:p>
            <a:r>
              <a:rPr lang="en-IN" dirty="0" smtClean="0">
                <a:solidFill>
                  <a:schemeClr val="bg1"/>
                </a:solidFill>
                <a:latin typeface="Nunito"/>
              </a:rPr>
              <a:t>To get started, the best way is the internal method. You can modify the contents of the script element and refresh the page just like you’re used to - quick and easy.</a:t>
            </a:r>
          </a:p>
          <a:p>
            <a:endParaRPr lang="en-IN" dirty="0" smtClean="0">
              <a:solidFill>
                <a:schemeClr val="bg1"/>
              </a:solidFill>
              <a:latin typeface="Nunito"/>
            </a:endParaRPr>
          </a:p>
          <a:p>
            <a:pPr marL="0" indent="0">
              <a:buNone/>
            </a:pPr>
            <a:endParaRPr lang="en-IN" dirty="0" smtClean="0">
              <a:solidFill>
                <a:schemeClr val="bg1"/>
              </a:solidFill>
              <a:latin typeface="Nunito"/>
            </a:endParaRPr>
          </a:p>
          <a:p>
            <a:pPr marL="0" indent="0">
              <a:buNone/>
            </a:pPr>
            <a:endParaRPr lang="en-IN" dirty="0">
              <a:solidFill>
                <a:schemeClr val="bg1"/>
              </a:solidFill>
              <a:latin typeface="Nunito"/>
            </a:endParaRPr>
          </a:p>
          <a:p>
            <a:pPr marL="0" indent="0">
              <a:buNone/>
            </a:pPr>
            <a:endParaRPr lang="en-IN" dirty="0" smtClean="0">
              <a:solidFill>
                <a:schemeClr val="bg1"/>
              </a:solidFill>
              <a:latin typeface="Nunito"/>
            </a:endParaRPr>
          </a:p>
          <a:p>
            <a:pPr marL="0" indent="0">
              <a:buNone/>
            </a:pPr>
            <a:endParaRPr lang="en-IN" dirty="0" smtClean="0">
              <a:solidFill>
                <a:schemeClr val="bg1"/>
              </a:solidFill>
              <a:latin typeface="Nunito"/>
            </a:endParaRPr>
          </a:p>
          <a:p>
            <a:pPr marL="0" indent="0" algn="ctr">
              <a:buNone/>
            </a:pPr>
            <a:r>
              <a:rPr lang="en-IN" dirty="0" smtClean="0">
                <a:solidFill>
                  <a:schemeClr val="bg1"/>
                </a:solidFill>
                <a:latin typeface="Nunito"/>
              </a:rPr>
              <a:t>Now it’s time to learn some JavaScript.</a:t>
            </a:r>
            <a:endParaRPr lang="en-IN" dirty="0">
              <a:solidFill>
                <a:schemeClr val="bg1"/>
              </a:solidFill>
              <a:latin typeface="Nunito"/>
            </a:endParaRPr>
          </a:p>
        </p:txBody>
      </p:sp>
    </p:spTree>
    <p:extLst>
      <p:ext uri="{BB962C8B-B14F-4D97-AF65-F5344CB8AC3E}">
        <p14:creationId xmlns:p14="http://schemas.microsoft.com/office/powerpoint/2010/main" val="327112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Variables and Data</a:t>
            </a:r>
            <a:endParaRPr lang="en-IN" b="1" dirty="0">
              <a:solidFill>
                <a:schemeClr val="bg1"/>
              </a:solidFill>
              <a:latin typeface="Nunito"/>
            </a:endParaRPr>
          </a:p>
        </p:txBody>
      </p:sp>
      <p:sp>
        <p:nvSpPr>
          <p:cNvPr id="3" name="Content Placeholder 2"/>
          <p:cNvSpPr>
            <a:spLocks noGrp="1"/>
          </p:cNvSpPr>
          <p:nvPr>
            <p:ph idx="1"/>
          </p:nvPr>
        </p:nvSpPr>
        <p:spPr>
          <a:solidFill>
            <a:schemeClr val="accent3">
              <a:lumMod val="75000"/>
            </a:schemeClr>
          </a:solidFill>
        </p:spPr>
        <p:txBody>
          <a:bodyPr/>
          <a:lstStyle/>
          <a:p>
            <a:r>
              <a:rPr lang="en-IN" dirty="0" smtClean="0">
                <a:solidFill>
                  <a:schemeClr val="bg1"/>
                </a:solidFill>
                <a:latin typeface="Nunito"/>
              </a:rPr>
              <a:t>Storing data so we can use it later is one of the most important things when writing code. Fortunately, JavaScript can do this! If it couldn’t, it’d be pretty darn useless.</a:t>
            </a:r>
            <a:br>
              <a:rPr lang="en-IN" dirty="0" smtClean="0">
                <a:solidFill>
                  <a:schemeClr val="bg1"/>
                </a:solidFill>
                <a:latin typeface="Nunito"/>
              </a:rPr>
            </a:br>
            <a:endParaRPr lang="en-IN" dirty="0" smtClean="0">
              <a:solidFill>
                <a:schemeClr val="bg1"/>
              </a:solidFill>
              <a:latin typeface="Nunito"/>
            </a:endParaRPr>
          </a:p>
          <a:p>
            <a:endParaRPr lang="en-IN" dirty="0" smtClean="0">
              <a:solidFill>
                <a:schemeClr val="bg1"/>
              </a:solidFill>
              <a:latin typeface="Nunito"/>
            </a:endParaRPr>
          </a:p>
          <a:p>
            <a:r>
              <a:rPr lang="en-IN" dirty="0" smtClean="0">
                <a:solidFill>
                  <a:schemeClr val="bg1"/>
                </a:solidFill>
                <a:latin typeface="Nunito"/>
              </a:rPr>
              <a:t>Run in scratchpad:</a:t>
            </a:r>
            <a:br>
              <a:rPr lang="en-IN" dirty="0" smtClean="0">
                <a:solidFill>
                  <a:schemeClr val="bg1"/>
                </a:solidFill>
                <a:latin typeface="Nunito"/>
              </a:rPr>
            </a:br>
            <a:r>
              <a:rPr lang="en-IN" dirty="0" smtClean="0">
                <a:solidFill>
                  <a:schemeClr val="bg1"/>
                </a:solidFill>
                <a:latin typeface="Nunito"/>
              </a:rPr>
              <a:t/>
            </a:r>
            <a:br>
              <a:rPr lang="en-IN" dirty="0" smtClean="0">
                <a:solidFill>
                  <a:schemeClr val="bg1"/>
                </a:solidFill>
                <a:latin typeface="Nunito"/>
              </a:rPr>
            </a:br>
            <a:r>
              <a:rPr lang="en-IN" dirty="0" smtClean="0">
                <a:solidFill>
                  <a:schemeClr val="bg1"/>
                </a:solidFill>
                <a:latin typeface="Nunito"/>
              </a:rPr>
              <a:t/>
            </a:r>
            <a:br>
              <a:rPr lang="en-IN" dirty="0" smtClean="0">
                <a:solidFill>
                  <a:schemeClr val="bg1"/>
                </a:solidFill>
                <a:latin typeface="Nunito"/>
              </a:rPr>
            </a:br>
            <a:endParaRPr lang="en-IN" dirty="0" smtClean="0">
              <a:solidFill>
                <a:schemeClr val="bg1"/>
              </a:solidFill>
              <a:latin typeface="Nunito"/>
            </a:endParaRPr>
          </a:p>
        </p:txBody>
      </p:sp>
      <p:sp>
        <p:nvSpPr>
          <p:cNvPr id="6" name="Rectangle 5"/>
          <p:cNvSpPr/>
          <p:nvPr/>
        </p:nvSpPr>
        <p:spPr>
          <a:xfrm>
            <a:off x="1147664" y="4301412"/>
            <a:ext cx="10206135" cy="1026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Consolas" panose="020B0609020204030204" pitchFamily="49" charset="0"/>
              </a:rPr>
              <a:t> </a:t>
            </a:r>
            <a:r>
              <a:rPr lang="en-IN" dirty="0" err="1" smtClean="0">
                <a:solidFill>
                  <a:schemeClr val="tx1"/>
                </a:solidFill>
                <a:latin typeface="Consolas" panose="020B0609020204030204" pitchFamily="49" charset="0"/>
              </a:rPr>
              <a:t>var</a:t>
            </a:r>
            <a:r>
              <a:rPr lang="en-IN" dirty="0">
                <a:solidFill>
                  <a:schemeClr val="tx1"/>
                </a:solidFill>
                <a:latin typeface="Consolas" panose="020B0609020204030204" pitchFamily="49" charset="0"/>
              </a:rPr>
              <a:t> </a:t>
            </a:r>
            <a:r>
              <a:rPr lang="en-IN" dirty="0" smtClean="0">
                <a:solidFill>
                  <a:schemeClr val="tx1"/>
                </a:solidFill>
                <a:latin typeface="Consolas" panose="020B0609020204030204" pitchFamily="49" charset="0"/>
              </a:rPr>
              <a:t>surname = prompt('Greetings friend, may I enquire as to your surname?');</a:t>
            </a:r>
            <a:r>
              <a:rPr lang="en-IN" dirty="0" smtClean="0">
                <a:solidFill>
                  <a:schemeClr val="tx1"/>
                </a:solidFill>
                <a:latin typeface="Consolas" panose="020B0609020204030204" pitchFamily="49" charset="0"/>
              </a:rPr>
              <a:t>   </a:t>
            </a:r>
            <a:endParaRPr lang="en-IN"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11381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240" y="855242"/>
            <a:ext cx="10515600" cy="5172334"/>
          </a:xfrm>
        </p:spPr>
        <p:txBody>
          <a:bodyPr>
            <a:normAutofit/>
          </a:bodyPr>
          <a:lstStyle/>
          <a:p>
            <a:r>
              <a:rPr lang="en-IN" dirty="0" smtClean="0">
                <a:solidFill>
                  <a:schemeClr val="bg1"/>
                </a:solidFill>
                <a:latin typeface="Nunito" panose="02000503000000000000"/>
              </a:rPr>
              <a:t>A little box will pop-up, asking (very courteously if I may say) for your surname. Type your surname in and hit ‘OK’.</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The surname you entered is now saved, and it can be referred to as </a:t>
            </a:r>
            <a:r>
              <a:rPr lang="en-IN" i="1" dirty="0" smtClean="0">
                <a:solidFill>
                  <a:schemeClr val="bg1"/>
                </a:solidFill>
                <a:latin typeface="Nunito" panose="02000503000000000000"/>
              </a:rPr>
              <a:t>surname</a:t>
            </a:r>
            <a:r>
              <a:rPr lang="en-IN" dirty="0" smtClean="0">
                <a:solidFill>
                  <a:schemeClr val="bg1"/>
                </a:solidFill>
                <a:latin typeface="Nunito" panose="02000503000000000000"/>
              </a:rPr>
              <a:t>. You can get what you entered back out again by typing </a:t>
            </a:r>
            <a:r>
              <a:rPr lang="en-IN" i="1" dirty="0" smtClean="0">
                <a:solidFill>
                  <a:schemeClr val="bg1"/>
                </a:solidFill>
                <a:latin typeface="Nunito" panose="02000503000000000000"/>
              </a:rPr>
              <a:t>surname</a:t>
            </a:r>
            <a:r>
              <a:rPr lang="en-IN" dirty="0" smtClean="0">
                <a:solidFill>
                  <a:schemeClr val="bg1"/>
                </a:solidFill>
                <a:latin typeface="Nunito" panose="02000503000000000000"/>
              </a:rPr>
              <a:t> into the console. You should see your surname appearing back to you underneath! Exciting!</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You’ve created a </a:t>
            </a:r>
            <a:r>
              <a:rPr lang="en-IN" i="1" dirty="0" smtClean="0">
                <a:solidFill>
                  <a:schemeClr val="bg1"/>
                </a:solidFill>
                <a:latin typeface="Nunito" panose="02000503000000000000"/>
              </a:rPr>
              <a:t>variable</a:t>
            </a:r>
            <a:r>
              <a:rPr lang="en-IN" dirty="0" smtClean="0">
                <a:solidFill>
                  <a:schemeClr val="bg1"/>
                </a:solidFill>
                <a:latin typeface="Nunito" panose="02000503000000000000"/>
              </a:rPr>
              <a:t>.</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Think, if you will, of a variable as a shelf with a name so it’s easy to get back to. You’ve named a shelf </a:t>
            </a:r>
            <a:r>
              <a:rPr lang="en-IN" i="1" dirty="0" smtClean="0">
                <a:solidFill>
                  <a:schemeClr val="bg1"/>
                </a:solidFill>
                <a:latin typeface="Nunito" panose="02000503000000000000"/>
              </a:rPr>
              <a:t>surname</a:t>
            </a:r>
            <a:r>
              <a:rPr lang="en-IN" dirty="0" smtClean="0">
                <a:solidFill>
                  <a:schemeClr val="bg1"/>
                </a:solidFill>
                <a:latin typeface="Nunito" panose="02000503000000000000"/>
              </a:rPr>
              <a:t>.</a:t>
            </a:r>
            <a:endParaRPr lang="en-IN" dirty="0">
              <a:solidFill>
                <a:schemeClr val="bg1"/>
              </a:solidFill>
              <a:latin typeface="Nunito" panose="02000503000000000000"/>
            </a:endParaRPr>
          </a:p>
        </p:txBody>
      </p:sp>
    </p:spTree>
    <p:extLst>
      <p:ext uri="{BB962C8B-B14F-4D97-AF65-F5344CB8AC3E}">
        <p14:creationId xmlns:p14="http://schemas.microsoft.com/office/powerpoint/2010/main" val="256283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844"/>
            <a:ext cx="10515600" cy="5831633"/>
          </a:xfrm>
        </p:spPr>
        <p:txBody>
          <a:bodyPr/>
          <a:lstStyle/>
          <a:p>
            <a:r>
              <a:rPr lang="en-IN" dirty="0" smtClean="0">
                <a:solidFill>
                  <a:schemeClr val="bg1"/>
                </a:solidFill>
                <a:latin typeface="Nunito" panose="02000503000000000000"/>
              </a:rPr>
              <a:t>When you type a variable name into the console you are asking the browser, which looks after the shelves, to go find the shelf and give what’s on it to you. This is also known as the variable’s </a:t>
            </a:r>
            <a:r>
              <a:rPr lang="en-IN" i="1" dirty="0" smtClean="0">
                <a:solidFill>
                  <a:schemeClr val="bg1"/>
                </a:solidFill>
                <a:latin typeface="Nunito" panose="02000503000000000000"/>
              </a:rPr>
              <a:t>value</a:t>
            </a:r>
            <a:r>
              <a:rPr lang="en-IN" dirty="0" smtClean="0">
                <a:solidFill>
                  <a:schemeClr val="bg1"/>
                </a:solidFill>
                <a:latin typeface="Nunito" panose="02000503000000000000"/>
              </a:rPr>
              <a:t>. The value can be almost anything - in </a:t>
            </a:r>
            <a:r>
              <a:rPr lang="en-IN" i="1" dirty="0" smtClean="0">
                <a:solidFill>
                  <a:schemeClr val="bg1"/>
                </a:solidFill>
                <a:latin typeface="Nunito" panose="02000503000000000000"/>
              </a:rPr>
              <a:t>surname</a:t>
            </a:r>
            <a:r>
              <a:rPr lang="en-IN" dirty="0" smtClean="0">
                <a:solidFill>
                  <a:schemeClr val="bg1"/>
                </a:solidFill>
                <a:latin typeface="Nunito" panose="02000503000000000000"/>
              </a:rPr>
              <a:t>, you’ve stored some letters, known as a </a:t>
            </a:r>
            <a:r>
              <a:rPr lang="en-IN" i="1" dirty="0" smtClean="0">
                <a:solidFill>
                  <a:schemeClr val="bg1"/>
                </a:solidFill>
                <a:latin typeface="Nunito" panose="02000503000000000000"/>
              </a:rPr>
              <a:t>string</a:t>
            </a:r>
            <a:r>
              <a:rPr lang="en-IN" dirty="0" smtClean="0">
                <a:solidFill>
                  <a:schemeClr val="bg1"/>
                </a:solidFill>
                <a:latin typeface="Nunito" panose="02000503000000000000"/>
              </a:rPr>
              <a:t>. You can also store numbers and a myriad other kinds of data.</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So, a variable has a </a:t>
            </a:r>
            <a:r>
              <a:rPr lang="en-IN" i="1" dirty="0" smtClean="0">
                <a:solidFill>
                  <a:schemeClr val="bg1"/>
                </a:solidFill>
                <a:latin typeface="Nunito" panose="02000503000000000000"/>
              </a:rPr>
              <a:t>name</a:t>
            </a:r>
            <a:r>
              <a:rPr lang="en-IN" dirty="0" smtClean="0">
                <a:solidFill>
                  <a:schemeClr val="bg1"/>
                </a:solidFill>
                <a:latin typeface="Nunito" panose="02000503000000000000"/>
              </a:rPr>
              <a:t> and a </a:t>
            </a:r>
            <a:r>
              <a:rPr lang="en-IN" i="1" dirty="0" smtClean="0">
                <a:solidFill>
                  <a:schemeClr val="bg1"/>
                </a:solidFill>
                <a:latin typeface="Nunito" panose="02000503000000000000"/>
              </a:rPr>
              <a:t>value</a:t>
            </a:r>
            <a:r>
              <a:rPr lang="en-IN" dirty="0" smtClean="0">
                <a:solidFill>
                  <a:schemeClr val="bg1"/>
                </a:solidFill>
                <a:latin typeface="Nunito" panose="02000503000000000000"/>
              </a:rPr>
              <a:t>.</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They are the way we store data, and you’ll be using them a lot.</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There are two parts to creating a variable; </a:t>
            </a:r>
            <a:r>
              <a:rPr lang="en-IN" i="1" dirty="0" smtClean="0">
                <a:solidFill>
                  <a:schemeClr val="bg1"/>
                </a:solidFill>
                <a:latin typeface="Nunito" panose="02000503000000000000"/>
              </a:rPr>
              <a:t>declaration</a:t>
            </a:r>
            <a:r>
              <a:rPr lang="en-IN" dirty="0" smtClean="0">
                <a:solidFill>
                  <a:schemeClr val="bg1"/>
                </a:solidFill>
                <a:latin typeface="Nunito" panose="02000503000000000000"/>
              </a:rPr>
              <a:t> and </a:t>
            </a:r>
            <a:r>
              <a:rPr lang="en-IN" i="1" dirty="0" smtClean="0">
                <a:solidFill>
                  <a:schemeClr val="bg1"/>
                </a:solidFill>
                <a:latin typeface="Nunito" panose="02000503000000000000"/>
              </a:rPr>
              <a:t>initialization</a:t>
            </a:r>
            <a:r>
              <a:rPr lang="en-IN" dirty="0" smtClean="0">
                <a:solidFill>
                  <a:schemeClr val="bg1"/>
                </a:solidFill>
                <a:latin typeface="Nunito" panose="02000503000000000000"/>
              </a:rPr>
              <a:t>. Once it’s created, you can </a:t>
            </a:r>
            <a:r>
              <a:rPr lang="en-IN" i="1" dirty="0" smtClean="0">
                <a:solidFill>
                  <a:schemeClr val="bg1"/>
                </a:solidFill>
                <a:latin typeface="Nunito" panose="02000503000000000000"/>
              </a:rPr>
              <a:t>assign</a:t>
            </a:r>
            <a:r>
              <a:rPr lang="en-IN" dirty="0" smtClean="0">
                <a:solidFill>
                  <a:schemeClr val="bg1"/>
                </a:solidFill>
                <a:latin typeface="Nunito" panose="02000503000000000000"/>
              </a:rPr>
              <a:t> (or set) its value.</a:t>
            </a:r>
          </a:p>
          <a:p>
            <a:endParaRPr lang="en-IN" dirty="0">
              <a:solidFill>
                <a:schemeClr val="bg1"/>
              </a:solidFill>
              <a:latin typeface="Nunito" panose="02000503000000000000"/>
            </a:endParaRPr>
          </a:p>
        </p:txBody>
      </p:sp>
    </p:spTree>
    <p:extLst>
      <p:ext uri="{BB962C8B-B14F-4D97-AF65-F5344CB8AC3E}">
        <p14:creationId xmlns:p14="http://schemas.microsoft.com/office/powerpoint/2010/main" val="4135786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panose="02000503000000000000"/>
              </a:rPr>
              <a:t>Declaration</a:t>
            </a:r>
            <a:endParaRPr lang="en-IN" b="1" dirty="0">
              <a:solidFill>
                <a:schemeClr val="bg1"/>
              </a:solidFill>
              <a:latin typeface="Nunito" panose="02000503000000000000"/>
            </a:endParaRPr>
          </a:p>
        </p:txBody>
      </p:sp>
      <p:sp>
        <p:nvSpPr>
          <p:cNvPr id="3" name="Content Placeholder 2"/>
          <p:cNvSpPr>
            <a:spLocks noGrp="1"/>
          </p:cNvSpPr>
          <p:nvPr>
            <p:ph idx="1"/>
          </p:nvPr>
        </p:nvSpPr>
        <p:spPr/>
        <p:txBody>
          <a:bodyPr/>
          <a:lstStyle/>
          <a:p>
            <a:r>
              <a:rPr lang="en-IN" dirty="0" smtClean="0">
                <a:solidFill>
                  <a:schemeClr val="bg1"/>
                </a:solidFill>
                <a:latin typeface="Nunito" panose="02000503000000000000"/>
              </a:rPr>
              <a:t>Declaration is </a:t>
            </a:r>
            <a:r>
              <a:rPr lang="en-IN" i="1" dirty="0" smtClean="0">
                <a:solidFill>
                  <a:schemeClr val="bg1"/>
                </a:solidFill>
                <a:latin typeface="Nunito" panose="02000503000000000000"/>
              </a:rPr>
              <a:t>declaring</a:t>
            </a:r>
            <a:r>
              <a:rPr lang="en-IN" dirty="0" smtClean="0">
                <a:solidFill>
                  <a:schemeClr val="bg1"/>
                </a:solidFill>
                <a:latin typeface="Nunito" panose="02000503000000000000"/>
              </a:rPr>
              <a:t> a variable to </a:t>
            </a:r>
            <a:r>
              <a:rPr lang="en-IN" i="1" dirty="0" smtClean="0">
                <a:solidFill>
                  <a:schemeClr val="bg1"/>
                </a:solidFill>
                <a:latin typeface="Nunito" panose="02000503000000000000"/>
              </a:rPr>
              <a:t>exist</a:t>
            </a:r>
            <a:r>
              <a:rPr lang="en-IN" dirty="0" smtClean="0">
                <a:solidFill>
                  <a:schemeClr val="bg1"/>
                </a:solidFill>
                <a:latin typeface="Nunito" panose="02000503000000000000"/>
              </a:rPr>
              <a:t>. To return to the shelf metaphor, it’s like picking an empty shelf in a massive warehouse and putting a name on it.</a:t>
            </a:r>
          </a:p>
          <a:p>
            <a:pPr marL="0" indent="0">
              <a:buNone/>
            </a:pPr>
            <a:r>
              <a:rPr lang="en-IN" dirty="0">
                <a:solidFill>
                  <a:schemeClr val="bg1"/>
                </a:solidFill>
                <a:latin typeface="Nunito" panose="02000503000000000000"/>
              </a:rPr>
              <a:t/>
            </a:r>
            <a:br>
              <a:rPr lang="en-IN" dirty="0">
                <a:solidFill>
                  <a:schemeClr val="bg1"/>
                </a:solidFill>
                <a:latin typeface="Nunito" panose="02000503000000000000"/>
              </a:rPr>
            </a:br>
            <a:r>
              <a:rPr lang="en-IN" dirty="0" smtClean="0">
                <a:solidFill>
                  <a:schemeClr val="bg1"/>
                </a:solidFill>
                <a:latin typeface="Nunito" panose="02000503000000000000"/>
              </a:rPr>
              <a:t/>
            </a:r>
            <a:br>
              <a:rPr lang="en-IN" dirty="0" smtClean="0">
                <a:solidFill>
                  <a:schemeClr val="bg1"/>
                </a:solidFill>
                <a:latin typeface="Nunito" panose="02000503000000000000"/>
              </a:rPr>
            </a:br>
            <a:r>
              <a:rPr lang="en-IN" dirty="0" smtClean="0">
                <a:solidFill>
                  <a:schemeClr val="bg1"/>
                </a:solidFill>
                <a:latin typeface="Nunito" panose="02000503000000000000"/>
              </a:rPr>
              <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pPr marL="0" indent="0">
              <a:buNone/>
            </a:pPr>
            <a:endParaRPr lang="en-IN" dirty="0">
              <a:solidFill>
                <a:schemeClr val="bg1"/>
              </a:solidFill>
              <a:latin typeface="Nunito" panose="02000503000000000000"/>
            </a:endParaRPr>
          </a:p>
        </p:txBody>
      </p:sp>
      <p:sp>
        <p:nvSpPr>
          <p:cNvPr id="6" name="Rectangle 5"/>
          <p:cNvSpPr/>
          <p:nvPr/>
        </p:nvSpPr>
        <p:spPr>
          <a:xfrm>
            <a:off x="1146110" y="3732244"/>
            <a:ext cx="10515600" cy="1306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Consolas" panose="020B0609020204030204" pitchFamily="49" charset="0"/>
              </a:rPr>
              <a:t>v</a:t>
            </a:r>
            <a:r>
              <a:rPr lang="en-IN" dirty="0" err="1" smtClean="0">
                <a:solidFill>
                  <a:schemeClr val="tx1"/>
                </a:solidFill>
                <a:latin typeface="Consolas" panose="020B0609020204030204" pitchFamily="49" charset="0"/>
              </a:rPr>
              <a:t>ar</a:t>
            </a:r>
            <a:r>
              <a:rPr lang="en-IN" dirty="0" smtClean="0">
                <a:solidFill>
                  <a:schemeClr val="tx1"/>
                </a:solidFill>
                <a:latin typeface="Consolas" panose="020B0609020204030204" pitchFamily="49" charset="0"/>
              </a:rPr>
              <a:t> surname;</a:t>
            </a:r>
            <a:br>
              <a:rPr lang="en-IN" dirty="0" smtClean="0">
                <a:solidFill>
                  <a:schemeClr val="tx1"/>
                </a:solidFill>
                <a:latin typeface="Consolas" panose="020B0609020204030204" pitchFamily="49" charset="0"/>
              </a:rPr>
            </a:br>
            <a:r>
              <a:rPr lang="en-IN" dirty="0">
                <a:solidFill>
                  <a:schemeClr val="tx1"/>
                </a:solidFill>
                <a:latin typeface="Consolas" panose="020B0609020204030204" pitchFamily="49" charset="0"/>
              </a:rPr>
              <a:t/>
            </a:r>
            <a:br>
              <a:rPr lang="en-IN" dirty="0">
                <a:solidFill>
                  <a:schemeClr val="tx1"/>
                </a:solidFill>
                <a:latin typeface="Consolas" panose="020B0609020204030204" pitchFamily="49" charset="0"/>
              </a:rPr>
            </a:br>
            <a:r>
              <a:rPr lang="en-IN" dirty="0" err="1" smtClean="0">
                <a:solidFill>
                  <a:schemeClr val="tx1"/>
                </a:solidFill>
                <a:latin typeface="Consolas" panose="020B0609020204030204" pitchFamily="49" charset="0"/>
              </a:rPr>
              <a:t>var</a:t>
            </a:r>
            <a:r>
              <a:rPr lang="en-IN" dirty="0" smtClean="0">
                <a:solidFill>
                  <a:schemeClr val="tx1"/>
                </a:solidFill>
                <a:latin typeface="Consolas" panose="020B0609020204030204" pitchFamily="49" charset="0"/>
              </a:rPr>
              <a:t> age;</a:t>
            </a:r>
            <a:endParaRPr lang="en-IN"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91640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panose="02000503000000000000"/>
              </a:rPr>
              <a:t>Initialization</a:t>
            </a:r>
            <a:endParaRPr lang="en-IN" dirty="0">
              <a:solidFill>
                <a:schemeClr val="bg1"/>
              </a:solidFill>
              <a:latin typeface="Nunito" panose="02000503000000000000"/>
            </a:endParaRPr>
          </a:p>
        </p:txBody>
      </p:sp>
      <p:sp>
        <p:nvSpPr>
          <p:cNvPr id="3" name="Content Placeholder 2"/>
          <p:cNvSpPr>
            <a:spLocks noGrp="1"/>
          </p:cNvSpPr>
          <p:nvPr>
            <p:ph idx="1"/>
          </p:nvPr>
        </p:nvSpPr>
        <p:spPr/>
        <p:txBody>
          <a:bodyPr/>
          <a:lstStyle/>
          <a:p>
            <a:r>
              <a:rPr lang="en-IN" i="1" dirty="0" smtClean="0">
                <a:solidFill>
                  <a:schemeClr val="bg1"/>
                </a:solidFill>
                <a:latin typeface="Nunito" panose="02000503000000000000"/>
              </a:rPr>
              <a:t>Initialization</a:t>
            </a:r>
            <a:r>
              <a:rPr lang="en-IN" dirty="0" smtClean="0">
                <a:solidFill>
                  <a:schemeClr val="bg1"/>
                </a:solidFill>
                <a:latin typeface="Nunito" panose="02000503000000000000"/>
              </a:rPr>
              <a:t> is giving a variable its </a:t>
            </a:r>
            <a:r>
              <a:rPr lang="en-IN" i="1" dirty="0" smtClean="0">
                <a:solidFill>
                  <a:schemeClr val="bg1"/>
                </a:solidFill>
                <a:latin typeface="Nunito" panose="02000503000000000000"/>
              </a:rPr>
              <a:t>value</a:t>
            </a:r>
            <a:r>
              <a:rPr lang="en-IN" dirty="0" smtClean="0">
                <a:solidFill>
                  <a:schemeClr val="bg1"/>
                </a:solidFill>
                <a:latin typeface="Nunito" panose="02000503000000000000"/>
              </a:rPr>
              <a:t> for the </a:t>
            </a:r>
            <a:r>
              <a:rPr lang="en-IN" i="1" dirty="0" smtClean="0">
                <a:solidFill>
                  <a:schemeClr val="bg1"/>
                </a:solidFill>
                <a:latin typeface="Nunito" panose="02000503000000000000"/>
              </a:rPr>
              <a:t>first time</a:t>
            </a:r>
            <a:r>
              <a:rPr lang="en-IN" dirty="0" smtClean="0">
                <a:solidFill>
                  <a:schemeClr val="bg1"/>
                </a:solidFill>
                <a:latin typeface="Nunito" panose="02000503000000000000"/>
              </a:rPr>
              <a:t>. The value can change later, but it is only initialized once.</a:t>
            </a:r>
          </a:p>
          <a:p>
            <a:r>
              <a:rPr lang="en-IN" dirty="0" smtClean="0">
                <a:solidFill>
                  <a:schemeClr val="bg1"/>
                </a:solidFill>
                <a:latin typeface="Nunito" panose="02000503000000000000"/>
              </a:rPr>
              <a:t>You initialize a variable using the equals sign (=). You can read it as “the </a:t>
            </a:r>
            <a:r>
              <a:rPr lang="en-IN" i="1" dirty="0" smtClean="0">
                <a:solidFill>
                  <a:schemeClr val="bg1"/>
                </a:solidFill>
                <a:latin typeface="Nunito" panose="02000503000000000000"/>
              </a:rPr>
              <a:t>value</a:t>
            </a:r>
            <a:r>
              <a:rPr lang="en-IN" dirty="0" smtClean="0">
                <a:solidFill>
                  <a:schemeClr val="bg1"/>
                </a:solidFill>
                <a:latin typeface="Nunito" panose="02000503000000000000"/>
              </a:rPr>
              <a:t> of the variable on the left should be the data on the right”:</a:t>
            </a:r>
          </a:p>
          <a:p>
            <a:pPr marL="0" indent="0">
              <a:buNone/>
            </a:pPr>
            <a:endParaRPr lang="en-IN" dirty="0" smtClean="0">
              <a:solidFill>
                <a:schemeClr val="bg1"/>
              </a:solidFill>
              <a:latin typeface="Nunito" panose="02000503000000000000"/>
            </a:endParaRPr>
          </a:p>
          <a:p>
            <a:pPr marL="0" indent="0">
              <a:buNone/>
            </a:pPr>
            <a:endParaRPr lang="en-IN" dirty="0">
              <a:solidFill>
                <a:schemeClr val="bg1"/>
              </a:solidFill>
              <a:latin typeface="Nunito" panose="02000503000000000000"/>
            </a:endParaRPr>
          </a:p>
          <a:p>
            <a:pPr marL="0" indent="0">
              <a:buNone/>
            </a:pPr>
            <a:endParaRPr lang="en-IN" dirty="0" smtClean="0">
              <a:solidFill>
                <a:schemeClr val="bg1"/>
              </a:solidFill>
              <a:latin typeface="Nunito" panose="02000503000000000000"/>
            </a:endParaRPr>
          </a:p>
          <a:p>
            <a:pPr marL="0" indent="0">
              <a:buNone/>
            </a:pPr>
            <a:endParaRPr lang="en-IN" dirty="0">
              <a:solidFill>
                <a:schemeClr val="bg1"/>
              </a:solidFill>
              <a:latin typeface="Nunito" panose="02000503000000000000"/>
            </a:endParaRPr>
          </a:p>
        </p:txBody>
      </p:sp>
      <p:sp>
        <p:nvSpPr>
          <p:cNvPr id="7" name="Rectangle 6"/>
          <p:cNvSpPr/>
          <p:nvPr/>
        </p:nvSpPr>
        <p:spPr>
          <a:xfrm>
            <a:off x="838200" y="4046408"/>
            <a:ext cx="10515600" cy="11663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en-US" dirty="0" err="1" smtClean="0">
                <a:solidFill>
                  <a:schemeClr val="tx1"/>
                </a:solidFill>
                <a:latin typeface="Consolas" panose="020B0609020204030204" pitchFamily="49" charset="0"/>
              </a:rPr>
              <a:t>var</a:t>
            </a:r>
            <a:r>
              <a:rPr lang="en-US" altLang="en-US" dirty="0" smtClean="0">
                <a:solidFill>
                  <a:schemeClr val="tx1"/>
                </a:solidFill>
                <a:latin typeface="Consolas" panose="020B0609020204030204" pitchFamily="49" charset="0"/>
              </a:rPr>
              <a:t> name = "Tom";</a:t>
            </a:r>
            <a:br>
              <a:rPr lang="en-US" altLang="en-US" dirty="0" smtClean="0">
                <a:solidFill>
                  <a:schemeClr val="tx1"/>
                </a:solidFill>
                <a:latin typeface="Consolas" panose="020B0609020204030204" pitchFamily="49" charset="0"/>
              </a:rPr>
            </a:br>
            <a:r>
              <a:rPr kumimoji="0" lang="en-US" altLang="en-US" sz="1400" b="0" i="0" u="none" strike="noStrike" cap="none" normalizeH="0" baseline="0" dirty="0" smtClean="0">
                <a:ln>
                  <a:noFill/>
                </a:ln>
                <a:solidFill>
                  <a:schemeClr val="tx1"/>
                </a:solidFill>
                <a:effectLst/>
                <a:latin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Consolas" panose="020B0609020204030204" pitchFamily="49" charset="0"/>
            </a:endParaRPr>
          </a:p>
          <a:p>
            <a:pPr lvl="0" algn="ctr"/>
            <a:r>
              <a:rPr lang="en-US" altLang="en-US" dirty="0" err="1" smtClean="0">
                <a:solidFill>
                  <a:schemeClr val="tx1"/>
                </a:solidFill>
                <a:latin typeface="Consolas" panose="020B0609020204030204" pitchFamily="49" charset="0"/>
              </a:rPr>
              <a:t>var</a:t>
            </a:r>
            <a:r>
              <a:rPr lang="en-US" altLang="en-US" dirty="0" smtClean="0">
                <a:solidFill>
                  <a:schemeClr val="tx1"/>
                </a:solidFill>
                <a:latin typeface="Consolas" panose="020B0609020204030204" pitchFamily="49" charset="0"/>
              </a:rPr>
              <a:t> age = 20;</a:t>
            </a:r>
            <a:endParaRPr kumimoji="0" lang="en-US" altLang="en-US" sz="4000" b="0" i="0" u="none" strike="noStrike" cap="none" normalizeH="0" baseline="0" dirty="0" smtClean="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59781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panose="02000503000000000000"/>
              </a:rPr>
              <a:t>Logic</a:t>
            </a:r>
            <a:endParaRPr lang="en-IN" b="1" dirty="0">
              <a:solidFill>
                <a:schemeClr val="bg1"/>
              </a:solidFill>
              <a:latin typeface="Nunito" panose="02000503000000000000"/>
            </a:endParaRPr>
          </a:p>
        </p:txBody>
      </p:sp>
      <p:sp>
        <p:nvSpPr>
          <p:cNvPr id="3" name="Content Placeholder 2"/>
          <p:cNvSpPr>
            <a:spLocks noGrp="1"/>
          </p:cNvSpPr>
          <p:nvPr>
            <p:ph idx="1"/>
          </p:nvPr>
        </p:nvSpPr>
        <p:spPr/>
        <p:txBody>
          <a:bodyPr/>
          <a:lstStyle/>
          <a:p>
            <a:r>
              <a:rPr lang="en-IN" dirty="0" smtClean="0">
                <a:solidFill>
                  <a:schemeClr val="bg1"/>
                </a:solidFill>
                <a:latin typeface="Nunito" panose="02000503000000000000"/>
              </a:rPr>
              <a:t>A really important part of programming is being able to compare values in order to make decisions in code. When a comparison is made the outcome is either true or false; a special kind a of data called a </a:t>
            </a:r>
            <a:r>
              <a:rPr lang="en-IN" i="1" dirty="0" err="1" smtClean="0">
                <a:solidFill>
                  <a:schemeClr val="bg1"/>
                </a:solidFill>
                <a:latin typeface="Nunito" panose="02000503000000000000"/>
              </a:rPr>
              <a:t>boolean</a:t>
            </a:r>
            <a:r>
              <a:rPr lang="en-IN" dirty="0" smtClean="0">
                <a:solidFill>
                  <a:schemeClr val="bg1"/>
                </a:solidFill>
                <a:latin typeface="Nunito" panose="02000503000000000000"/>
              </a:rPr>
              <a:t>. This is </a:t>
            </a:r>
            <a:r>
              <a:rPr lang="en-IN" i="1" dirty="0" smtClean="0">
                <a:solidFill>
                  <a:schemeClr val="bg1"/>
                </a:solidFill>
                <a:latin typeface="Nunito" panose="02000503000000000000"/>
              </a:rPr>
              <a:t>logic</a:t>
            </a:r>
            <a:r>
              <a:rPr lang="en-IN" dirty="0" smtClean="0">
                <a:solidFill>
                  <a:schemeClr val="bg1"/>
                </a:solidFill>
                <a:latin typeface="Nunito" panose="02000503000000000000"/>
              </a:rPr>
              <a:t>.</a:t>
            </a:r>
          </a:p>
          <a:p>
            <a:pPr marL="0" indent="0">
              <a:buNone/>
            </a:pPr>
            <a:r>
              <a:rPr lang="en-IN" b="1" dirty="0" smtClean="0">
                <a:solidFill>
                  <a:schemeClr val="bg1"/>
                </a:solidFill>
                <a:latin typeface="Nunito" panose="02000503000000000000"/>
              </a:rPr>
              <a:t>   </a:t>
            </a:r>
          </a:p>
          <a:p>
            <a:pPr marL="0" indent="0">
              <a:buNone/>
            </a:pPr>
            <a:r>
              <a:rPr lang="en-IN" b="1" dirty="0">
                <a:solidFill>
                  <a:schemeClr val="bg1"/>
                </a:solidFill>
                <a:latin typeface="Nunito" panose="02000503000000000000"/>
              </a:rPr>
              <a:t> </a:t>
            </a:r>
            <a:r>
              <a:rPr lang="en-IN" b="1" dirty="0" smtClean="0">
                <a:solidFill>
                  <a:schemeClr val="bg1"/>
                </a:solidFill>
                <a:latin typeface="Nunito" panose="02000503000000000000"/>
              </a:rPr>
              <a:t>  Equality</a:t>
            </a:r>
            <a:br>
              <a:rPr lang="en-IN" b="1" dirty="0" smtClean="0">
                <a:solidFill>
                  <a:schemeClr val="bg1"/>
                </a:solidFill>
                <a:latin typeface="Nunito" panose="02000503000000000000"/>
              </a:rPr>
            </a:br>
            <a:endParaRPr lang="en-IN" b="1" dirty="0" smtClean="0">
              <a:solidFill>
                <a:schemeClr val="bg1"/>
              </a:solidFill>
              <a:latin typeface="Nunito" panose="02000503000000000000"/>
            </a:endParaRPr>
          </a:p>
          <a:p>
            <a:r>
              <a:rPr lang="en-IN" dirty="0" smtClean="0">
                <a:solidFill>
                  <a:schemeClr val="bg1"/>
                </a:solidFill>
                <a:latin typeface="Nunito" panose="02000503000000000000"/>
              </a:rPr>
              <a:t>To find out when two values are equal, use the </a:t>
            </a:r>
            <a:r>
              <a:rPr lang="en-IN" i="1" dirty="0" smtClean="0">
                <a:solidFill>
                  <a:schemeClr val="bg1"/>
                </a:solidFill>
                <a:latin typeface="Nunito" panose="02000503000000000000"/>
              </a:rPr>
              <a:t>triple equals</a:t>
            </a:r>
            <a:r>
              <a:rPr lang="en-IN" dirty="0" smtClean="0">
                <a:solidFill>
                  <a:schemeClr val="bg1"/>
                </a:solidFill>
                <a:latin typeface="Nunito" panose="02000503000000000000"/>
              </a:rPr>
              <a:t> operator (“===”).</a:t>
            </a:r>
          </a:p>
          <a:p>
            <a:r>
              <a:rPr lang="en-IN" dirty="0" smtClean="0">
                <a:solidFill>
                  <a:schemeClr val="bg1"/>
                </a:solidFill>
                <a:latin typeface="Nunito" panose="02000503000000000000"/>
              </a:rPr>
              <a:t>We can also determine if two values are not equal using the </a:t>
            </a:r>
            <a:r>
              <a:rPr lang="en-IN" i="1" dirty="0" smtClean="0">
                <a:solidFill>
                  <a:schemeClr val="bg1"/>
                </a:solidFill>
                <a:latin typeface="Nunito" panose="02000503000000000000"/>
              </a:rPr>
              <a:t>triple not equal</a:t>
            </a:r>
            <a:r>
              <a:rPr lang="en-IN" dirty="0" smtClean="0">
                <a:solidFill>
                  <a:schemeClr val="bg1"/>
                </a:solidFill>
                <a:latin typeface="Nunito" panose="02000503000000000000"/>
              </a:rPr>
              <a:t> operator (“!==”).</a:t>
            </a:r>
            <a:endParaRPr lang="en-IN" dirty="0">
              <a:solidFill>
                <a:schemeClr val="bg1"/>
              </a:solidFill>
              <a:latin typeface="Nunito" panose="02000503000000000000"/>
            </a:endParaRPr>
          </a:p>
        </p:txBody>
      </p:sp>
    </p:spTree>
    <p:extLst>
      <p:ext uri="{BB962C8B-B14F-4D97-AF65-F5344CB8AC3E}">
        <p14:creationId xmlns:p14="http://schemas.microsoft.com/office/powerpoint/2010/main" val="1160919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10962"/>
            <a:ext cx="10515600" cy="1325563"/>
          </a:xfrm>
          <a:noFill/>
        </p:spPr>
        <p:txBody>
          <a:bodyPr/>
          <a:lstStyle/>
          <a:p>
            <a:r>
              <a:rPr lang="en-IN" b="1" dirty="0" smtClean="0">
                <a:solidFill>
                  <a:schemeClr val="bg1"/>
                </a:solidFill>
                <a:latin typeface="Nunito" panose="02000503000000000000"/>
              </a:rPr>
              <a:t>Overview of JavaScript</a:t>
            </a:r>
            <a:endParaRPr lang="en-IN" b="1" dirty="0">
              <a:solidFill>
                <a:schemeClr val="bg1"/>
              </a:solidFill>
              <a:latin typeface="Nunito" panose="02000503000000000000"/>
            </a:endParaRPr>
          </a:p>
        </p:txBody>
      </p:sp>
      <p:sp>
        <p:nvSpPr>
          <p:cNvPr id="3" name="Rectangle 2"/>
          <p:cNvSpPr/>
          <p:nvPr/>
        </p:nvSpPr>
        <p:spPr>
          <a:xfrm>
            <a:off x="0" y="5010539"/>
            <a:ext cx="12192000" cy="485192"/>
          </a:xfrm>
          <a:prstGeom prst="rect">
            <a:avLst/>
          </a:prstGeom>
          <a:solidFill>
            <a:schemeClr val="tx1">
              <a:lumMod val="85000"/>
              <a:lumOff val="1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5847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73225"/>
            <a:ext cx="10515600" cy="1112190"/>
          </a:xfrm>
        </p:spPr>
        <p:txBody>
          <a:bodyPr>
            <a:normAutofit/>
          </a:bodyPr>
          <a:lstStyle/>
          <a:p>
            <a:r>
              <a:rPr lang="en-IN" sz="2800" b="1" dirty="0" smtClean="0">
                <a:solidFill>
                  <a:schemeClr val="bg1"/>
                </a:solidFill>
                <a:latin typeface="Nunito" panose="02000503000000000000"/>
              </a:rPr>
              <a:t/>
            </a:r>
            <a:br>
              <a:rPr lang="en-IN" sz="2800" b="1" dirty="0" smtClean="0">
                <a:solidFill>
                  <a:schemeClr val="bg1"/>
                </a:solidFill>
                <a:latin typeface="Nunito" panose="02000503000000000000"/>
              </a:rPr>
            </a:br>
            <a:r>
              <a:rPr lang="en-IN" sz="2800" b="1" dirty="0">
                <a:solidFill>
                  <a:schemeClr val="bg1"/>
                </a:solidFill>
                <a:latin typeface="Nunito" panose="02000503000000000000"/>
              </a:rPr>
              <a:t> </a:t>
            </a:r>
            <a:r>
              <a:rPr lang="en-IN" sz="2800" b="1" dirty="0" smtClean="0">
                <a:solidFill>
                  <a:schemeClr val="bg1"/>
                </a:solidFill>
                <a:latin typeface="Nunito" panose="02000503000000000000"/>
              </a:rPr>
              <a:t>  Greater than and less than</a:t>
            </a:r>
            <a:endParaRPr lang="en-IN" sz="2800" dirty="0">
              <a:solidFill>
                <a:schemeClr val="bg1"/>
              </a:solidFill>
              <a:latin typeface="Nunito" panose="02000503000000000000"/>
            </a:endParaRPr>
          </a:p>
        </p:txBody>
      </p:sp>
      <p:sp>
        <p:nvSpPr>
          <p:cNvPr id="3" name="Content Placeholder 2"/>
          <p:cNvSpPr>
            <a:spLocks noGrp="1"/>
          </p:cNvSpPr>
          <p:nvPr>
            <p:ph idx="1"/>
          </p:nvPr>
        </p:nvSpPr>
        <p:spPr>
          <a:xfrm>
            <a:off x="838200" y="1651518"/>
            <a:ext cx="10515600" cy="4525445"/>
          </a:xfrm>
        </p:spPr>
        <p:txBody>
          <a:bodyPr/>
          <a:lstStyle/>
          <a:p>
            <a:r>
              <a:rPr lang="en-IN" dirty="0" smtClean="0">
                <a:solidFill>
                  <a:schemeClr val="bg1"/>
                </a:solidFill>
                <a:latin typeface="Nunito" panose="02000503000000000000"/>
              </a:rPr>
              <a:t>Comparing two numbers is useful, for example, to determine which of two is larger or smaller. This first example is a comparison of 10 and 5 to see if 10 is larger, using the </a:t>
            </a:r>
            <a:r>
              <a:rPr lang="en-IN" i="1" dirty="0" smtClean="0">
                <a:solidFill>
                  <a:schemeClr val="bg1"/>
                </a:solidFill>
                <a:latin typeface="Nunito" panose="02000503000000000000"/>
              </a:rPr>
              <a:t>greater than</a:t>
            </a:r>
            <a:r>
              <a:rPr lang="en-IN" dirty="0" smtClean="0">
                <a:solidFill>
                  <a:schemeClr val="bg1"/>
                </a:solidFill>
                <a:latin typeface="Nunito" panose="02000503000000000000"/>
              </a:rPr>
              <a:t> operator (“&gt;”).</a:t>
            </a:r>
          </a:p>
          <a:p>
            <a:r>
              <a:rPr lang="en-IN" dirty="0" smtClean="0">
                <a:solidFill>
                  <a:schemeClr val="bg1"/>
                </a:solidFill>
                <a:latin typeface="Nunito" panose="02000503000000000000"/>
              </a:rPr>
              <a:t>Next we use the </a:t>
            </a:r>
            <a:r>
              <a:rPr lang="en-IN" i="1" dirty="0" smtClean="0">
                <a:solidFill>
                  <a:schemeClr val="bg1"/>
                </a:solidFill>
                <a:latin typeface="Nunito" panose="02000503000000000000"/>
              </a:rPr>
              <a:t>less than</a:t>
            </a:r>
            <a:r>
              <a:rPr lang="en-IN" dirty="0" smtClean="0">
                <a:solidFill>
                  <a:schemeClr val="bg1"/>
                </a:solidFill>
                <a:latin typeface="Nunito" panose="02000503000000000000"/>
              </a:rPr>
              <a:t> operator (“&lt;”) to determine if the left value is smaller.</a:t>
            </a:r>
          </a:p>
          <a:p>
            <a:pPr marL="0" indent="0">
              <a:buNone/>
            </a:pPr>
            <a:r>
              <a:rPr lang="en-IN" b="1" dirty="0" smtClean="0">
                <a:solidFill>
                  <a:schemeClr val="bg1"/>
                </a:solidFill>
                <a:latin typeface="Nunito" panose="02000503000000000000"/>
              </a:rPr>
              <a:t>   </a:t>
            </a:r>
          </a:p>
          <a:p>
            <a:pPr marL="0" indent="0">
              <a:buNone/>
            </a:pPr>
            <a:r>
              <a:rPr lang="en-IN" b="1" dirty="0">
                <a:solidFill>
                  <a:schemeClr val="bg1"/>
                </a:solidFill>
                <a:latin typeface="Nunito" panose="02000503000000000000"/>
              </a:rPr>
              <a:t> </a:t>
            </a:r>
            <a:r>
              <a:rPr lang="en-IN" b="1" dirty="0" smtClean="0">
                <a:solidFill>
                  <a:schemeClr val="bg1"/>
                </a:solidFill>
                <a:latin typeface="Nunito" panose="02000503000000000000"/>
              </a:rPr>
              <a:t>  Combined comparisons</a:t>
            </a:r>
            <a:br>
              <a:rPr lang="en-IN" b="1" dirty="0" smtClean="0">
                <a:solidFill>
                  <a:schemeClr val="bg1"/>
                </a:solidFill>
                <a:latin typeface="Nunito" panose="02000503000000000000"/>
              </a:rPr>
            </a:br>
            <a:endParaRPr lang="en-IN" b="1" dirty="0" smtClean="0">
              <a:solidFill>
                <a:schemeClr val="bg1"/>
              </a:solidFill>
              <a:latin typeface="Nunito" panose="02000503000000000000"/>
            </a:endParaRPr>
          </a:p>
          <a:p>
            <a:r>
              <a:rPr lang="en-IN" dirty="0" smtClean="0">
                <a:solidFill>
                  <a:schemeClr val="bg1"/>
                </a:solidFill>
                <a:latin typeface="Nunito" panose="02000503000000000000"/>
              </a:rPr>
              <a:t>Combining a comparison of equality and size can be done with the </a:t>
            </a:r>
            <a:r>
              <a:rPr lang="en-IN" i="1" dirty="0" smtClean="0">
                <a:solidFill>
                  <a:schemeClr val="bg1"/>
                </a:solidFill>
                <a:latin typeface="Nunito" panose="02000503000000000000"/>
              </a:rPr>
              <a:t>greater than or equal to</a:t>
            </a:r>
            <a:r>
              <a:rPr lang="en-IN" dirty="0" smtClean="0">
                <a:solidFill>
                  <a:schemeClr val="bg1"/>
                </a:solidFill>
                <a:latin typeface="Nunito" panose="02000503000000000000"/>
              </a:rPr>
              <a:t> and </a:t>
            </a:r>
            <a:r>
              <a:rPr lang="en-IN" i="1" dirty="0" smtClean="0">
                <a:solidFill>
                  <a:schemeClr val="bg1"/>
                </a:solidFill>
                <a:latin typeface="Nunito" panose="02000503000000000000"/>
              </a:rPr>
              <a:t>less than or equal to</a:t>
            </a:r>
            <a:r>
              <a:rPr lang="en-IN" dirty="0" smtClean="0">
                <a:solidFill>
                  <a:schemeClr val="bg1"/>
                </a:solidFill>
                <a:latin typeface="Nunito" panose="02000503000000000000"/>
              </a:rPr>
              <a:t> operators (“&gt;=” and “&lt;=” respectively).</a:t>
            </a:r>
            <a:endParaRPr lang="en-IN" dirty="0">
              <a:solidFill>
                <a:schemeClr val="bg1"/>
              </a:solidFill>
              <a:latin typeface="Nunito" panose="02000503000000000000"/>
            </a:endParaRPr>
          </a:p>
        </p:txBody>
      </p:sp>
    </p:spTree>
    <p:extLst>
      <p:ext uri="{BB962C8B-B14F-4D97-AF65-F5344CB8AC3E}">
        <p14:creationId xmlns:p14="http://schemas.microsoft.com/office/powerpoint/2010/main" val="237460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bg1"/>
                </a:solidFill>
                <a:latin typeface="Nunito"/>
              </a:rPr>
              <a:t>Conditional</a:t>
            </a:r>
            <a:endParaRPr lang="en-IN" dirty="0">
              <a:solidFill>
                <a:schemeClr val="bg1"/>
              </a:solidFill>
              <a:latin typeface="Nunito"/>
            </a:endParaRPr>
          </a:p>
        </p:txBody>
      </p:sp>
      <p:sp>
        <p:nvSpPr>
          <p:cNvPr id="3" name="Content Placeholder 2"/>
          <p:cNvSpPr>
            <a:spLocks noGrp="1"/>
          </p:cNvSpPr>
          <p:nvPr>
            <p:ph idx="1"/>
          </p:nvPr>
        </p:nvSpPr>
        <p:spPr/>
        <p:txBody>
          <a:bodyPr/>
          <a:lstStyle/>
          <a:p>
            <a:r>
              <a:rPr lang="en-IN" dirty="0" smtClean="0">
                <a:solidFill>
                  <a:schemeClr val="bg1"/>
                </a:solidFill>
                <a:latin typeface="Nunito"/>
              </a:rPr>
              <a:t>Logic is used to make decisions in code; choosing to run one piece of code or another depending on the comparisons made. This requires use of something called a conditional. There are a few different conditionals that you might want to use, but we’ll just focus the ones used most commonly: </a:t>
            </a:r>
          </a:p>
          <a:p>
            <a:pPr>
              <a:buFont typeface="Wingdings" panose="05000000000000000000" pitchFamily="2" charset="2"/>
              <a:buChar char="§"/>
            </a:pPr>
            <a:r>
              <a:rPr lang="en-IN" dirty="0" smtClean="0">
                <a:solidFill>
                  <a:schemeClr val="bg1"/>
                </a:solidFill>
                <a:latin typeface="Nunito"/>
              </a:rPr>
              <a:t>If</a:t>
            </a:r>
          </a:p>
          <a:p>
            <a:pPr>
              <a:buFont typeface="Wingdings" panose="05000000000000000000" pitchFamily="2" charset="2"/>
              <a:buChar char="§"/>
            </a:pPr>
            <a:r>
              <a:rPr lang="en-IN" dirty="0" smtClean="0">
                <a:solidFill>
                  <a:schemeClr val="bg1"/>
                </a:solidFill>
                <a:latin typeface="Nunito"/>
              </a:rPr>
              <a:t>If-else</a:t>
            </a:r>
            <a:endParaRPr lang="en-IN" dirty="0">
              <a:solidFill>
                <a:schemeClr val="bg1"/>
              </a:solidFill>
              <a:latin typeface="Nunito"/>
            </a:endParaRPr>
          </a:p>
        </p:txBody>
      </p:sp>
    </p:spTree>
    <p:extLst>
      <p:ext uri="{BB962C8B-B14F-4D97-AF65-F5344CB8AC3E}">
        <p14:creationId xmlns:p14="http://schemas.microsoft.com/office/powerpoint/2010/main" val="4232773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If statement</a:t>
            </a:r>
            <a:endParaRPr lang="en-IN" b="1" dirty="0">
              <a:solidFill>
                <a:schemeClr val="bg1"/>
              </a:solidFill>
              <a:latin typeface="Nunito"/>
            </a:endParaRPr>
          </a:p>
        </p:txBody>
      </p:sp>
      <p:sp>
        <p:nvSpPr>
          <p:cNvPr id="3" name="Content Placeholder 2"/>
          <p:cNvSpPr>
            <a:spLocks noGrp="1"/>
          </p:cNvSpPr>
          <p:nvPr>
            <p:ph idx="1"/>
          </p:nvPr>
        </p:nvSpPr>
        <p:spPr>
          <a:xfrm>
            <a:off x="772885" y="1946923"/>
            <a:ext cx="10515600" cy="4351338"/>
          </a:xfrm>
        </p:spPr>
        <p:txBody>
          <a:bodyPr/>
          <a:lstStyle/>
          <a:p>
            <a:r>
              <a:rPr lang="en-IN" dirty="0" smtClean="0">
                <a:solidFill>
                  <a:schemeClr val="bg1"/>
                </a:solidFill>
                <a:latin typeface="Nunito"/>
              </a:rPr>
              <a:t>It’s very simple: if some logic (the </a:t>
            </a:r>
            <a:r>
              <a:rPr lang="en-IN" i="1" dirty="0" smtClean="0">
                <a:solidFill>
                  <a:schemeClr val="bg1"/>
                </a:solidFill>
                <a:latin typeface="Nunito"/>
              </a:rPr>
              <a:t>condition</a:t>
            </a:r>
            <a:r>
              <a:rPr lang="en-IN" dirty="0" smtClean="0">
                <a:solidFill>
                  <a:schemeClr val="bg1"/>
                </a:solidFill>
                <a:latin typeface="Nunito"/>
              </a:rPr>
              <a:t>) is true, run a </a:t>
            </a:r>
            <a:r>
              <a:rPr lang="en-IN" i="1" dirty="0" smtClean="0">
                <a:solidFill>
                  <a:schemeClr val="bg1"/>
                </a:solidFill>
                <a:latin typeface="Nunito"/>
              </a:rPr>
              <a:t>block</a:t>
            </a:r>
            <a:r>
              <a:rPr lang="en-IN" dirty="0" smtClean="0">
                <a:solidFill>
                  <a:schemeClr val="bg1"/>
                </a:solidFill>
                <a:latin typeface="Nunito"/>
              </a:rPr>
              <a:t> of code. </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You can also supply more code to be run if the condition is not true, and supply additional conditions and blocks of code to optionally be run. These forms are called </a:t>
            </a:r>
            <a:r>
              <a:rPr lang="en-IN" i="1" dirty="0" smtClean="0">
                <a:solidFill>
                  <a:schemeClr val="bg1"/>
                </a:solidFill>
                <a:latin typeface="Nunito"/>
              </a:rPr>
              <a:t>if-else.</a:t>
            </a:r>
            <a:br>
              <a:rPr lang="en-IN" i="1"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The code between the braces - “{” and “}” - is called a block.</a:t>
            </a:r>
            <a:endParaRPr lang="en-IN" dirty="0">
              <a:solidFill>
                <a:schemeClr val="bg1"/>
              </a:solidFill>
              <a:latin typeface="Nunito"/>
            </a:endParaRPr>
          </a:p>
        </p:txBody>
      </p:sp>
    </p:spTree>
    <p:extLst>
      <p:ext uri="{BB962C8B-B14F-4D97-AF65-F5344CB8AC3E}">
        <p14:creationId xmlns:p14="http://schemas.microsoft.com/office/powerpoint/2010/main" val="1317579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If-else</a:t>
            </a:r>
            <a:endParaRPr lang="en-IN" dirty="0">
              <a:solidFill>
                <a:schemeClr val="bg1"/>
              </a:solidFill>
              <a:latin typeface="Nunito"/>
            </a:endParaRPr>
          </a:p>
        </p:txBody>
      </p:sp>
      <p:sp>
        <p:nvSpPr>
          <p:cNvPr id="3" name="Content Placeholder 2"/>
          <p:cNvSpPr>
            <a:spLocks noGrp="1"/>
          </p:cNvSpPr>
          <p:nvPr>
            <p:ph idx="1"/>
          </p:nvPr>
        </p:nvSpPr>
        <p:spPr>
          <a:xfrm>
            <a:off x="838200" y="2133535"/>
            <a:ext cx="10515600" cy="4351338"/>
          </a:xfrm>
        </p:spPr>
        <p:txBody>
          <a:bodyPr/>
          <a:lstStyle/>
          <a:p>
            <a:r>
              <a:rPr lang="en-IN" dirty="0" smtClean="0">
                <a:solidFill>
                  <a:schemeClr val="bg1"/>
                </a:solidFill>
                <a:latin typeface="Nunito"/>
              </a:rPr>
              <a:t>The if-else form of an if statement is used to run an alternative piece of code if the conditional is not true. The code in the if block below will be ignored, for example - only the code in the else block will be run.</a:t>
            </a:r>
            <a:endParaRPr lang="en-IN" dirty="0">
              <a:solidFill>
                <a:schemeClr val="bg1"/>
              </a:solidFill>
              <a:latin typeface="Nunito"/>
            </a:endParaRPr>
          </a:p>
        </p:txBody>
      </p:sp>
    </p:spTree>
    <p:extLst>
      <p:ext uri="{BB962C8B-B14F-4D97-AF65-F5344CB8AC3E}">
        <p14:creationId xmlns:p14="http://schemas.microsoft.com/office/powerpoint/2010/main" val="3372526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Looping</a:t>
            </a:r>
            <a:endParaRPr lang="en-IN" dirty="0">
              <a:solidFill>
                <a:schemeClr val="bg1"/>
              </a:solidFill>
              <a:latin typeface="Nunito"/>
            </a:endParaRPr>
          </a:p>
        </p:txBody>
      </p:sp>
      <p:sp>
        <p:nvSpPr>
          <p:cNvPr id="3" name="Content Placeholder 2"/>
          <p:cNvSpPr>
            <a:spLocks noGrp="1"/>
          </p:cNvSpPr>
          <p:nvPr>
            <p:ph idx="1"/>
          </p:nvPr>
        </p:nvSpPr>
        <p:spPr/>
        <p:txBody>
          <a:bodyPr/>
          <a:lstStyle/>
          <a:p>
            <a:r>
              <a:rPr lang="en-IN" i="1" dirty="0" smtClean="0">
                <a:solidFill>
                  <a:schemeClr val="bg1"/>
                </a:solidFill>
                <a:latin typeface="Nunito"/>
              </a:rPr>
              <a:t>Loops</a:t>
            </a:r>
            <a:r>
              <a:rPr lang="en-IN" dirty="0" smtClean="0">
                <a:solidFill>
                  <a:schemeClr val="bg1"/>
                </a:solidFill>
                <a:latin typeface="Nunito"/>
              </a:rPr>
              <a:t> are a way of repeating the same block of code over and over. They’re incredibly useful, and are used, for example, to carry out an action on every item in an array (we will come to arrays later) or in searching.</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Two of the most common loops are </a:t>
            </a:r>
            <a:r>
              <a:rPr lang="en-IN" i="1" dirty="0" smtClean="0">
                <a:solidFill>
                  <a:schemeClr val="bg1"/>
                </a:solidFill>
                <a:latin typeface="Nunito"/>
              </a:rPr>
              <a:t>while</a:t>
            </a:r>
            <a:r>
              <a:rPr lang="en-IN" dirty="0" smtClean="0">
                <a:solidFill>
                  <a:schemeClr val="bg1"/>
                </a:solidFill>
                <a:latin typeface="Nunito"/>
              </a:rPr>
              <a:t> loops and </a:t>
            </a:r>
            <a:r>
              <a:rPr lang="en-IN" i="1" dirty="0" smtClean="0">
                <a:solidFill>
                  <a:schemeClr val="bg1"/>
                </a:solidFill>
                <a:latin typeface="Nunito"/>
              </a:rPr>
              <a:t>for</a:t>
            </a:r>
            <a:r>
              <a:rPr lang="en-IN" dirty="0" smtClean="0">
                <a:solidFill>
                  <a:schemeClr val="bg1"/>
                </a:solidFill>
                <a:latin typeface="Nunito"/>
              </a:rPr>
              <a:t> loops. They combine a conditional and a block, running the block over and over until the logic of the conditional is no longer true, or until you force them to stop.</a:t>
            </a:r>
            <a:endParaRPr lang="en-IN" dirty="0">
              <a:solidFill>
                <a:schemeClr val="bg1"/>
              </a:solidFill>
              <a:latin typeface="Nunito"/>
            </a:endParaRPr>
          </a:p>
        </p:txBody>
      </p:sp>
    </p:spTree>
    <p:extLst>
      <p:ext uri="{BB962C8B-B14F-4D97-AF65-F5344CB8AC3E}">
        <p14:creationId xmlns:p14="http://schemas.microsoft.com/office/powerpoint/2010/main" val="2394687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While</a:t>
            </a:r>
            <a:endParaRPr lang="en-IN" dirty="0">
              <a:solidFill>
                <a:schemeClr val="bg1"/>
              </a:solidFill>
              <a:latin typeface="Nunito"/>
            </a:endParaRPr>
          </a:p>
        </p:txBody>
      </p:sp>
      <p:sp>
        <p:nvSpPr>
          <p:cNvPr id="3" name="Content Placeholder 2"/>
          <p:cNvSpPr>
            <a:spLocks noGrp="1"/>
          </p:cNvSpPr>
          <p:nvPr>
            <p:ph idx="1"/>
          </p:nvPr>
        </p:nvSpPr>
        <p:spPr>
          <a:xfrm>
            <a:off x="838200" y="2310817"/>
            <a:ext cx="10515600" cy="1589379"/>
          </a:xfrm>
        </p:spPr>
        <p:txBody>
          <a:bodyPr>
            <a:normAutofit/>
          </a:bodyPr>
          <a:lstStyle/>
          <a:p>
            <a:r>
              <a:rPr lang="en-IN" dirty="0" smtClean="0">
                <a:solidFill>
                  <a:schemeClr val="bg1"/>
                </a:solidFill>
                <a:latin typeface="Nunito"/>
              </a:rPr>
              <a:t>A while loop repeats a block of code while a condition is true. </a:t>
            </a:r>
          </a:p>
          <a:p>
            <a:r>
              <a:rPr lang="en-IN" dirty="0" smtClean="0">
                <a:solidFill>
                  <a:schemeClr val="bg1"/>
                </a:solidFill>
                <a:latin typeface="Nunito"/>
              </a:rPr>
              <a:t>Like an if statement, the condition is found in parentheses.</a:t>
            </a:r>
            <a:endParaRPr lang="en-IN" dirty="0">
              <a:solidFill>
                <a:schemeClr val="bg1"/>
              </a:solidFill>
              <a:latin typeface="Nunito"/>
            </a:endParaRPr>
          </a:p>
        </p:txBody>
      </p:sp>
    </p:spTree>
    <p:extLst>
      <p:ext uri="{BB962C8B-B14F-4D97-AF65-F5344CB8AC3E}">
        <p14:creationId xmlns:p14="http://schemas.microsoft.com/office/powerpoint/2010/main" val="1962626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For</a:t>
            </a:r>
            <a:endParaRPr lang="en-IN" b="1" dirty="0">
              <a:solidFill>
                <a:schemeClr val="bg1"/>
              </a:solidFill>
              <a:latin typeface="Nunito"/>
            </a:endParaRPr>
          </a:p>
        </p:txBody>
      </p:sp>
      <p:sp>
        <p:nvSpPr>
          <p:cNvPr id="3" name="Content Placeholder 2"/>
          <p:cNvSpPr>
            <a:spLocks noGrp="1"/>
          </p:cNvSpPr>
          <p:nvPr>
            <p:ph idx="1"/>
          </p:nvPr>
        </p:nvSpPr>
        <p:spPr/>
        <p:txBody>
          <a:bodyPr/>
          <a:lstStyle/>
          <a:p>
            <a:r>
              <a:rPr lang="en-IN" dirty="0" smtClean="0">
                <a:solidFill>
                  <a:schemeClr val="bg1"/>
                </a:solidFill>
                <a:latin typeface="Nunito"/>
              </a:rPr>
              <a:t>A for loop is similar to an if statement, but it combines three semicolon-separated pieces information between the parentheses: initialization, condition and a final expression.</a:t>
            </a:r>
          </a:p>
          <a:p>
            <a:endParaRPr lang="en-IN" dirty="0" smtClean="0">
              <a:solidFill>
                <a:schemeClr val="bg1"/>
              </a:solidFill>
              <a:latin typeface="Nunito"/>
            </a:endParaRPr>
          </a:p>
          <a:p>
            <a:r>
              <a:rPr lang="en-IN" dirty="0" smtClean="0">
                <a:solidFill>
                  <a:schemeClr val="bg1"/>
                </a:solidFill>
                <a:latin typeface="Nunito"/>
              </a:rPr>
              <a:t>The initialization part is for creating a variable to let you track how far through the loop you are - like </a:t>
            </a:r>
            <a:r>
              <a:rPr lang="en-IN" dirty="0" err="1" smtClean="0">
                <a:solidFill>
                  <a:schemeClr val="bg1"/>
                </a:solidFill>
                <a:latin typeface="Nunito"/>
              </a:rPr>
              <a:t>i</a:t>
            </a:r>
            <a:r>
              <a:rPr lang="en-IN" dirty="0" smtClean="0">
                <a:solidFill>
                  <a:schemeClr val="bg1"/>
                </a:solidFill>
                <a:latin typeface="Nunito"/>
              </a:rPr>
              <a:t> in the while example; the condition is where the looping logic goes - the same as the condition in the while example; and the final expression is run at the end of every loop.</a:t>
            </a:r>
            <a:endParaRPr lang="en-IN" dirty="0">
              <a:solidFill>
                <a:schemeClr val="bg1"/>
              </a:solidFill>
              <a:latin typeface="Nunito"/>
            </a:endParaRPr>
          </a:p>
        </p:txBody>
      </p:sp>
    </p:spTree>
    <p:extLst>
      <p:ext uri="{BB962C8B-B14F-4D97-AF65-F5344CB8AC3E}">
        <p14:creationId xmlns:p14="http://schemas.microsoft.com/office/powerpoint/2010/main" val="4178158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Functions</a:t>
            </a:r>
            <a:endParaRPr lang="en-IN" dirty="0">
              <a:solidFill>
                <a:schemeClr val="bg1"/>
              </a:solidFill>
              <a:latin typeface="Nunito"/>
            </a:endParaRPr>
          </a:p>
        </p:txBody>
      </p:sp>
      <p:sp>
        <p:nvSpPr>
          <p:cNvPr id="3" name="Content Placeholder 2"/>
          <p:cNvSpPr>
            <a:spLocks noGrp="1"/>
          </p:cNvSpPr>
          <p:nvPr>
            <p:ph idx="1"/>
          </p:nvPr>
        </p:nvSpPr>
        <p:spPr/>
        <p:txBody>
          <a:bodyPr/>
          <a:lstStyle/>
          <a:p>
            <a:r>
              <a:rPr lang="en-IN" dirty="0" smtClean="0">
                <a:solidFill>
                  <a:schemeClr val="bg1"/>
                </a:solidFill>
                <a:latin typeface="Nunito"/>
              </a:rPr>
              <a:t>Functions are reusable blocks of code that carry out a specific task. To </a:t>
            </a:r>
            <a:r>
              <a:rPr lang="en-IN" i="1" dirty="0" smtClean="0">
                <a:solidFill>
                  <a:schemeClr val="bg1"/>
                </a:solidFill>
                <a:latin typeface="Nunito"/>
              </a:rPr>
              <a:t>execute</a:t>
            </a:r>
            <a:r>
              <a:rPr lang="en-IN" dirty="0" smtClean="0">
                <a:solidFill>
                  <a:schemeClr val="bg1"/>
                </a:solidFill>
                <a:latin typeface="Nunito"/>
              </a:rPr>
              <a:t> the code in a function you </a:t>
            </a:r>
            <a:r>
              <a:rPr lang="en-IN" i="1" dirty="0" smtClean="0">
                <a:solidFill>
                  <a:schemeClr val="bg1"/>
                </a:solidFill>
                <a:latin typeface="Nunito"/>
              </a:rPr>
              <a:t>call</a:t>
            </a:r>
            <a:r>
              <a:rPr lang="en-IN" dirty="0" smtClean="0">
                <a:solidFill>
                  <a:schemeClr val="bg1"/>
                </a:solidFill>
                <a:latin typeface="Nunito"/>
              </a:rPr>
              <a:t>  it. A function can be passed </a:t>
            </a:r>
            <a:r>
              <a:rPr lang="en-IN" i="1" dirty="0" smtClean="0">
                <a:solidFill>
                  <a:schemeClr val="bg1"/>
                </a:solidFill>
                <a:latin typeface="Nunito"/>
              </a:rPr>
              <a:t>arguments</a:t>
            </a:r>
            <a:r>
              <a:rPr lang="en-IN" dirty="0" smtClean="0">
                <a:solidFill>
                  <a:schemeClr val="bg1"/>
                </a:solidFill>
                <a:latin typeface="Nunito"/>
              </a:rPr>
              <a:t> to use, and a function may </a:t>
            </a:r>
            <a:r>
              <a:rPr lang="en-IN" i="1" dirty="0" smtClean="0">
                <a:solidFill>
                  <a:schemeClr val="bg1"/>
                </a:solidFill>
                <a:latin typeface="Nunito"/>
              </a:rPr>
              <a:t>return</a:t>
            </a:r>
            <a:r>
              <a:rPr lang="en-IN" dirty="0" smtClean="0">
                <a:solidFill>
                  <a:schemeClr val="bg1"/>
                </a:solidFill>
                <a:latin typeface="Nunito"/>
              </a:rPr>
              <a:t>  a value to whatever called it.</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You can save functions as the value of a variable, and you call a function using this variable and a pair of parentheses. This is also called </a:t>
            </a:r>
            <a:r>
              <a:rPr lang="en-IN" i="1" dirty="0" smtClean="0">
                <a:solidFill>
                  <a:schemeClr val="bg1"/>
                </a:solidFill>
                <a:latin typeface="Nunito"/>
              </a:rPr>
              <a:t>invoking</a:t>
            </a:r>
            <a:r>
              <a:rPr lang="en-IN" dirty="0" smtClean="0">
                <a:solidFill>
                  <a:schemeClr val="bg1"/>
                </a:solidFill>
                <a:latin typeface="Nunito"/>
              </a:rPr>
              <a:t>  the function.</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To create a function use the function keyword. You list the arguments in </a:t>
            </a:r>
            <a:r>
              <a:rPr lang="en-IN" dirty="0" err="1" smtClean="0">
                <a:solidFill>
                  <a:schemeClr val="bg1"/>
                </a:solidFill>
                <a:latin typeface="Nunito"/>
              </a:rPr>
              <a:t>parantheses</a:t>
            </a:r>
            <a:r>
              <a:rPr lang="en-IN" dirty="0" smtClean="0">
                <a:solidFill>
                  <a:schemeClr val="bg1"/>
                </a:solidFill>
                <a:latin typeface="Nunito"/>
              </a:rPr>
              <a:t>, and then supply a block that supplies the function’s code.</a:t>
            </a:r>
            <a:endParaRPr lang="en-IN" dirty="0">
              <a:solidFill>
                <a:schemeClr val="bg1"/>
              </a:solidFill>
              <a:latin typeface="Nunito"/>
            </a:endParaRPr>
          </a:p>
        </p:txBody>
      </p:sp>
    </p:spTree>
    <p:extLst>
      <p:ext uri="{BB962C8B-B14F-4D97-AF65-F5344CB8AC3E}">
        <p14:creationId xmlns:p14="http://schemas.microsoft.com/office/powerpoint/2010/main" val="2834069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Objects</a:t>
            </a:r>
            <a:endParaRPr lang="en-IN" dirty="0">
              <a:solidFill>
                <a:schemeClr val="bg1"/>
              </a:solidFill>
              <a:latin typeface="Nunito"/>
            </a:endParaRPr>
          </a:p>
        </p:txBody>
      </p:sp>
      <p:sp>
        <p:nvSpPr>
          <p:cNvPr id="3" name="Content Placeholder 2"/>
          <p:cNvSpPr>
            <a:spLocks noGrp="1"/>
          </p:cNvSpPr>
          <p:nvPr>
            <p:ph idx="1"/>
          </p:nvPr>
        </p:nvSpPr>
        <p:spPr/>
        <p:txBody>
          <a:bodyPr>
            <a:normAutofit lnSpcReduction="10000"/>
          </a:bodyPr>
          <a:lstStyle/>
          <a:p>
            <a:r>
              <a:rPr lang="en-IN" dirty="0" smtClean="0">
                <a:solidFill>
                  <a:schemeClr val="bg1"/>
                </a:solidFill>
                <a:latin typeface="Nunito"/>
              </a:rPr>
              <a:t>JavaScript objects are like a real life objects; they have properties and abilities. A JavaScript object is, in that sense, a collection of named </a:t>
            </a:r>
            <a:r>
              <a:rPr lang="en-IN" i="1" dirty="0" smtClean="0">
                <a:solidFill>
                  <a:schemeClr val="bg1"/>
                </a:solidFill>
                <a:latin typeface="Nunito"/>
              </a:rPr>
              <a:t>properties</a:t>
            </a:r>
            <a:r>
              <a:rPr lang="en-IN" dirty="0" smtClean="0">
                <a:solidFill>
                  <a:schemeClr val="bg1"/>
                </a:solidFill>
                <a:latin typeface="Nunito"/>
              </a:rPr>
              <a:t> and </a:t>
            </a:r>
            <a:r>
              <a:rPr lang="en-IN" i="1" dirty="0" smtClean="0">
                <a:solidFill>
                  <a:schemeClr val="bg1"/>
                </a:solidFill>
                <a:latin typeface="Nunito"/>
              </a:rPr>
              <a:t>methods</a:t>
            </a:r>
            <a:r>
              <a:rPr lang="en-IN" dirty="0" smtClean="0">
                <a:solidFill>
                  <a:schemeClr val="bg1"/>
                </a:solidFill>
                <a:latin typeface="Nunito"/>
              </a:rPr>
              <a:t> - a function. An object can be stored in a variable, and the properties and methods accessed using the </a:t>
            </a:r>
            <a:r>
              <a:rPr lang="en-IN" i="1" dirty="0" smtClean="0">
                <a:solidFill>
                  <a:schemeClr val="bg1"/>
                </a:solidFill>
                <a:latin typeface="Nunito"/>
              </a:rPr>
              <a:t>dot syntax</a:t>
            </a:r>
            <a:r>
              <a:rPr lang="en-IN" dirty="0" smtClean="0">
                <a:solidFill>
                  <a:schemeClr val="bg1"/>
                </a:solidFill>
                <a:latin typeface="Nunito"/>
              </a:rPr>
              <a:t>.</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You can get data back out of an object using the </a:t>
            </a:r>
            <a:r>
              <a:rPr lang="en-IN" i="1" dirty="0" smtClean="0">
                <a:solidFill>
                  <a:schemeClr val="bg1"/>
                </a:solidFill>
                <a:latin typeface="Nunito"/>
              </a:rPr>
              <a:t>dot syntax</a:t>
            </a:r>
            <a:r>
              <a:rPr lang="en-IN" dirty="0" smtClean="0">
                <a:solidFill>
                  <a:schemeClr val="bg1"/>
                </a:solidFill>
                <a:latin typeface="Nunito"/>
              </a:rPr>
              <a:t>.</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Properties can be any kind of data including objects and arrays. Adding an object as a property of another object creates a </a:t>
            </a:r>
            <a:r>
              <a:rPr lang="en-IN" i="1" dirty="0" smtClean="0">
                <a:solidFill>
                  <a:schemeClr val="bg1"/>
                </a:solidFill>
                <a:latin typeface="Nunito"/>
              </a:rPr>
              <a:t>nested object</a:t>
            </a:r>
            <a:r>
              <a:rPr lang="en-IN" dirty="0" smtClean="0">
                <a:solidFill>
                  <a:schemeClr val="bg1"/>
                </a:solidFill>
                <a:latin typeface="Nunito"/>
              </a:rPr>
              <a:t>.</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Creating an empty object and adding properties and methods to it is possible too.</a:t>
            </a:r>
          </a:p>
        </p:txBody>
      </p:sp>
    </p:spTree>
    <p:extLst>
      <p:ext uri="{BB962C8B-B14F-4D97-AF65-F5344CB8AC3E}">
        <p14:creationId xmlns:p14="http://schemas.microsoft.com/office/powerpoint/2010/main" val="3528333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Arrays</a:t>
            </a:r>
            <a:endParaRPr lang="en-IN" dirty="0">
              <a:solidFill>
                <a:schemeClr val="bg1"/>
              </a:solidFill>
              <a:latin typeface="Nunito"/>
            </a:endParaRPr>
          </a:p>
        </p:txBody>
      </p:sp>
      <p:sp>
        <p:nvSpPr>
          <p:cNvPr id="3" name="Content Placeholder 2"/>
          <p:cNvSpPr>
            <a:spLocks noGrp="1"/>
          </p:cNvSpPr>
          <p:nvPr>
            <p:ph idx="1"/>
          </p:nvPr>
        </p:nvSpPr>
        <p:spPr/>
        <p:txBody>
          <a:bodyPr>
            <a:normAutofit/>
          </a:bodyPr>
          <a:lstStyle/>
          <a:p>
            <a:r>
              <a:rPr lang="en-IN" b="1" dirty="0" smtClean="0">
                <a:solidFill>
                  <a:schemeClr val="bg1"/>
                </a:solidFill>
                <a:latin typeface="Nunito"/>
              </a:rPr>
              <a:t>Arrays</a:t>
            </a:r>
            <a:r>
              <a:rPr lang="en-IN" dirty="0" smtClean="0">
                <a:solidFill>
                  <a:schemeClr val="bg1"/>
                </a:solidFill>
                <a:latin typeface="Nunito"/>
              </a:rPr>
              <a:t> are lists of any kind of data, including other arrays. Each item in the array has an </a:t>
            </a:r>
            <a:r>
              <a:rPr lang="en-IN" b="1" dirty="0" smtClean="0">
                <a:solidFill>
                  <a:schemeClr val="bg1"/>
                </a:solidFill>
                <a:latin typeface="Nunito"/>
              </a:rPr>
              <a:t>index</a:t>
            </a:r>
            <a:r>
              <a:rPr lang="en-IN" dirty="0" smtClean="0">
                <a:solidFill>
                  <a:schemeClr val="bg1"/>
                </a:solidFill>
                <a:latin typeface="Nunito"/>
              </a:rPr>
              <a:t> — a number — which can be used to retrieve an </a:t>
            </a:r>
            <a:r>
              <a:rPr lang="en-IN" b="1" dirty="0" smtClean="0">
                <a:solidFill>
                  <a:schemeClr val="bg1"/>
                </a:solidFill>
                <a:latin typeface="Nunito"/>
              </a:rPr>
              <a:t>element</a:t>
            </a:r>
            <a:r>
              <a:rPr lang="en-IN" dirty="0" smtClean="0">
                <a:solidFill>
                  <a:schemeClr val="bg1"/>
                </a:solidFill>
                <a:latin typeface="Nunito"/>
              </a:rPr>
              <a:t> from the array.</a:t>
            </a:r>
          </a:p>
          <a:p>
            <a:r>
              <a:rPr lang="en-IN" dirty="0" smtClean="0">
                <a:solidFill>
                  <a:schemeClr val="bg1"/>
                </a:solidFill>
                <a:latin typeface="Nunito"/>
              </a:rPr>
              <a:t>The indices start at 0; that is, the first element in the array has the index </a:t>
            </a:r>
            <a:r>
              <a:rPr lang="en-IN" i="1" dirty="0" smtClean="0">
                <a:solidFill>
                  <a:schemeClr val="bg1"/>
                </a:solidFill>
                <a:latin typeface="Nunito"/>
              </a:rPr>
              <a:t>0</a:t>
            </a:r>
            <a:r>
              <a:rPr lang="en-IN" dirty="0" smtClean="0">
                <a:solidFill>
                  <a:schemeClr val="bg1"/>
                </a:solidFill>
                <a:latin typeface="Nunito"/>
              </a:rPr>
              <a:t>, and subsequent elements have incrementally increasing indices, so the last element in the array has an index one less than the length of the array.</a:t>
            </a:r>
          </a:p>
          <a:p>
            <a:r>
              <a:rPr lang="en-IN" dirty="0" smtClean="0">
                <a:solidFill>
                  <a:schemeClr val="bg1"/>
                </a:solidFill>
                <a:latin typeface="Nunito"/>
              </a:rPr>
              <a:t>In JavaScript, you create an array using the </a:t>
            </a:r>
            <a:r>
              <a:rPr lang="en-IN" i="1" dirty="0" smtClean="0">
                <a:solidFill>
                  <a:schemeClr val="bg1"/>
                </a:solidFill>
                <a:latin typeface="Nunito"/>
              </a:rPr>
              <a:t>array-literal syntax</a:t>
            </a:r>
            <a:r>
              <a:rPr lang="en-IN" dirty="0" smtClean="0">
                <a:solidFill>
                  <a:schemeClr val="bg1"/>
                </a:solidFill>
                <a:latin typeface="Nunito"/>
              </a:rPr>
              <a:t>.</a:t>
            </a:r>
          </a:p>
          <a:p>
            <a:r>
              <a:rPr lang="en-IN" dirty="0" smtClean="0">
                <a:solidFill>
                  <a:schemeClr val="bg1"/>
                </a:solidFill>
                <a:latin typeface="Nunito"/>
              </a:rPr>
              <a:t>You retrieve a specific element from an array using </a:t>
            </a:r>
            <a:r>
              <a:rPr lang="en-IN" i="1" dirty="0" smtClean="0">
                <a:solidFill>
                  <a:schemeClr val="bg1"/>
                </a:solidFill>
                <a:latin typeface="Nunito"/>
              </a:rPr>
              <a:t>square bracket</a:t>
            </a:r>
            <a:r>
              <a:rPr lang="en-IN" dirty="0" smtClean="0">
                <a:solidFill>
                  <a:schemeClr val="bg1"/>
                </a:solidFill>
                <a:latin typeface="Nunito"/>
              </a:rPr>
              <a:t> syntax.</a:t>
            </a:r>
          </a:p>
          <a:p>
            <a:r>
              <a:rPr lang="en-IN" dirty="0" smtClean="0">
                <a:solidFill>
                  <a:schemeClr val="bg1"/>
                </a:solidFill>
                <a:latin typeface="Nunito"/>
              </a:rPr>
              <a:t>It’s also possible to set the value at a particular index, again using the square bracket syntax.</a:t>
            </a:r>
          </a:p>
          <a:p>
            <a:endParaRPr lang="en-IN" dirty="0">
              <a:solidFill>
                <a:schemeClr val="bg1"/>
              </a:solidFill>
              <a:latin typeface="Nunito"/>
            </a:endParaRPr>
          </a:p>
        </p:txBody>
      </p:sp>
    </p:spTree>
    <p:extLst>
      <p:ext uri="{BB962C8B-B14F-4D97-AF65-F5344CB8AC3E}">
        <p14:creationId xmlns:p14="http://schemas.microsoft.com/office/powerpoint/2010/main" val="447772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panose="02000503000000000000"/>
              </a:rPr>
              <a:t>A brief history of JavaScript and how it came to exist</a:t>
            </a:r>
            <a:endParaRPr lang="en-IN" b="1" dirty="0">
              <a:solidFill>
                <a:schemeClr val="bg1"/>
              </a:solidFill>
              <a:latin typeface="Nunito" panose="02000503000000000000"/>
            </a:endParaRPr>
          </a:p>
        </p:txBody>
      </p:sp>
      <p:sp>
        <p:nvSpPr>
          <p:cNvPr id="3" name="Content Placeholder 2"/>
          <p:cNvSpPr>
            <a:spLocks noGrp="1"/>
          </p:cNvSpPr>
          <p:nvPr>
            <p:ph idx="1"/>
          </p:nvPr>
        </p:nvSpPr>
        <p:spPr/>
        <p:txBody>
          <a:bodyPr/>
          <a:lstStyle/>
          <a:p>
            <a:r>
              <a:rPr lang="en-IN" dirty="0" smtClean="0">
                <a:solidFill>
                  <a:schemeClr val="bg1"/>
                </a:solidFill>
                <a:latin typeface="Nunito" panose="02000503000000000000"/>
              </a:rPr>
              <a:t>Knowing why and how JavaScript was created helps us understand why it is the way it is.</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In 1993, NCSA’s Mosaic was the first widely popular web browser. </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In 1994, a company called Netscape was founded to exploit the potential of the nascent World Wide Web. Netscape created the proprietary web browser Netscape Navigator, which was dominant throughout the 1990s.</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Netscape quickly realized that the Web needed to become more dynamic.</a:t>
            </a:r>
            <a:endParaRPr lang="en-IN" dirty="0">
              <a:solidFill>
                <a:schemeClr val="bg1"/>
              </a:solidFill>
              <a:latin typeface="Nunito" panose="02000503000000000000"/>
            </a:endParaRPr>
          </a:p>
        </p:txBody>
      </p:sp>
    </p:spTree>
    <p:extLst>
      <p:ext uri="{BB962C8B-B14F-4D97-AF65-F5344CB8AC3E}">
        <p14:creationId xmlns:p14="http://schemas.microsoft.com/office/powerpoint/2010/main" val="3892383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523" y="1110343"/>
            <a:ext cx="10515600" cy="2659224"/>
          </a:xfrm>
        </p:spPr>
        <p:txBody>
          <a:bodyPr>
            <a:normAutofit/>
          </a:bodyPr>
          <a:lstStyle/>
          <a:p>
            <a:pPr marL="0" indent="0">
              <a:buNone/>
            </a:pPr>
            <a:r>
              <a:rPr lang="en-IN" b="1" u="sng" dirty="0" smtClean="0">
                <a:solidFill>
                  <a:schemeClr val="bg1"/>
                </a:solidFill>
                <a:latin typeface="Nunito"/>
              </a:rPr>
              <a:t>Note:</a:t>
            </a:r>
            <a:r>
              <a:rPr lang="en-IN" u="sng" dirty="0" smtClean="0">
                <a:solidFill>
                  <a:schemeClr val="bg1"/>
                </a:solidFill>
                <a:latin typeface="Nunito"/>
              </a:rPr>
              <a:t/>
            </a:r>
            <a:br>
              <a:rPr lang="en-IN" u="sng" dirty="0" smtClean="0">
                <a:solidFill>
                  <a:schemeClr val="bg1"/>
                </a:solidFill>
                <a:latin typeface="Nunito"/>
              </a:rPr>
            </a:br>
            <a:endParaRPr lang="en-IN" u="sng" dirty="0" smtClean="0">
              <a:solidFill>
                <a:schemeClr val="bg1"/>
              </a:solidFill>
              <a:latin typeface="Nunito"/>
            </a:endParaRPr>
          </a:p>
          <a:p>
            <a:r>
              <a:rPr lang="en-IN" dirty="0" smtClean="0">
                <a:solidFill>
                  <a:schemeClr val="bg1"/>
                </a:solidFill>
                <a:latin typeface="Nunito"/>
              </a:rPr>
              <a:t>You can find the number of elements in the array using its length property.</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You can use push and pop methods to add and remove elements from the end of the array.</a:t>
            </a:r>
            <a:endParaRPr lang="en-IN" dirty="0">
              <a:solidFill>
                <a:schemeClr val="bg1"/>
              </a:solidFill>
              <a:latin typeface="Nunito"/>
            </a:endParaRPr>
          </a:p>
        </p:txBody>
      </p:sp>
    </p:spTree>
    <p:extLst>
      <p:ext uri="{BB962C8B-B14F-4D97-AF65-F5344CB8AC3E}">
        <p14:creationId xmlns:p14="http://schemas.microsoft.com/office/powerpoint/2010/main" val="14834523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DOM</a:t>
            </a:r>
            <a:endParaRPr lang="en-IN" dirty="0">
              <a:solidFill>
                <a:schemeClr val="bg1"/>
              </a:solidFill>
              <a:latin typeface="Nunito"/>
            </a:endParaRPr>
          </a:p>
        </p:txBody>
      </p:sp>
      <p:sp>
        <p:nvSpPr>
          <p:cNvPr id="3" name="Content Placeholder 2"/>
          <p:cNvSpPr>
            <a:spLocks noGrp="1"/>
          </p:cNvSpPr>
          <p:nvPr>
            <p:ph idx="1"/>
          </p:nvPr>
        </p:nvSpPr>
        <p:spPr>
          <a:xfrm>
            <a:off x="838200" y="2152196"/>
            <a:ext cx="10515600" cy="1384106"/>
          </a:xfrm>
        </p:spPr>
        <p:txBody>
          <a:bodyPr/>
          <a:lstStyle/>
          <a:p>
            <a:r>
              <a:rPr lang="en-IN" i="1" dirty="0" smtClean="0">
                <a:solidFill>
                  <a:schemeClr val="bg1"/>
                </a:solidFill>
                <a:latin typeface="Nunito"/>
              </a:rPr>
              <a:t>The Document Object Model</a:t>
            </a:r>
            <a:r>
              <a:rPr lang="en-IN" dirty="0" smtClean="0">
                <a:solidFill>
                  <a:schemeClr val="bg1"/>
                </a:solidFill>
                <a:latin typeface="Nunito"/>
              </a:rPr>
              <a:t>  is a way to manipulate the structure and style of an HTML page. It represents the internals of the page as the browser sees it, and allows the developer to alter it with JavaScript.</a:t>
            </a:r>
            <a:endParaRPr lang="en-IN" dirty="0">
              <a:solidFill>
                <a:schemeClr val="bg1"/>
              </a:solidFill>
              <a:latin typeface="Nunito"/>
            </a:endParaRPr>
          </a:p>
        </p:txBody>
      </p:sp>
    </p:spTree>
    <p:extLst>
      <p:ext uri="{BB962C8B-B14F-4D97-AF65-F5344CB8AC3E}">
        <p14:creationId xmlns:p14="http://schemas.microsoft.com/office/powerpoint/2010/main" val="1890865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Trees and Branches</a:t>
            </a:r>
            <a:endParaRPr lang="en-IN" dirty="0">
              <a:solidFill>
                <a:schemeClr val="bg1"/>
              </a:solidFill>
              <a:latin typeface="Nunito"/>
            </a:endParaRPr>
          </a:p>
        </p:txBody>
      </p:sp>
      <p:sp>
        <p:nvSpPr>
          <p:cNvPr id="3" name="Content Placeholder 2"/>
          <p:cNvSpPr>
            <a:spLocks noGrp="1"/>
          </p:cNvSpPr>
          <p:nvPr>
            <p:ph idx="1"/>
          </p:nvPr>
        </p:nvSpPr>
        <p:spPr/>
        <p:txBody>
          <a:bodyPr/>
          <a:lstStyle/>
          <a:p>
            <a:r>
              <a:rPr lang="en-IN" dirty="0" smtClean="0">
                <a:solidFill>
                  <a:schemeClr val="bg1"/>
                </a:solidFill>
                <a:latin typeface="Nunito"/>
              </a:rPr>
              <a:t>HTML is an XML-like structure in that the elements form a structure of parents’ nodes with children, like the branches of a tree. There is one root element (html) with branches like head and body, each with their own branches. For this reason, the DOM is also called the DOM tree.</a:t>
            </a:r>
          </a:p>
          <a:p>
            <a:endParaRPr lang="en-IN" dirty="0" smtClean="0">
              <a:solidFill>
                <a:schemeClr val="bg1"/>
              </a:solidFill>
              <a:latin typeface="Nunito"/>
            </a:endParaRPr>
          </a:p>
          <a:p>
            <a:r>
              <a:rPr lang="en-IN" dirty="0" smtClean="0">
                <a:solidFill>
                  <a:schemeClr val="bg1"/>
                </a:solidFill>
                <a:latin typeface="Nunito"/>
              </a:rPr>
              <a:t>Modifying the DOM, by picking an element and changing something about it, is something done often in JavaScript. To access the DOM from JavaScript, the document object is used. It’s provided by the browser and allows code on the page to interact with the content.</a:t>
            </a:r>
            <a:endParaRPr lang="en-IN" dirty="0">
              <a:solidFill>
                <a:schemeClr val="bg1"/>
              </a:solidFill>
              <a:latin typeface="Nunito"/>
            </a:endParaRPr>
          </a:p>
        </p:txBody>
      </p:sp>
    </p:spTree>
    <p:extLst>
      <p:ext uri="{BB962C8B-B14F-4D97-AF65-F5344CB8AC3E}">
        <p14:creationId xmlns:p14="http://schemas.microsoft.com/office/powerpoint/2010/main" val="3736758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Getting an Element</a:t>
            </a:r>
            <a:endParaRPr lang="en-IN" dirty="0">
              <a:solidFill>
                <a:schemeClr val="bg1"/>
              </a:solidFill>
              <a:latin typeface="Nunito"/>
            </a:endParaRPr>
          </a:p>
        </p:txBody>
      </p:sp>
      <p:sp>
        <p:nvSpPr>
          <p:cNvPr id="3" name="Content Placeholder 2"/>
          <p:cNvSpPr>
            <a:spLocks noGrp="1"/>
          </p:cNvSpPr>
          <p:nvPr>
            <p:ph idx="1"/>
          </p:nvPr>
        </p:nvSpPr>
        <p:spPr>
          <a:xfrm>
            <a:off x="838200" y="1690688"/>
            <a:ext cx="10515600" cy="4859401"/>
          </a:xfrm>
        </p:spPr>
        <p:txBody>
          <a:bodyPr>
            <a:normAutofit fontScale="92500" lnSpcReduction="10000"/>
          </a:bodyPr>
          <a:lstStyle/>
          <a:p>
            <a:r>
              <a:rPr lang="en-IN" dirty="0" smtClean="0">
                <a:solidFill>
                  <a:schemeClr val="bg1"/>
                </a:solidFill>
                <a:latin typeface="Nunito"/>
              </a:rPr>
              <a:t>The first thing to know is how to get an element. There are a number of ways of doing it, and browsers support different ones. Starting with the best supported we’ll move through to the latest, and most useful, versions.</a:t>
            </a:r>
          </a:p>
          <a:p>
            <a:pPr>
              <a:buFont typeface="Wingdings" panose="05000000000000000000" pitchFamily="2" charset="2"/>
              <a:buChar char="§"/>
            </a:pPr>
            <a:r>
              <a:rPr lang="en-IN" b="1" dirty="0" smtClean="0">
                <a:solidFill>
                  <a:schemeClr val="bg1"/>
                </a:solidFill>
                <a:latin typeface="Nunito"/>
              </a:rPr>
              <a:t>By ID</a:t>
            </a:r>
          </a:p>
          <a:p>
            <a:pPr marL="0" indent="0">
              <a:buNone/>
            </a:pPr>
            <a:r>
              <a:rPr lang="en-IN" i="1" dirty="0" err="1" smtClean="0">
                <a:solidFill>
                  <a:schemeClr val="bg1"/>
                </a:solidFill>
                <a:latin typeface="Nunito"/>
              </a:rPr>
              <a:t>document.getElementById</a:t>
            </a:r>
            <a:r>
              <a:rPr lang="en-IN" dirty="0" smtClean="0">
                <a:solidFill>
                  <a:schemeClr val="bg1"/>
                </a:solidFill>
                <a:latin typeface="Nunito"/>
              </a:rPr>
              <a:t> is a method for getting hold of an element – unsurprisingly </a:t>
            </a:r>
            <a:r>
              <a:rPr lang="en-IN" dirty="0" smtClean="0">
                <a:solidFill>
                  <a:schemeClr val="bg1"/>
                </a:solidFill>
                <a:latin typeface="Nunito"/>
              </a:rPr>
              <a:t>- by its ID.</a:t>
            </a:r>
          </a:p>
          <a:p>
            <a:pPr>
              <a:buFont typeface="Wingdings" panose="05000000000000000000" pitchFamily="2" charset="2"/>
              <a:buChar char="§"/>
            </a:pPr>
            <a:r>
              <a:rPr lang="en-IN" b="1" dirty="0" smtClean="0">
                <a:solidFill>
                  <a:schemeClr val="bg1"/>
                </a:solidFill>
                <a:latin typeface="Nunito"/>
              </a:rPr>
              <a:t>By Class Name</a:t>
            </a:r>
          </a:p>
          <a:p>
            <a:pPr marL="0" indent="0">
              <a:buNone/>
            </a:pPr>
            <a:r>
              <a:rPr lang="en-IN" dirty="0" err="1" smtClean="0">
                <a:solidFill>
                  <a:schemeClr val="bg1"/>
                </a:solidFill>
                <a:latin typeface="Nunito"/>
              </a:rPr>
              <a:t>document.getElementsByClassName</a:t>
            </a:r>
            <a:r>
              <a:rPr lang="en-IN" dirty="0" smtClean="0">
                <a:solidFill>
                  <a:schemeClr val="bg1"/>
                </a:solidFill>
                <a:latin typeface="Nunito"/>
              </a:rPr>
              <a:t> returns the same kind of </a:t>
            </a:r>
            <a:r>
              <a:rPr lang="en-IN" i="1" dirty="0" err="1" smtClean="0">
                <a:solidFill>
                  <a:schemeClr val="bg1"/>
                </a:solidFill>
                <a:latin typeface="Nunito"/>
              </a:rPr>
              <a:t>NodeList</a:t>
            </a:r>
            <a:r>
              <a:rPr lang="en-IN" dirty="0" smtClean="0">
                <a:solidFill>
                  <a:schemeClr val="bg1"/>
                </a:solidFill>
                <a:latin typeface="Nunito"/>
              </a:rPr>
              <a:t> as </a:t>
            </a:r>
            <a:r>
              <a:rPr lang="en-IN" i="1" dirty="0" err="1" smtClean="0">
                <a:solidFill>
                  <a:schemeClr val="bg1"/>
                </a:solidFill>
                <a:latin typeface="Nunito"/>
              </a:rPr>
              <a:t>getElementsByTagName</a:t>
            </a:r>
            <a:r>
              <a:rPr lang="en-IN" dirty="0" smtClean="0">
                <a:solidFill>
                  <a:schemeClr val="bg1"/>
                </a:solidFill>
                <a:latin typeface="Nunito"/>
              </a:rPr>
              <a:t>, except that you pass a class name to be matched, not a tag name.</a:t>
            </a:r>
          </a:p>
          <a:p>
            <a:pPr>
              <a:buFont typeface="Wingdings" panose="05000000000000000000" pitchFamily="2" charset="2"/>
              <a:buChar char="§"/>
            </a:pPr>
            <a:r>
              <a:rPr lang="en-IN" b="1" dirty="0" smtClean="0">
                <a:solidFill>
                  <a:schemeClr val="bg1"/>
                </a:solidFill>
                <a:latin typeface="Nunito"/>
              </a:rPr>
              <a:t>By CSS Selector</a:t>
            </a:r>
          </a:p>
          <a:p>
            <a:pPr marL="0" indent="0">
              <a:buNone/>
            </a:pPr>
            <a:r>
              <a:rPr lang="en-IN" dirty="0" smtClean="0">
                <a:solidFill>
                  <a:schemeClr val="bg1"/>
                </a:solidFill>
                <a:latin typeface="Nunito"/>
              </a:rPr>
              <a:t>A couple of new methods are available in modern browsers that make selecting elements easier by allowing the use of CSS selectors. They are </a:t>
            </a:r>
            <a:r>
              <a:rPr lang="en-IN" i="1" dirty="0" err="1" smtClean="0">
                <a:solidFill>
                  <a:schemeClr val="bg1"/>
                </a:solidFill>
                <a:latin typeface="Nunito"/>
              </a:rPr>
              <a:t>document.querySelector</a:t>
            </a:r>
            <a:r>
              <a:rPr lang="en-IN" dirty="0" smtClean="0">
                <a:solidFill>
                  <a:schemeClr val="bg1"/>
                </a:solidFill>
                <a:latin typeface="Nunito"/>
              </a:rPr>
              <a:t> and </a:t>
            </a:r>
            <a:r>
              <a:rPr lang="en-IN" i="1" dirty="0" err="1" smtClean="0">
                <a:solidFill>
                  <a:schemeClr val="bg1"/>
                </a:solidFill>
                <a:latin typeface="Nunito"/>
              </a:rPr>
              <a:t>document.querySelectorAll</a:t>
            </a:r>
            <a:r>
              <a:rPr lang="en-IN" dirty="0" smtClean="0">
                <a:solidFill>
                  <a:schemeClr val="bg1"/>
                </a:solidFill>
                <a:latin typeface="Nunito"/>
              </a:rPr>
              <a:t>.</a:t>
            </a:r>
          </a:p>
          <a:p>
            <a:pPr marL="0" indent="0">
              <a:buNone/>
            </a:pPr>
            <a:endParaRPr lang="en-IN" b="1" dirty="0" smtClean="0">
              <a:solidFill>
                <a:schemeClr val="bg1"/>
              </a:solidFill>
              <a:latin typeface="Nunito"/>
            </a:endParaRPr>
          </a:p>
          <a:p>
            <a:pPr marL="0" indent="0">
              <a:buNone/>
            </a:pPr>
            <a:endParaRPr lang="en-IN" dirty="0" smtClean="0">
              <a:solidFill>
                <a:schemeClr val="bg1"/>
              </a:solidFill>
              <a:latin typeface="Nunito"/>
            </a:endParaRPr>
          </a:p>
        </p:txBody>
      </p:sp>
    </p:spTree>
    <p:extLst>
      <p:ext uri="{BB962C8B-B14F-4D97-AF65-F5344CB8AC3E}">
        <p14:creationId xmlns:p14="http://schemas.microsoft.com/office/powerpoint/2010/main" val="1355301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Events and </a:t>
            </a:r>
            <a:r>
              <a:rPr lang="en-IN" b="1" dirty="0" err="1" smtClean="0">
                <a:solidFill>
                  <a:schemeClr val="bg1"/>
                </a:solidFill>
                <a:latin typeface="Nunito"/>
              </a:rPr>
              <a:t>Callbacks</a:t>
            </a:r>
            <a:endParaRPr lang="en-IN" dirty="0">
              <a:solidFill>
                <a:schemeClr val="bg1"/>
              </a:solidFill>
              <a:latin typeface="Nunito"/>
            </a:endParaRPr>
          </a:p>
        </p:txBody>
      </p:sp>
      <p:sp>
        <p:nvSpPr>
          <p:cNvPr id="3" name="Content Placeholder 2"/>
          <p:cNvSpPr>
            <a:spLocks noGrp="1"/>
          </p:cNvSpPr>
          <p:nvPr>
            <p:ph idx="1"/>
          </p:nvPr>
        </p:nvSpPr>
        <p:spPr/>
        <p:txBody>
          <a:bodyPr/>
          <a:lstStyle/>
          <a:p>
            <a:r>
              <a:rPr lang="en-IN" dirty="0" smtClean="0">
                <a:solidFill>
                  <a:schemeClr val="bg1"/>
                </a:solidFill>
                <a:latin typeface="Nunito"/>
              </a:rPr>
              <a:t>In the browser most code is event-driven and writing interactive applications in JavaScript is often about waiting for and reacting to events, to alter the </a:t>
            </a:r>
            <a:r>
              <a:rPr lang="en-IN" dirty="0" err="1" smtClean="0">
                <a:solidFill>
                  <a:schemeClr val="bg1"/>
                </a:solidFill>
                <a:latin typeface="Nunito"/>
              </a:rPr>
              <a:t>behavior</a:t>
            </a:r>
            <a:r>
              <a:rPr lang="en-IN" dirty="0" smtClean="0">
                <a:solidFill>
                  <a:schemeClr val="bg1"/>
                </a:solidFill>
                <a:latin typeface="Nunito"/>
              </a:rPr>
              <a:t> of the browser in some way. Events occur when the page loads, when user interacts (clicks, hovers, changes) and myriad other times, and can be triggered manually too.</a:t>
            </a:r>
            <a:br>
              <a:rPr lang="en-IN" dirty="0" smtClean="0">
                <a:solidFill>
                  <a:schemeClr val="bg1"/>
                </a:solidFill>
                <a:latin typeface="Nunito"/>
              </a:rPr>
            </a:br>
            <a:endParaRPr lang="en-IN" dirty="0" smtClean="0">
              <a:solidFill>
                <a:schemeClr val="bg1"/>
              </a:solidFill>
              <a:latin typeface="Nunito"/>
            </a:endParaRPr>
          </a:p>
          <a:p>
            <a:endParaRPr lang="en-IN" dirty="0" smtClean="0">
              <a:solidFill>
                <a:schemeClr val="bg1"/>
              </a:solidFill>
              <a:latin typeface="Nunito"/>
            </a:endParaRPr>
          </a:p>
          <a:p>
            <a:r>
              <a:rPr lang="en-IN" dirty="0" smtClean="0">
                <a:solidFill>
                  <a:schemeClr val="bg1"/>
                </a:solidFill>
                <a:latin typeface="Nunito"/>
              </a:rPr>
              <a:t>To react to an event you listen for it and supply a function which will be called by the browser when the event occurs. This function is known as a </a:t>
            </a:r>
            <a:r>
              <a:rPr lang="en-IN" dirty="0" err="1" smtClean="0">
                <a:solidFill>
                  <a:schemeClr val="bg1"/>
                </a:solidFill>
                <a:latin typeface="Nunito"/>
              </a:rPr>
              <a:t>callback</a:t>
            </a:r>
            <a:r>
              <a:rPr lang="en-IN" dirty="0" smtClean="0">
                <a:solidFill>
                  <a:schemeClr val="bg1"/>
                </a:solidFill>
                <a:latin typeface="Nunito"/>
              </a:rPr>
              <a:t>.</a:t>
            </a:r>
            <a:endParaRPr lang="en-IN" dirty="0">
              <a:solidFill>
                <a:schemeClr val="bg1"/>
              </a:solidFill>
              <a:latin typeface="Nunito"/>
            </a:endParaRPr>
          </a:p>
        </p:txBody>
      </p:sp>
    </p:spTree>
    <p:extLst>
      <p:ext uri="{BB962C8B-B14F-4D97-AF65-F5344CB8AC3E}">
        <p14:creationId xmlns:p14="http://schemas.microsoft.com/office/powerpoint/2010/main" val="1810798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7490" y="1156996"/>
            <a:ext cx="10515600" cy="3732245"/>
          </a:xfrm>
        </p:spPr>
        <p:txBody>
          <a:bodyPr>
            <a:normAutofit/>
          </a:bodyPr>
          <a:lstStyle/>
          <a:p>
            <a:pPr algn="ctr"/>
            <a:r>
              <a:rPr lang="en-IN" sz="6000" dirty="0" smtClean="0">
                <a:solidFill>
                  <a:schemeClr val="bg1"/>
                </a:solidFill>
                <a:latin typeface="Nunito"/>
              </a:rPr>
              <a:t>THANK YOU!</a:t>
            </a:r>
            <a:endParaRPr lang="en-IN" sz="6000" dirty="0">
              <a:solidFill>
                <a:schemeClr val="bg1"/>
              </a:solidFill>
              <a:latin typeface="Nunito"/>
            </a:endParaRPr>
          </a:p>
        </p:txBody>
      </p:sp>
    </p:spTree>
    <p:extLst>
      <p:ext uri="{BB962C8B-B14F-4D97-AF65-F5344CB8AC3E}">
        <p14:creationId xmlns:p14="http://schemas.microsoft.com/office/powerpoint/2010/main" val="2031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9299"/>
            <a:ext cx="10515600" cy="5545558"/>
          </a:xfrm>
        </p:spPr>
        <p:txBody>
          <a:bodyPr>
            <a:normAutofit/>
          </a:bodyPr>
          <a:lstStyle/>
          <a:p>
            <a:r>
              <a:rPr lang="en-IN" dirty="0">
                <a:solidFill>
                  <a:schemeClr val="bg1"/>
                </a:solidFill>
                <a:latin typeface="Nunito"/>
              </a:rPr>
              <a:t>In 1995, Netscape </a:t>
            </a:r>
            <a:r>
              <a:rPr lang="en-IN" dirty="0" smtClean="0">
                <a:solidFill>
                  <a:schemeClr val="bg1"/>
                </a:solidFill>
                <a:latin typeface="Nunito"/>
              </a:rPr>
              <a:t>hired </a:t>
            </a:r>
            <a:r>
              <a:rPr lang="en-IN" i="1" dirty="0" smtClean="0">
                <a:solidFill>
                  <a:schemeClr val="bg1"/>
                </a:solidFill>
                <a:latin typeface="Nunito"/>
              </a:rPr>
              <a:t>Brendan </a:t>
            </a:r>
            <a:r>
              <a:rPr lang="en-IN" i="1" dirty="0" err="1" smtClean="0">
                <a:solidFill>
                  <a:schemeClr val="bg1"/>
                </a:solidFill>
                <a:latin typeface="Nunito"/>
              </a:rPr>
              <a:t>Eich</a:t>
            </a:r>
            <a:r>
              <a:rPr lang="en-IN" dirty="0" smtClean="0">
                <a:solidFill>
                  <a:schemeClr val="bg1"/>
                </a:solidFill>
                <a:latin typeface="Nunito"/>
              </a:rPr>
              <a:t>, who is the creator of JavaScript and also the co-founder of the Mozilla Project, Mozilla Foundation and the Mozilla Corporation.</a:t>
            </a:r>
            <a:br>
              <a:rPr lang="en-IN" dirty="0" smtClean="0">
                <a:solidFill>
                  <a:schemeClr val="bg1"/>
                </a:solidFill>
                <a:latin typeface="Nunito"/>
              </a:rPr>
            </a:br>
            <a:r>
              <a:rPr lang="en-IN" dirty="0" smtClean="0">
                <a:solidFill>
                  <a:schemeClr val="bg1"/>
                </a:solidFill>
                <a:latin typeface="Nunito"/>
              </a:rPr>
              <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Before </a:t>
            </a:r>
            <a:r>
              <a:rPr lang="en-IN" dirty="0">
                <a:solidFill>
                  <a:schemeClr val="bg1"/>
                </a:solidFill>
                <a:latin typeface="Nunito"/>
              </a:rPr>
              <a:t>he could get started, Netscape collaborated with hardware and software company </a:t>
            </a:r>
            <a:r>
              <a:rPr lang="en-IN" dirty="0" smtClean="0">
                <a:solidFill>
                  <a:schemeClr val="bg1"/>
                </a:solidFill>
                <a:latin typeface="Nunito"/>
              </a:rPr>
              <a:t>Sun (before it was acquired by Oracle) to </a:t>
            </a:r>
            <a:r>
              <a:rPr lang="en-IN" dirty="0">
                <a:solidFill>
                  <a:schemeClr val="bg1"/>
                </a:solidFill>
                <a:latin typeface="Nunito"/>
              </a:rPr>
              <a:t>include its more static programming language, Java, in Navigator</a:t>
            </a:r>
            <a:r>
              <a:rPr lang="en-IN" dirty="0" smtClean="0">
                <a:solidFill>
                  <a:schemeClr val="bg1"/>
                </a:solidFill>
                <a:latin typeface="Nunito"/>
              </a:rPr>
              <a:t>.</a:t>
            </a:r>
            <a:br>
              <a:rPr lang="en-IN" dirty="0" smtClean="0">
                <a:solidFill>
                  <a:schemeClr val="bg1"/>
                </a:solidFill>
                <a:latin typeface="Nunito"/>
              </a:rPr>
            </a:br>
            <a:r>
              <a:rPr lang="en-IN" dirty="0" smtClean="0">
                <a:solidFill>
                  <a:schemeClr val="bg1"/>
                </a:solidFill>
                <a:latin typeface="Nunito"/>
              </a:rPr>
              <a:t/>
            </a:r>
            <a:br>
              <a:rPr lang="en-IN" dirty="0" smtClean="0">
                <a:solidFill>
                  <a:schemeClr val="bg1"/>
                </a:solidFill>
                <a:latin typeface="Nunito"/>
              </a:rPr>
            </a:br>
            <a:endParaRPr lang="en-IN" dirty="0" smtClean="0">
              <a:solidFill>
                <a:schemeClr val="bg1"/>
              </a:solidFill>
              <a:latin typeface="Nunito"/>
            </a:endParaRPr>
          </a:p>
          <a:p>
            <a:r>
              <a:rPr lang="en-IN" dirty="0" smtClean="0">
                <a:solidFill>
                  <a:schemeClr val="bg1"/>
                </a:solidFill>
                <a:latin typeface="Nunito"/>
              </a:rPr>
              <a:t>As </a:t>
            </a:r>
            <a:r>
              <a:rPr lang="en-IN" dirty="0">
                <a:solidFill>
                  <a:schemeClr val="bg1"/>
                </a:solidFill>
                <a:latin typeface="Nunito"/>
              </a:rPr>
              <a:t>a consequence, </a:t>
            </a:r>
            <a:r>
              <a:rPr lang="en-IN" dirty="0" smtClean="0">
                <a:solidFill>
                  <a:schemeClr val="bg1"/>
                </a:solidFill>
                <a:latin typeface="Nunito"/>
              </a:rPr>
              <a:t>Java was combined with a scripting language. The reason was that Java was to be the “component language” and a scripting language was necessary to automate their interactions.</a:t>
            </a:r>
            <a:endParaRPr lang="en-IN" dirty="0">
              <a:solidFill>
                <a:schemeClr val="bg1"/>
              </a:solidFill>
              <a:latin typeface="Nunito"/>
            </a:endParaRPr>
          </a:p>
        </p:txBody>
      </p:sp>
    </p:spTree>
    <p:extLst>
      <p:ext uri="{BB962C8B-B14F-4D97-AF65-F5344CB8AC3E}">
        <p14:creationId xmlns:p14="http://schemas.microsoft.com/office/powerpoint/2010/main" val="2587296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023847161"/>
              </p:ext>
            </p:extLst>
          </p:nvPr>
        </p:nvGraphicFramePr>
        <p:xfrm>
          <a:off x="5195888" y="2527300"/>
          <a:ext cx="1800225" cy="1800225"/>
        </p:xfrm>
        <a:graphic>
          <a:graphicData uri="http://schemas.openxmlformats.org/presentationml/2006/ole">
            <mc:AlternateContent xmlns:mc="http://schemas.openxmlformats.org/markup-compatibility/2006">
              <mc:Choice xmlns:v="urn:schemas-microsoft-com:vml" Requires="v">
                <p:oleObj spid="_x0000_s23664" name="Bitmap Image" r:id="rId3" imgW="1800360" imgH="1800360" progId="Paint.Picture">
                  <p:embed/>
                </p:oleObj>
              </mc:Choice>
              <mc:Fallback>
                <p:oleObj name="Bitmap Image" r:id="rId3" imgW="1800360" imgH="1800360" progId="Paint.Picture">
                  <p:embed/>
                  <p:pic>
                    <p:nvPicPr>
                      <p:cNvPr id="0" name=""/>
                      <p:cNvPicPr/>
                      <p:nvPr/>
                    </p:nvPicPr>
                    <p:blipFill>
                      <a:blip r:embed="rId4"/>
                      <a:stretch>
                        <a:fillRect/>
                      </a:stretch>
                    </p:blipFill>
                    <p:spPr>
                      <a:xfrm>
                        <a:off x="5195888" y="2527300"/>
                        <a:ext cx="1800225" cy="1800225"/>
                      </a:xfrm>
                      <a:prstGeom prst="rect">
                        <a:avLst/>
                      </a:prstGeom>
                    </p:spPr>
                  </p:pic>
                </p:oleObj>
              </mc:Fallback>
            </mc:AlternateContent>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6914" y="686463"/>
            <a:ext cx="9395926" cy="5975497"/>
          </a:xfrm>
          <a:prstGeom prst="rect">
            <a:avLst/>
          </a:prstGeom>
        </p:spPr>
      </p:pic>
    </p:spTree>
    <p:extLst>
      <p:ext uri="{BB962C8B-B14F-4D97-AF65-F5344CB8AC3E}">
        <p14:creationId xmlns:p14="http://schemas.microsoft.com/office/powerpoint/2010/main" val="2739120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a:rPr>
              <a:t>Current views on the language</a:t>
            </a:r>
            <a:r>
              <a:rPr lang="en-IN" b="1" dirty="0" smtClean="0">
                <a:solidFill>
                  <a:schemeClr val="bg1"/>
                </a:solidFill>
              </a:rPr>
              <a:t>		</a:t>
            </a:r>
            <a:endParaRPr lang="en-IN" b="1" dirty="0">
              <a:solidFill>
                <a:schemeClr val="bg1"/>
              </a:solidFill>
            </a:endParaRPr>
          </a:p>
        </p:txBody>
      </p:sp>
      <p:sp>
        <p:nvSpPr>
          <p:cNvPr id="3" name="Content Placeholder 2"/>
          <p:cNvSpPr>
            <a:spLocks noGrp="1"/>
          </p:cNvSpPr>
          <p:nvPr>
            <p:ph idx="1"/>
          </p:nvPr>
        </p:nvSpPr>
        <p:spPr>
          <a:xfrm>
            <a:off x="838200" y="1825624"/>
            <a:ext cx="10515600" cy="4733795"/>
          </a:xfrm>
        </p:spPr>
        <p:txBody>
          <a:bodyPr>
            <a:normAutofit/>
          </a:bodyPr>
          <a:lstStyle/>
          <a:p>
            <a:r>
              <a:rPr lang="en-IN" dirty="0" smtClean="0">
                <a:solidFill>
                  <a:schemeClr val="bg1"/>
                </a:solidFill>
                <a:latin typeface="Nunito"/>
              </a:rPr>
              <a:t>JavaScript has become the de-facto standard programming language of the Web.</a:t>
            </a:r>
            <a:br>
              <a:rPr lang="en-IN" dirty="0" smtClean="0">
                <a:solidFill>
                  <a:schemeClr val="bg1"/>
                </a:solidFill>
                <a:latin typeface="Nunito"/>
              </a:rPr>
            </a:br>
            <a:r>
              <a:rPr lang="en-IN" dirty="0" smtClean="0">
                <a:solidFill>
                  <a:schemeClr val="bg1"/>
                </a:solidFill>
                <a:latin typeface="Nunito"/>
              </a:rPr>
              <a:t/>
            </a:r>
            <a:br>
              <a:rPr lang="en-IN" dirty="0" smtClean="0">
                <a:solidFill>
                  <a:schemeClr val="bg1"/>
                </a:solidFill>
                <a:latin typeface="Nunito"/>
              </a:rPr>
            </a:br>
            <a:r>
              <a:rPr lang="en-IN" dirty="0" smtClean="0">
                <a:solidFill>
                  <a:schemeClr val="bg1"/>
                </a:solidFill>
                <a:latin typeface="Nunito"/>
              </a:rPr>
              <a:t/>
            </a:r>
            <a:br>
              <a:rPr lang="en-IN" dirty="0" smtClean="0">
                <a:solidFill>
                  <a:schemeClr val="bg1"/>
                </a:solidFill>
                <a:latin typeface="Nunito"/>
              </a:rPr>
            </a:br>
            <a:r>
              <a:rPr lang="en-IN" dirty="0" smtClean="0">
                <a:solidFill>
                  <a:schemeClr val="bg1"/>
                </a:solidFill>
                <a:latin typeface="Nunito"/>
              </a:rPr>
              <a:t>Why, you ask? Because it is:</a:t>
            </a:r>
          </a:p>
          <a:p>
            <a:pPr>
              <a:buFont typeface="Wingdings" panose="05000000000000000000" pitchFamily="2" charset="2"/>
              <a:buChar char="ü"/>
            </a:pPr>
            <a:r>
              <a:rPr lang="en-IN" dirty="0" smtClean="0">
                <a:solidFill>
                  <a:schemeClr val="bg1"/>
                </a:solidFill>
                <a:latin typeface="Nunito"/>
              </a:rPr>
              <a:t> Open </a:t>
            </a:r>
          </a:p>
          <a:p>
            <a:pPr>
              <a:buFont typeface="Wingdings" panose="05000000000000000000" pitchFamily="2" charset="2"/>
              <a:buChar char="ü"/>
            </a:pPr>
            <a:r>
              <a:rPr lang="en-IN" dirty="0" smtClean="0">
                <a:solidFill>
                  <a:schemeClr val="bg1"/>
                </a:solidFill>
                <a:latin typeface="Nunito"/>
              </a:rPr>
              <a:t> Standardized (hosted by the standards organization ECMA)</a:t>
            </a:r>
          </a:p>
          <a:p>
            <a:pPr>
              <a:buFont typeface="Wingdings" panose="05000000000000000000" pitchFamily="2" charset="2"/>
              <a:buChar char="ü"/>
            </a:pPr>
            <a:r>
              <a:rPr lang="en-IN" dirty="0" smtClean="0">
                <a:solidFill>
                  <a:schemeClr val="bg1"/>
                </a:solidFill>
                <a:latin typeface="Nunito"/>
              </a:rPr>
              <a:t> And, most importantly a very good language; well-suited to the Web with its dynamic nature and tight integration with the DOM.</a:t>
            </a:r>
          </a:p>
        </p:txBody>
      </p:sp>
    </p:spTree>
    <p:extLst>
      <p:ext uri="{BB962C8B-B14F-4D97-AF65-F5344CB8AC3E}">
        <p14:creationId xmlns:p14="http://schemas.microsoft.com/office/powerpoint/2010/main" val="2265237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Nunito" panose="02000503000000000000"/>
              </a:rPr>
              <a:t>Why JavaScript ?</a:t>
            </a:r>
            <a:endParaRPr lang="en-IN" b="1" dirty="0">
              <a:solidFill>
                <a:schemeClr val="bg1"/>
              </a:solidFill>
              <a:latin typeface="Nunito" panose="02000503000000000000"/>
            </a:endParaRPr>
          </a:p>
        </p:txBody>
      </p:sp>
      <p:sp>
        <p:nvSpPr>
          <p:cNvPr id="3" name="Content Placeholder 2"/>
          <p:cNvSpPr>
            <a:spLocks noGrp="1"/>
          </p:cNvSpPr>
          <p:nvPr>
            <p:ph idx="1"/>
          </p:nvPr>
        </p:nvSpPr>
        <p:spPr/>
        <p:txBody>
          <a:bodyPr/>
          <a:lstStyle/>
          <a:p>
            <a:r>
              <a:rPr lang="en-IN" dirty="0" smtClean="0">
                <a:solidFill>
                  <a:schemeClr val="bg1"/>
                </a:solidFill>
                <a:latin typeface="Nunito" panose="02000503000000000000"/>
              </a:rPr>
              <a:t>While, generally speaking, HTML is for </a:t>
            </a:r>
            <a:r>
              <a:rPr lang="en-IN" b="1" dirty="0" smtClean="0">
                <a:solidFill>
                  <a:schemeClr val="bg1"/>
                </a:solidFill>
                <a:latin typeface="Nunito" panose="02000503000000000000"/>
              </a:rPr>
              <a:t>content</a:t>
            </a:r>
            <a:r>
              <a:rPr lang="en-IN" dirty="0" smtClean="0">
                <a:solidFill>
                  <a:schemeClr val="bg1"/>
                </a:solidFill>
                <a:latin typeface="Nunito" panose="02000503000000000000"/>
              </a:rPr>
              <a:t> and CSS is for </a:t>
            </a:r>
            <a:r>
              <a:rPr lang="en-IN" b="1" dirty="0" smtClean="0">
                <a:solidFill>
                  <a:schemeClr val="bg1"/>
                </a:solidFill>
                <a:latin typeface="Nunito" panose="02000503000000000000"/>
              </a:rPr>
              <a:t>presentation</a:t>
            </a:r>
            <a:r>
              <a:rPr lang="en-IN" dirty="0" smtClean="0">
                <a:solidFill>
                  <a:schemeClr val="bg1"/>
                </a:solidFill>
                <a:latin typeface="Nunito" panose="02000503000000000000"/>
              </a:rPr>
              <a:t>, </a:t>
            </a:r>
            <a:r>
              <a:rPr lang="en-IN" b="1" dirty="0" smtClean="0">
                <a:solidFill>
                  <a:schemeClr val="bg1"/>
                </a:solidFill>
                <a:latin typeface="Nunito" panose="02000503000000000000"/>
              </a:rPr>
              <a:t>JavaScript</a:t>
            </a:r>
            <a:r>
              <a:rPr lang="en-IN" dirty="0" smtClean="0">
                <a:solidFill>
                  <a:schemeClr val="bg1"/>
                </a:solidFill>
                <a:latin typeface="Nunito" panose="02000503000000000000"/>
              </a:rPr>
              <a:t> is for </a:t>
            </a:r>
            <a:r>
              <a:rPr lang="en-IN" b="1" dirty="0" smtClean="0">
                <a:solidFill>
                  <a:schemeClr val="bg1"/>
                </a:solidFill>
                <a:latin typeface="Nunito" panose="02000503000000000000"/>
              </a:rPr>
              <a:t>interactivity</a:t>
            </a:r>
            <a:r>
              <a:rPr lang="en-IN" dirty="0" smtClean="0">
                <a:solidFill>
                  <a:schemeClr val="bg1"/>
                </a:solidFill>
                <a:latin typeface="Nunito" panose="02000503000000000000"/>
              </a:rPr>
              <a:t>.</a:t>
            </a:r>
            <a:br>
              <a:rPr lang="en-IN" dirty="0" smtClean="0">
                <a:solidFill>
                  <a:schemeClr val="bg1"/>
                </a:solidFill>
                <a:latin typeface="Nunito" panose="02000503000000000000"/>
              </a:rPr>
            </a:br>
            <a:r>
              <a:rPr lang="en-IN" dirty="0" smtClean="0">
                <a:solidFill>
                  <a:schemeClr val="bg1"/>
                </a:solidFill>
                <a:latin typeface="Nunito" panose="02000503000000000000"/>
              </a:rPr>
              <a:t/>
            </a:r>
            <a:br>
              <a:rPr lang="en-IN" dirty="0" smtClean="0">
                <a:solidFill>
                  <a:schemeClr val="bg1"/>
                </a:solidFill>
                <a:latin typeface="Nunito" panose="02000503000000000000"/>
              </a:rPr>
            </a:br>
            <a:endParaRPr lang="en-IN" dirty="0" smtClean="0">
              <a:solidFill>
                <a:schemeClr val="bg1"/>
              </a:solidFill>
              <a:latin typeface="Nunito" panose="02000503000000000000"/>
            </a:endParaRPr>
          </a:p>
          <a:p>
            <a:r>
              <a:rPr lang="en-IN" dirty="0" smtClean="0">
                <a:solidFill>
                  <a:schemeClr val="bg1"/>
                </a:solidFill>
                <a:latin typeface="Nunito" panose="02000503000000000000"/>
              </a:rPr>
              <a:t>Originally designed for adding small amounts of interactivity to a page (like hovers and animations - you know the kind of thing), JavaScript is now used for almost anything up to large applications and games, and can even be found in servers.</a:t>
            </a:r>
            <a:endParaRPr lang="en-IN" dirty="0">
              <a:solidFill>
                <a:schemeClr val="bg1"/>
              </a:solidFill>
              <a:latin typeface="Nunito" panose="02000503000000000000"/>
            </a:endParaRPr>
          </a:p>
        </p:txBody>
      </p:sp>
    </p:spTree>
    <p:extLst>
      <p:ext uri="{BB962C8B-B14F-4D97-AF65-F5344CB8AC3E}">
        <p14:creationId xmlns:p14="http://schemas.microsoft.com/office/powerpoint/2010/main" val="4233428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57377" y="1083101"/>
            <a:ext cx="1609347" cy="38770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324" y="1083101"/>
            <a:ext cx="1609347" cy="387706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6730" y="1083101"/>
            <a:ext cx="1609347" cy="3877064"/>
          </a:xfrm>
          <a:prstGeom prst="rect">
            <a:avLst/>
          </a:prstGeom>
        </p:spPr>
      </p:pic>
      <p:sp>
        <p:nvSpPr>
          <p:cNvPr id="5" name="TextBox 4"/>
          <p:cNvSpPr txBox="1"/>
          <p:nvPr/>
        </p:nvSpPr>
        <p:spPr>
          <a:xfrm>
            <a:off x="1553362" y="5287992"/>
            <a:ext cx="933269" cy="646331"/>
          </a:xfrm>
          <a:prstGeom prst="rect">
            <a:avLst/>
          </a:prstGeom>
          <a:noFill/>
        </p:spPr>
        <p:txBody>
          <a:bodyPr wrap="none" rtlCol="0">
            <a:spAutoFit/>
          </a:bodyPr>
          <a:lstStyle/>
          <a:p>
            <a:pPr algn="ctr"/>
            <a:r>
              <a:rPr lang="en-US" sz="3600" dirty="0">
                <a:solidFill>
                  <a:schemeClr val="bg1"/>
                </a:solidFill>
                <a:latin typeface="Nunito" panose="02000503000000000000" pitchFamily="2" charset="0"/>
              </a:rPr>
              <a:t>HTML</a:t>
            </a:r>
          </a:p>
        </p:txBody>
      </p:sp>
      <p:sp>
        <p:nvSpPr>
          <p:cNvPr id="6" name="TextBox 5"/>
          <p:cNvSpPr txBox="1"/>
          <p:nvPr/>
        </p:nvSpPr>
        <p:spPr>
          <a:xfrm>
            <a:off x="5438927" y="5287992"/>
            <a:ext cx="764953" cy="646331"/>
          </a:xfrm>
          <a:prstGeom prst="rect">
            <a:avLst/>
          </a:prstGeom>
          <a:noFill/>
        </p:spPr>
        <p:txBody>
          <a:bodyPr wrap="none" rtlCol="0">
            <a:spAutoFit/>
          </a:bodyPr>
          <a:lstStyle/>
          <a:p>
            <a:pPr algn="ctr"/>
            <a:r>
              <a:rPr lang="en-US" sz="3600" dirty="0">
                <a:solidFill>
                  <a:schemeClr val="bg1"/>
                </a:solidFill>
                <a:latin typeface="Nunito" panose="02000503000000000000" pitchFamily="2" charset="0"/>
              </a:rPr>
              <a:t>CSS</a:t>
            </a:r>
          </a:p>
        </p:txBody>
      </p:sp>
      <p:sp>
        <p:nvSpPr>
          <p:cNvPr id="7" name="TextBox 6"/>
          <p:cNvSpPr txBox="1"/>
          <p:nvPr/>
        </p:nvSpPr>
        <p:spPr>
          <a:xfrm>
            <a:off x="9081843" y="5287992"/>
            <a:ext cx="1760418" cy="646331"/>
          </a:xfrm>
          <a:prstGeom prst="rect">
            <a:avLst/>
          </a:prstGeom>
          <a:noFill/>
        </p:spPr>
        <p:txBody>
          <a:bodyPr wrap="none" rtlCol="0">
            <a:spAutoFit/>
          </a:bodyPr>
          <a:lstStyle/>
          <a:p>
            <a:pPr algn="ctr"/>
            <a:r>
              <a:rPr lang="en-US" sz="3600" dirty="0">
                <a:solidFill>
                  <a:schemeClr val="bg1"/>
                </a:solidFill>
                <a:latin typeface="Nunito" panose="02000503000000000000" pitchFamily="2" charset="0"/>
              </a:rPr>
              <a:t>JavaScript</a:t>
            </a:r>
          </a:p>
        </p:txBody>
      </p:sp>
    </p:spTree>
    <p:extLst>
      <p:ext uri="{BB962C8B-B14F-4D97-AF65-F5344CB8AC3E}">
        <p14:creationId xmlns:p14="http://schemas.microsoft.com/office/powerpoint/2010/main" val="3193987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1959429" y="2435489"/>
            <a:ext cx="9461240" cy="1384995"/>
          </a:xfrm>
          <a:prstGeom prst="rect">
            <a:avLst/>
          </a:prstGeom>
        </p:spPr>
        <p:txBody>
          <a:bodyPr wrap="square">
            <a:spAutoFit/>
          </a:bodyPr>
          <a:lstStyle/>
          <a:p>
            <a:pPr>
              <a:tabLst>
                <a:tab pos="2743200" algn="l"/>
              </a:tabLst>
            </a:pPr>
            <a:r>
              <a:rPr lang="en-US" sz="2800" b="1" dirty="0">
                <a:solidFill>
                  <a:schemeClr val="bg1"/>
                </a:solidFill>
                <a:latin typeface="Nunito" panose="02000503000000000000" pitchFamily="2" charset="0"/>
              </a:rPr>
              <a:t>HTML 	– </a:t>
            </a:r>
            <a:r>
              <a:rPr lang="en-US" sz="2800" dirty="0">
                <a:solidFill>
                  <a:schemeClr val="bg1"/>
                </a:solidFill>
                <a:latin typeface="Nunito" panose="02000503000000000000" pitchFamily="2" charset="0"/>
              </a:rPr>
              <a:t>Used to structure your web page.</a:t>
            </a:r>
            <a:endParaRPr lang="en-US" sz="2800" b="1" dirty="0">
              <a:solidFill>
                <a:schemeClr val="bg1"/>
              </a:solidFill>
              <a:latin typeface="Nunito" panose="02000503000000000000" pitchFamily="2" charset="0"/>
            </a:endParaRPr>
          </a:p>
          <a:p>
            <a:pPr>
              <a:tabLst>
                <a:tab pos="2743200" algn="l"/>
              </a:tabLst>
            </a:pPr>
            <a:r>
              <a:rPr lang="en-US" sz="2800" b="1" dirty="0">
                <a:solidFill>
                  <a:schemeClr val="bg1"/>
                </a:solidFill>
                <a:latin typeface="Nunito" panose="02000503000000000000" pitchFamily="2" charset="0"/>
              </a:rPr>
              <a:t>CSS 	– </a:t>
            </a:r>
            <a:r>
              <a:rPr lang="en-US" sz="2800" dirty="0">
                <a:solidFill>
                  <a:schemeClr val="bg1"/>
                </a:solidFill>
                <a:latin typeface="Nunito" panose="02000503000000000000" pitchFamily="2" charset="0"/>
              </a:rPr>
              <a:t>Used to style your web page.</a:t>
            </a:r>
          </a:p>
          <a:p>
            <a:pPr>
              <a:tabLst>
                <a:tab pos="2743200" algn="l"/>
              </a:tabLst>
            </a:pPr>
            <a:r>
              <a:rPr lang="en-US" sz="2800" b="1" dirty="0">
                <a:solidFill>
                  <a:schemeClr val="bg1"/>
                </a:solidFill>
                <a:latin typeface="Nunito" panose="02000503000000000000" pitchFamily="2" charset="0"/>
              </a:rPr>
              <a:t>JavaScript 	– </a:t>
            </a:r>
            <a:r>
              <a:rPr lang="en-US" sz="2800" dirty="0">
                <a:solidFill>
                  <a:schemeClr val="bg1"/>
                </a:solidFill>
                <a:latin typeface="Nunito" panose="02000503000000000000" pitchFamily="2" charset="0"/>
              </a:rPr>
              <a:t>Used to add behavior and dynamicity.</a:t>
            </a:r>
            <a:endParaRPr lang="en-US" sz="2800" b="1" dirty="0">
              <a:solidFill>
                <a:schemeClr val="bg1"/>
              </a:solidFill>
              <a:latin typeface="Nunito" panose="02000503000000000000" pitchFamily="2" charset="0"/>
            </a:endParaRPr>
          </a:p>
        </p:txBody>
      </p:sp>
    </p:spTree>
    <p:extLst>
      <p:ext uri="{BB962C8B-B14F-4D97-AF65-F5344CB8AC3E}">
        <p14:creationId xmlns:p14="http://schemas.microsoft.com/office/powerpoint/2010/main" val="690245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1583</Words>
  <Application>Microsoft Office PowerPoint</Application>
  <PresentationFormat>Widescreen</PresentationFormat>
  <Paragraphs>144</Paragraphs>
  <Slides>35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Calibri Light</vt:lpstr>
      <vt:lpstr>Californian FB</vt:lpstr>
      <vt:lpstr>Consolas</vt:lpstr>
      <vt:lpstr>Nunito</vt:lpstr>
      <vt:lpstr>Segoe UI</vt:lpstr>
      <vt:lpstr>Wingdings</vt:lpstr>
      <vt:lpstr>Office Theme</vt:lpstr>
      <vt:lpstr>Paintbrush Picture</vt:lpstr>
      <vt:lpstr>Designing the web with HTML and CSS and JavaScript</vt:lpstr>
      <vt:lpstr>Overview of JavaScript</vt:lpstr>
      <vt:lpstr>A brief history of JavaScript and how it came to exist</vt:lpstr>
      <vt:lpstr>PowerPoint Presentation</vt:lpstr>
      <vt:lpstr>PowerPoint Presentation</vt:lpstr>
      <vt:lpstr>Current views on the language  </vt:lpstr>
      <vt:lpstr>Why JavaScript ?</vt:lpstr>
      <vt:lpstr>PowerPoint Presentation</vt:lpstr>
      <vt:lpstr>PowerPoint Presentation</vt:lpstr>
      <vt:lpstr>Making Stuff Happen - HTML, CSS and JavaScript</vt:lpstr>
      <vt:lpstr>Internal</vt:lpstr>
      <vt:lpstr>Console</vt:lpstr>
      <vt:lpstr>Let’s go!</vt:lpstr>
      <vt:lpstr>Variables and Data</vt:lpstr>
      <vt:lpstr>PowerPoint Presentation</vt:lpstr>
      <vt:lpstr>PowerPoint Presentation</vt:lpstr>
      <vt:lpstr>Declaration</vt:lpstr>
      <vt:lpstr>Initialization</vt:lpstr>
      <vt:lpstr>Logic</vt:lpstr>
      <vt:lpstr>    Greater than and less than</vt:lpstr>
      <vt:lpstr>Conditional</vt:lpstr>
      <vt:lpstr>If statement</vt:lpstr>
      <vt:lpstr>If-else</vt:lpstr>
      <vt:lpstr>Looping</vt:lpstr>
      <vt:lpstr>While</vt:lpstr>
      <vt:lpstr>For</vt:lpstr>
      <vt:lpstr>Functions</vt:lpstr>
      <vt:lpstr>Objects</vt:lpstr>
      <vt:lpstr>Arrays</vt:lpstr>
      <vt:lpstr>PowerPoint Presentation</vt:lpstr>
      <vt:lpstr>DOM</vt:lpstr>
      <vt:lpstr>Trees and Branches</vt:lpstr>
      <vt:lpstr>Getting an Element</vt:lpstr>
      <vt:lpstr>Events and Callbacks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web with HTML and CSS and JavaScript</dc:title>
  <dc:creator>Sujay Patil</dc:creator>
  <cp:lastModifiedBy>Sujay Patil</cp:lastModifiedBy>
  <cp:revision>152</cp:revision>
  <dcterms:created xsi:type="dcterms:W3CDTF">2016-09-11T08:33:43Z</dcterms:created>
  <dcterms:modified xsi:type="dcterms:W3CDTF">2016-09-11T15:45:21Z</dcterms:modified>
</cp:coreProperties>
</file>