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87" name="Shape 87"/>
          <p:cNvSpPr/>
          <p:nvPr>
            <p:ph type="pic" sz="quarter" idx="13"/>
          </p:nvPr>
        </p:nvSpPr>
        <p:spPr>
          <a:xfrm>
            <a:off x="7124700" y="1968500"/>
            <a:ext cx="4216400" cy="5626100"/>
          </a:xfrm>
          <a:prstGeom prst="rect">
            <a:avLst/>
          </a:prstGeom>
        </p:spPr>
        <p:txBody>
          <a:bodyPr lIns="91439" tIns="45719" rIns="91439" bIns="45719" anchor="t"/>
          <a:lstStyle/>
          <a:p>
            <a:pPr/>
          </a:p>
        </p:txBody>
      </p:sp>
      <p:sp>
        <p:nvSpPr>
          <p:cNvPr id="88" name="Shape 88"/>
          <p:cNvSpPr/>
          <p:nvPr>
            <p:ph type="title"/>
          </p:nvPr>
        </p:nvSpPr>
        <p:spPr>
          <a:xfrm>
            <a:off x="635000" y="1409700"/>
            <a:ext cx="5867400" cy="3302000"/>
          </a:xfrm>
          <a:prstGeom prst="rect">
            <a:avLst/>
          </a:prstGeom>
        </p:spPr>
        <p:txBody>
          <a:bodyPr anchor="b"/>
          <a:lstStyle>
            <a:lvl1pPr>
              <a:defRPr sz="7000"/>
            </a:lvl1pPr>
          </a:lstStyle>
          <a:p>
            <a:pPr/>
            <a:r>
              <a:t>Title Text</a:t>
            </a:r>
          </a:p>
        </p:txBody>
      </p:sp>
      <p:sp>
        <p:nvSpPr>
          <p:cNvPr id="89" name="Shape 89"/>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Reflection">
    <p:spTree>
      <p:nvGrpSpPr>
        <p:cNvPr id="1" name=""/>
        <p:cNvGrpSpPr/>
        <p:nvPr/>
      </p:nvGrpSpPr>
      <p:grpSpPr>
        <a:xfrm>
          <a:off x="0" y="0"/>
          <a:ext cx="0" cy="0"/>
          <a:chOff x="0" y="0"/>
          <a:chExt cx="0" cy="0"/>
        </a:xfrm>
      </p:grpSpPr>
      <p:sp>
        <p:nvSpPr>
          <p:cNvPr id="97" name="Shape 97"/>
          <p:cNvSpPr/>
          <p:nvPr>
            <p:ph type="pic" sz="quarter" idx="13"/>
          </p:nvPr>
        </p:nvSpPr>
        <p:spPr>
          <a:xfrm>
            <a:off x="7124700" y="1968500"/>
            <a:ext cx="4216400" cy="5626100"/>
          </a:xfrm>
          <a:prstGeom prst="rect">
            <a:avLst/>
          </a:prstGeom>
          <a:ln w="25400"/>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98" name="Shape 98"/>
          <p:cNvSpPr/>
          <p:nvPr>
            <p:ph type="title"/>
          </p:nvPr>
        </p:nvSpPr>
        <p:spPr>
          <a:xfrm>
            <a:off x="635000" y="1409700"/>
            <a:ext cx="5867400" cy="3302000"/>
          </a:xfrm>
          <a:prstGeom prst="rect">
            <a:avLst/>
          </a:prstGeom>
        </p:spPr>
        <p:txBody>
          <a:bodyPr anchor="b"/>
          <a:lstStyle>
            <a:lvl1pPr>
              <a:defRPr sz="7000"/>
            </a:lvl1pPr>
          </a:lstStyle>
          <a:p>
            <a:pPr/>
            <a:r>
              <a:t>Title Text</a:t>
            </a:r>
          </a:p>
        </p:txBody>
      </p:sp>
      <p:sp>
        <p:nvSpPr>
          <p:cNvPr id="99" name="Shape 99"/>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107" name="Shape 107"/>
          <p:cNvSpPr/>
          <p:nvPr>
            <p:ph type="pic" sz="quarter" idx="13"/>
          </p:nvPr>
        </p:nvSpPr>
        <p:spPr>
          <a:xfrm>
            <a:off x="7175500" y="2882900"/>
            <a:ext cx="4102100" cy="5473700"/>
          </a:xfrm>
          <a:prstGeom prst="rect">
            <a:avLst/>
          </a:prstGeom>
        </p:spPr>
        <p:txBody>
          <a:bodyPr lIns="91439" tIns="45719" rIns="91439" bIns="45719" anchor="t"/>
          <a:lstStyle/>
          <a:p>
            <a:pPr/>
          </a:p>
        </p:txBody>
      </p:sp>
      <p:sp>
        <p:nvSpPr>
          <p:cNvPr id="108" name="Shape 108"/>
          <p:cNvSpPr/>
          <p:nvPr>
            <p:ph type="title"/>
          </p:nvPr>
        </p:nvSpPr>
        <p:spPr>
          <a:prstGeom prst="rect">
            <a:avLst/>
          </a:prstGeom>
        </p:spPr>
        <p:txBody>
          <a:bodyPr/>
          <a:lstStyle/>
          <a:p>
            <a:pPr/>
            <a:r>
              <a:t>Title Text</a:t>
            </a:r>
          </a:p>
        </p:txBody>
      </p:sp>
      <p:sp>
        <p:nvSpPr>
          <p:cNvPr id="109" name="Shape 109"/>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a:r>
              <a:t>Title Text</a:t>
            </a:r>
          </a:p>
        </p:txBody>
      </p:sp>
      <p:sp>
        <p:nvSpPr>
          <p:cNvPr id="118" name="Shape 118"/>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Title Text</a:t>
            </a:r>
          </a:p>
        </p:txBody>
      </p:sp>
      <p:sp>
        <p:nvSpPr>
          <p:cNvPr id="127" name="Shape 127"/>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2 Column">
    <p:spTree>
      <p:nvGrpSpPr>
        <p:cNvPr id="1" name=""/>
        <p:cNvGrpSpPr/>
        <p:nvPr/>
      </p:nvGrpSpPr>
      <p:grpSpPr>
        <a:xfrm>
          <a:off x="0" y="0"/>
          <a:ext cx="0" cy="0"/>
          <a:chOff x="0" y="0"/>
          <a:chExt cx="0" cy="0"/>
        </a:xfrm>
      </p:grpSpPr>
      <p:sp>
        <p:nvSpPr>
          <p:cNvPr id="29" name="Shape 29"/>
          <p:cNvSpPr/>
          <p:nvPr>
            <p:ph type="title"/>
          </p:nvPr>
        </p:nvSpPr>
        <p:spPr>
          <a:prstGeom prst="rect">
            <a:avLst/>
          </a:prstGeom>
        </p:spPr>
        <p:txBody>
          <a:bodyPr/>
          <a:lstStyle/>
          <a:p>
            <a:pPr/>
            <a:r>
              <a:t>Title Text</a:t>
            </a:r>
          </a:p>
        </p:txBody>
      </p:sp>
      <p:sp>
        <p:nvSpPr>
          <p:cNvPr id="30" name="Shape 30"/>
          <p:cNvSpPr/>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38" name="Shape 3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46" name="Shape 4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a:r>
              <a:t>Title Text</a:t>
            </a: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61" name="Shape 61"/>
          <p:cNvSpPr/>
          <p:nvPr>
            <p:ph type="title"/>
          </p:nvPr>
        </p:nvSpPr>
        <p:spPr>
          <a:xfrm>
            <a:off x="1270000" y="2971800"/>
            <a:ext cx="10464800" cy="3810000"/>
          </a:xfrm>
          <a:prstGeom prst="rect">
            <a:avLst/>
          </a:prstGeom>
        </p:spPr>
        <p:txBody>
          <a:bodyPr/>
          <a:lstStyle/>
          <a:p>
            <a:pPr/>
            <a:r>
              <a:t>Title Text</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69" name="Shape 69"/>
          <p:cNvSpPr/>
          <p:nvPr>
            <p:ph type="pic" sz="half" idx="13"/>
          </p:nvPr>
        </p:nvSpPr>
        <p:spPr>
          <a:xfrm>
            <a:off x="2438400" y="1638300"/>
            <a:ext cx="8128000" cy="4559300"/>
          </a:xfrm>
          <a:prstGeom prst="rect">
            <a:avLst/>
          </a:prstGeom>
        </p:spPr>
        <p:txBody>
          <a:bodyPr lIns="91439" tIns="45719" rIns="91439" bIns="45719" anchor="t"/>
          <a:lstStyle/>
          <a:p>
            <a:pPr/>
          </a:p>
        </p:txBody>
      </p:sp>
      <p:sp>
        <p:nvSpPr>
          <p:cNvPr id="70" name="Shape 70"/>
          <p:cNvSpPr/>
          <p:nvPr>
            <p:ph type="title"/>
          </p:nvPr>
        </p:nvSpPr>
        <p:spPr>
          <a:xfrm>
            <a:off x="1270000" y="7366000"/>
            <a:ext cx="10464800" cy="1701800"/>
          </a:xfrm>
          <a:prstGeom prst="rect">
            <a:avLst/>
          </a:prstGeom>
        </p:spPr>
        <p:txBody>
          <a:bodyPr/>
          <a:lstStyle/>
          <a:p>
            <a:pPr/>
            <a:r>
              <a:t>Title Text</a:t>
            </a:r>
          </a:p>
        </p:txBody>
      </p:sp>
      <p:sp>
        <p:nvSpPr>
          <p:cNvPr id="71" name="Shape 7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Reflection">
    <p:spTree>
      <p:nvGrpSpPr>
        <p:cNvPr id="1" name=""/>
        <p:cNvGrpSpPr/>
        <p:nvPr/>
      </p:nvGrpSpPr>
      <p:grpSpPr>
        <a:xfrm>
          <a:off x="0" y="0"/>
          <a:ext cx="0" cy="0"/>
          <a:chOff x="0" y="0"/>
          <a:chExt cx="0" cy="0"/>
        </a:xfrm>
      </p:grpSpPr>
      <p:sp>
        <p:nvSpPr>
          <p:cNvPr id="78" name="Shape 78"/>
          <p:cNvSpPr/>
          <p:nvPr>
            <p:ph type="pic" sz="half" idx="13"/>
          </p:nvPr>
        </p:nvSpPr>
        <p:spPr>
          <a:xfrm>
            <a:off x="2438400" y="1638300"/>
            <a:ext cx="8128000" cy="4559300"/>
          </a:xfrm>
          <a:prstGeom prst="rect">
            <a:avLst/>
          </a:prstGeom>
          <a:ln w="25400"/>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79" name="Shape 79"/>
          <p:cNvSpPr/>
          <p:nvPr>
            <p:ph type="title"/>
          </p:nvPr>
        </p:nvSpPr>
        <p:spPr>
          <a:xfrm>
            <a:off x="1270000" y="7366000"/>
            <a:ext cx="10464800" cy="1701800"/>
          </a:xfrm>
          <a:prstGeom prst="rect">
            <a:avLst/>
          </a:prstGeom>
        </p:spPr>
        <p:txBody>
          <a:bodyPr/>
          <a:lstStyle/>
          <a:p>
            <a:pPr/>
            <a:r>
              <a:t>Title Text</a:t>
            </a: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3" name="Shape 3"/>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4" name="Shape 4"/>
          <p:cNvSpPr/>
          <p:nvPr>
            <p:ph type="sldNum" sz="quarter" idx="2"/>
          </p:nvPr>
        </p:nvSpPr>
        <p:spPr>
          <a:xfrm>
            <a:off x="6324600" y="9258300"/>
            <a:ext cx="342900" cy="36830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5pPr>
      <a:lvl6pPr marL="26454100" marR="0" indent="-240030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6pPr>
      <a:lvl7pPr marL="26809700" marR="0" indent="-240030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7pPr>
      <a:lvl8pPr marL="27165300" marR="0" indent="-240030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8pPr>
      <a:lvl9pPr marL="27520900" marR="0" indent="-240030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eg"/><Relationship Id="rId3" Type="http://schemas.openxmlformats.org/officeDocument/2006/relationships/image" Target="../media/image1.jpe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jpe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 Id="rId3" Type="http://schemas.openxmlformats.org/officeDocument/2006/relationships/image" Target="../media/image8.jpe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Mnemonic Similarity</a:t>
            </a:r>
          </a:p>
          <a:p>
            <a:pPr/>
            <a:r>
              <a:t>Objects</a:t>
            </a:r>
          </a:p>
        </p:txBody>
      </p:sp>
    </p:spTree>
  </p:cSld>
  <p:clrMapOvr>
    <a:masterClrMapping/>
  </p:clrMapOvr>
  <p:transition xmlns:p14="http://schemas.microsoft.com/office/powerpoint/2010/main" spd="med" advClick="0" advTm="2000"/>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6" name="183b.jpg"/>
          <p:cNvPicPr>
            <a:picLocks noChangeAspect="1"/>
          </p:cNvPicPr>
          <p:nvPr/>
        </p:nvPicPr>
        <p:blipFill>
          <a:blip r:embed="rId2">
            <a:extLst/>
          </a:blip>
          <a:stretch>
            <a:fillRect/>
          </a:stretch>
        </p:blipFill>
        <p:spPr>
          <a:xfrm>
            <a:off x="3962400" y="3365500"/>
            <a:ext cx="5067300" cy="3022600"/>
          </a:xfrm>
          <a:prstGeom prst="rect">
            <a:avLst/>
          </a:prstGeom>
          <a:ln w="12700">
            <a:miter lim="400000"/>
          </a:ln>
        </p:spPr>
      </p:pic>
    </p:spTree>
  </p:cSld>
  <p:clrMapOvr>
    <a:masterClrMapping/>
  </p:clrMapOvr>
  <p:transition xmlns:p14="http://schemas.microsoft.com/office/powerpoint/2010/main" spd="med" advClick="0" advTm="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183b.jpg"/>
          <p:cNvPicPr>
            <a:picLocks noChangeAspect="1"/>
          </p:cNvPicPr>
          <p:nvPr/>
        </p:nvPicPr>
        <p:blipFill>
          <a:blip r:embed="rId2">
            <a:extLst/>
          </a:blip>
          <a:stretch>
            <a:fillRect/>
          </a:stretch>
        </p:blipFill>
        <p:spPr>
          <a:xfrm>
            <a:off x="3962400" y="3365500"/>
            <a:ext cx="5067300" cy="3022600"/>
          </a:xfrm>
          <a:prstGeom prst="rect">
            <a:avLst/>
          </a:prstGeom>
          <a:ln w="12700">
            <a:miter lim="400000"/>
          </a:ln>
        </p:spPr>
      </p:pic>
      <p:sp>
        <p:nvSpPr>
          <p:cNvPr id="159" name="Shape 159"/>
          <p:cNvSpPr/>
          <p:nvPr/>
        </p:nvSpPr>
        <p:spPr>
          <a:xfrm>
            <a:off x="5704123" y="7581899"/>
            <a:ext cx="1586099"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Indoor</a:t>
            </a:r>
          </a:p>
        </p:txBody>
      </p:sp>
    </p:spTree>
  </p:cSld>
  <p:clrMapOvr>
    <a:masterClrMapping/>
  </p:clrMapOvr>
  <p:transition xmlns:p14="http://schemas.microsoft.com/office/powerpoint/2010/main" spd="med" advClick="0" advTm="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210a.jpg"/>
          <p:cNvPicPr>
            <a:picLocks noChangeAspect="1"/>
          </p:cNvPicPr>
          <p:nvPr/>
        </p:nvPicPr>
        <p:blipFill>
          <a:blip r:embed="rId2">
            <a:extLst/>
          </a:blip>
          <a:stretch>
            <a:fillRect/>
          </a:stretch>
        </p:blipFill>
        <p:spPr>
          <a:xfrm>
            <a:off x="3568700" y="1866900"/>
            <a:ext cx="6007100" cy="6007100"/>
          </a:xfrm>
          <a:prstGeom prst="rect">
            <a:avLst/>
          </a:prstGeom>
          <a:ln w="12700">
            <a:miter lim="400000"/>
          </a:ln>
        </p:spPr>
      </p:pic>
    </p:spTree>
  </p:cSld>
  <p:clrMapOvr>
    <a:masterClrMapping/>
  </p:clrMapOvr>
  <p:transition xmlns:p14="http://schemas.microsoft.com/office/powerpoint/2010/main" spd="med" advClick="0" advTm="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4" name="210a.jpg"/>
          <p:cNvPicPr>
            <a:picLocks noChangeAspect="1"/>
          </p:cNvPicPr>
          <p:nvPr/>
        </p:nvPicPr>
        <p:blipFill>
          <a:blip r:embed="rId2">
            <a:extLst/>
          </a:blip>
          <a:stretch>
            <a:fillRect/>
          </a:stretch>
        </p:blipFill>
        <p:spPr>
          <a:xfrm>
            <a:off x="3568700" y="1866900"/>
            <a:ext cx="6007100" cy="6007100"/>
          </a:xfrm>
          <a:prstGeom prst="rect">
            <a:avLst/>
          </a:prstGeom>
          <a:ln w="12700">
            <a:miter lim="400000"/>
          </a:ln>
        </p:spPr>
      </p:pic>
      <p:sp>
        <p:nvSpPr>
          <p:cNvPr id="165" name="Shape 165"/>
          <p:cNvSpPr/>
          <p:nvPr/>
        </p:nvSpPr>
        <p:spPr>
          <a:xfrm>
            <a:off x="5704123" y="7581899"/>
            <a:ext cx="1586099"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Indoor</a:t>
            </a:r>
          </a:p>
        </p:txBody>
      </p:sp>
    </p:spTree>
  </p:cSld>
  <p:clrMapOvr>
    <a:masterClrMapping/>
  </p:clrMapOvr>
  <p:transition xmlns:p14="http://schemas.microsoft.com/office/powerpoint/2010/main" spd="med" advClick="0" advTm="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nvSpPr>
        <p:spPr>
          <a:xfrm>
            <a:off x="1970453" y="4508500"/>
            <a:ext cx="905343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for the OLD, SIMILAR, NEW task....</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203b.jpg"/>
          <p:cNvPicPr>
            <a:picLocks noChangeAspect="1"/>
          </p:cNvPicPr>
          <p:nvPr/>
        </p:nvPicPr>
        <p:blipFill>
          <a:blip r:embed="rId2">
            <a:extLst/>
          </a:blip>
          <a:stretch>
            <a:fillRect/>
          </a:stretch>
        </p:blipFill>
        <p:spPr>
          <a:xfrm>
            <a:off x="3898900" y="2273300"/>
            <a:ext cx="5207001" cy="5207001"/>
          </a:xfrm>
          <a:prstGeom prst="rect">
            <a:avLst/>
          </a:prstGeom>
          <a:ln w="12700">
            <a:miter lim="400000"/>
          </a:ln>
        </p:spPr>
      </p:pic>
    </p:spTree>
  </p:cSld>
  <p:clrMapOvr>
    <a:masterClrMapping/>
  </p:clrMapOvr>
  <p:transition xmlns:p14="http://schemas.microsoft.com/office/powerpoint/2010/main" spd="med" advClick="0" advTm="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nvSpPr>
        <p:spPr>
          <a:xfrm>
            <a:off x="1122" y="1397000"/>
            <a:ext cx="12992101" cy="6946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I am going to test your memory for those items that you just viewed.  For each item, you need to indicate if the item is OLD (V), SIMILAR (B), or NEW (N).</a:t>
            </a:r>
          </a:p>
          <a:p>
            <a:pPr/>
          </a:p>
          <a:p>
            <a:pPr/>
            <a:r>
              <a:t>OLD refers to an item that you just saw, NEW refers to an item that you have not seen within the context of the experiment, and SIMILAR refers to an item that is similar to one that you just saw, but not exactly the same.</a:t>
            </a:r>
          </a:p>
          <a:p>
            <a:pPr/>
          </a:p>
          <a:p>
            <a:pPr/>
            <a:r>
              <a:t>Before you begin, I am going to show you a brief demonstration to give you a feel for the task.</a:t>
            </a:r>
          </a:p>
        </p:txBody>
      </p:sp>
    </p:spTree>
  </p:cSld>
  <p:clrMapOvr>
    <a:masterClrMapping/>
  </p:clrMapOvr>
  <p:transition xmlns:p14="http://schemas.microsoft.com/office/powerpoint/2010/main" spd="fast"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3" name="203b.jpg"/>
          <p:cNvPicPr>
            <a:picLocks noChangeAspect="1"/>
          </p:cNvPicPr>
          <p:nvPr/>
        </p:nvPicPr>
        <p:blipFill>
          <a:blip r:embed="rId2">
            <a:extLst/>
          </a:blip>
          <a:stretch>
            <a:fillRect/>
          </a:stretch>
        </p:blipFill>
        <p:spPr>
          <a:xfrm>
            <a:off x="3898900" y="2273300"/>
            <a:ext cx="5207001" cy="5207001"/>
          </a:xfrm>
          <a:prstGeom prst="rect">
            <a:avLst/>
          </a:prstGeom>
          <a:ln w="12700">
            <a:miter lim="400000"/>
          </a:ln>
        </p:spPr>
      </p:pic>
      <p:sp>
        <p:nvSpPr>
          <p:cNvPr id="174" name="Shape 174"/>
          <p:cNvSpPr/>
          <p:nvPr/>
        </p:nvSpPr>
        <p:spPr>
          <a:xfrm>
            <a:off x="5662711" y="7581900"/>
            <a:ext cx="166892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Old (v)</a:t>
            </a:r>
          </a:p>
        </p:txBody>
      </p:sp>
    </p:spTree>
  </p:cSld>
  <p:clrMapOvr>
    <a:masterClrMapping/>
  </p:clrMapOvr>
  <p:transition xmlns:p14="http://schemas.microsoft.com/office/powerpoint/2010/main" spd="med" advClick="0" advTm="5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7" name="201a.jpg"/>
          <p:cNvPicPr>
            <a:picLocks noChangeAspect="1"/>
          </p:cNvPicPr>
          <p:nvPr/>
        </p:nvPicPr>
        <p:blipFill>
          <a:blip r:embed="rId2">
            <a:extLst/>
          </a:blip>
          <a:stretch>
            <a:fillRect/>
          </a:stretch>
        </p:blipFill>
        <p:spPr>
          <a:xfrm>
            <a:off x="4318000" y="2959100"/>
            <a:ext cx="4368800" cy="3848100"/>
          </a:xfrm>
          <a:prstGeom prst="rect">
            <a:avLst/>
          </a:prstGeom>
          <a:ln w="12700">
            <a:miter lim="400000"/>
          </a:ln>
        </p:spPr>
      </p:pic>
    </p:spTree>
  </p:cSld>
  <p:clrMapOvr>
    <a:masterClrMapping/>
  </p:clrMapOvr>
  <p:transition xmlns:p14="http://schemas.microsoft.com/office/powerpoint/2010/main" spd="med" advClick="0" advTm="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9" name="201a.jpg"/>
          <p:cNvPicPr>
            <a:picLocks noChangeAspect="1"/>
          </p:cNvPicPr>
          <p:nvPr/>
        </p:nvPicPr>
        <p:blipFill>
          <a:blip r:embed="rId2">
            <a:extLst/>
          </a:blip>
          <a:stretch>
            <a:fillRect/>
          </a:stretch>
        </p:blipFill>
        <p:spPr>
          <a:xfrm>
            <a:off x="4318000" y="2959100"/>
            <a:ext cx="4368800" cy="3848100"/>
          </a:xfrm>
          <a:prstGeom prst="rect">
            <a:avLst/>
          </a:prstGeom>
          <a:ln w="12700">
            <a:miter lim="400000"/>
          </a:ln>
        </p:spPr>
      </p:pic>
      <p:sp>
        <p:nvSpPr>
          <p:cNvPr id="180" name="Shape 180"/>
          <p:cNvSpPr/>
          <p:nvPr/>
        </p:nvSpPr>
        <p:spPr>
          <a:xfrm>
            <a:off x="5536393" y="7581900"/>
            <a:ext cx="192155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New (n)</a:t>
            </a:r>
          </a:p>
        </p:txBody>
      </p:sp>
    </p:spTree>
  </p:cSld>
  <p:clrMapOvr>
    <a:masterClrMapping/>
  </p:clrMapOvr>
  <p:transition xmlns:p14="http://schemas.microsoft.com/office/powerpoint/2010/main" spd="med" advClick="0" advTm="5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3" name="200a.jpg"/>
          <p:cNvPicPr>
            <a:picLocks noChangeAspect="1"/>
          </p:cNvPicPr>
          <p:nvPr/>
        </p:nvPicPr>
        <p:blipFill>
          <a:blip r:embed="rId2">
            <a:extLst/>
          </a:blip>
          <a:stretch>
            <a:fillRect/>
          </a:stretch>
        </p:blipFill>
        <p:spPr>
          <a:xfrm>
            <a:off x="4279900" y="2654300"/>
            <a:ext cx="4445000" cy="4445000"/>
          </a:xfrm>
          <a:prstGeom prst="rect">
            <a:avLst/>
          </a:prstGeom>
          <a:ln w="12700">
            <a:miter lim="400000"/>
          </a:ln>
        </p:spPr>
      </p:pic>
    </p:spTree>
  </p:cSld>
  <p:clrMapOvr>
    <a:masterClrMapping/>
  </p:clrMapOvr>
  <p:transition xmlns:p14="http://schemas.microsoft.com/office/powerpoint/2010/main" spd="med" advClick="0" advTm="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5" name="200a.jpg"/>
          <p:cNvPicPr>
            <a:picLocks noChangeAspect="1"/>
          </p:cNvPicPr>
          <p:nvPr/>
        </p:nvPicPr>
        <p:blipFill>
          <a:blip r:embed="rId2">
            <a:extLst/>
          </a:blip>
          <a:stretch>
            <a:fillRect/>
          </a:stretch>
        </p:blipFill>
        <p:spPr>
          <a:xfrm>
            <a:off x="4279900" y="2654300"/>
            <a:ext cx="4445000" cy="4445000"/>
          </a:xfrm>
          <a:prstGeom prst="rect">
            <a:avLst/>
          </a:prstGeom>
          <a:ln w="12700">
            <a:miter lim="400000"/>
          </a:ln>
        </p:spPr>
      </p:pic>
      <p:sp>
        <p:nvSpPr>
          <p:cNvPr id="186" name="Shape 186"/>
          <p:cNvSpPr/>
          <p:nvPr/>
        </p:nvSpPr>
        <p:spPr>
          <a:xfrm>
            <a:off x="5337540" y="7581900"/>
            <a:ext cx="231926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Similar (b)</a:t>
            </a:r>
          </a:p>
        </p:txBody>
      </p:sp>
    </p:spTree>
  </p:cSld>
  <p:clrMapOvr>
    <a:masterClrMapping/>
  </p:clrMapOvr>
  <p:transition xmlns:p14="http://schemas.microsoft.com/office/powerpoint/2010/main" spd="med" advClick="0" advTm="5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8" name="200a.jpg"/>
          <p:cNvPicPr>
            <a:picLocks noChangeAspect="1"/>
          </p:cNvPicPr>
          <p:nvPr/>
        </p:nvPicPr>
        <p:blipFill>
          <a:blip r:embed="rId2">
            <a:extLst/>
          </a:blip>
          <a:stretch>
            <a:fillRect/>
          </a:stretch>
        </p:blipFill>
        <p:spPr>
          <a:xfrm>
            <a:off x="7175500" y="2654300"/>
            <a:ext cx="4445000" cy="4445000"/>
          </a:xfrm>
          <a:prstGeom prst="rect">
            <a:avLst/>
          </a:prstGeom>
          <a:ln w="12700">
            <a:miter lim="400000"/>
          </a:ln>
        </p:spPr>
      </p:pic>
      <p:pic>
        <p:nvPicPr>
          <p:cNvPr id="189" name="200b.jpg"/>
          <p:cNvPicPr>
            <a:picLocks noChangeAspect="1"/>
          </p:cNvPicPr>
          <p:nvPr/>
        </p:nvPicPr>
        <p:blipFill>
          <a:blip r:embed="rId3">
            <a:extLst/>
          </a:blip>
          <a:stretch>
            <a:fillRect/>
          </a:stretch>
        </p:blipFill>
        <p:spPr>
          <a:xfrm>
            <a:off x="1219200" y="2654300"/>
            <a:ext cx="4445000" cy="4445000"/>
          </a:xfrm>
          <a:prstGeom prst="rect">
            <a:avLst/>
          </a:prstGeom>
          <a:ln w="12700">
            <a:miter lim="400000"/>
          </a:ln>
        </p:spPr>
      </p:pic>
    </p:spTree>
  </p:cSld>
  <p:clrMapOvr>
    <a:masterClrMapping/>
  </p:clrMapOvr>
  <p:transition xmlns:p14="http://schemas.microsoft.com/office/powerpoint/2010/main" spd="med" advClick="0" advTm="3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2" name="205a.jpg"/>
          <p:cNvPicPr>
            <a:picLocks noChangeAspect="1"/>
          </p:cNvPicPr>
          <p:nvPr/>
        </p:nvPicPr>
        <p:blipFill>
          <a:blip r:embed="rId2">
            <a:extLst/>
          </a:blip>
          <a:stretch>
            <a:fillRect/>
          </a:stretch>
        </p:blipFill>
        <p:spPr>
          <a:xfrm>
            <a:off x="4025900" y="2400300"/>
            <a:ext cx="4965701" cy="4965701"/>
          </a:xfrm>
          <a:prstGeom prst="rect">
            <a:avLst/>
          </a:prstGeom>
          <a:ln w="12700">
            <a:miter lim="400000"/>
          </a:ln>
        </p:spPr>
      </p:pic>
    </p:spTree>
  </p:cSld>
  <p:clrMapOvr>
    <a:masterClrMapping/>
  </p:clrMapOvr>
  <p:transition xmlns:p14="http://schemas.microsoft.com/office/powerpoint/2010/main" spd="med" advClick="0" advTm="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nvSpPr>
        <p:spPr>
          <a:xfrm>
            <a:off x="1122" y="4197350"/>
            <a:ext cx="12992101" cy="134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let’s view some items as if they were in the</a:t>
            </a:r>
          </a:p>
          <a:p>
            <a:pPr/>
            <a:r>
              <a:t>INDOOR/OUTDOOR task.</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4" name="205a.jpg"/>
          <p:cNvPicPr>
            <a:picLocks noChangeAspect="1"/>
          </p:cNvPicPr>
          <p:nvPr/>
        </p:nvPicPr>
        <p:blipFill>
          <a:blip r:embed="rId2">
            <a:extLst/>
          </a:blip>
          <a:stretch>
            <a:fillRect/>
          </a:stretch>
        </p:blipFill>
        <p:spPr>
          <a:xfrm>
            <a:off x="4025900" y="2400300"/>
            <a:ext cx="4965701" cy="4965701"/>
          </a:xfrm>
          <a:prstGeom prst="rect">
            <a:avLst/>
          </a:prstGeom>
          <a:ln w="12700">
            <a:miter lim="400000"/>
          </a:ln>
        </p:spPr>
      </p:pic>
      <p:sp>
        <p:nvSpPr>
          <p:cNvPr id="195" name="Shape 195"/>
          <p:cNvSpPr/>
          <p:nvPr/>
        </p:nvSpPr>
        <p:spPr>
          <a:xfrm>
            <a:off x="5536393" y="7581900"/>
            <a:ext cx="192155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New (n)</a:t>
            </a:r>
          </a:p>
        </p:txBody>
      </p:sp>
    </p:spTree>
  </p:cSld>
  <p:clrMapOvr>
    <a:masterClrMapping/>
  </p:clrMapOvr>
  <p:transition xmlns:p14="http://schemas.microsoft.com/office/powerpoint/2010/main" spd="med" advClick="0" advTm="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8" name="183b.jpg"/>
          <p:cNvPicPr>
            <a:picLocks noChangeAspect="1"/>
          </p:cNvPicPr>
          <p:nvPr/>
        </p:nvPicPr>
        <p:blipFill>
          <a:blip r:embed="rId2">
            <a:extLst/>
          </a:blip>
          <a:stretch>
            <a:fillRect/>
          </a:stretch>
        </p:blipFill>
        <p:spPr>
          <a:xfrm>
            <a:off x="3975100" y="3365500"/>
            <a:ext cx="5067300" cy="3022600"/>
          </a:xfrm>
          <a:prstGeom prst="rect">
            <a:avLst/>
          </a:prstGeom>
          <a:ln w="12700">
            <a:miter lim="400000"/>
          </a:ln>
        </p:spPr>
      </p:pic>
    </p:spTree>
  </p:cSld>
  <p:clrMapOvr>
    <a:masterClrMapping/>
  </p:clrMapOvr>
  <p:transition xmlns:p14="http://schemas.microsoft.com/office/powerpoint/2010/main" spd="med" advClick="0" advTm="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0" name="183b.jpg"/>
          <p:cNvPicPr>
            <a:picLocks noChangeAspect="1"/>
          </p:cNvPicPr>
          <p:nvPr/>
        </p:nvPicPr>
        <p:blipFill>
          <a:blip r:embed="rId2">
            <a:extLst/>
          </a:blip>
          <a:stretch>
            <a:fillRect/>
          </a:stretch>
        </p:blipFill>
        <p:spPr>
          <a:xfrm>
            <a:off x="3975100" y="3365500"/>
            <a:ext cx="5067300" cy="3022600"/>
          </a:xfrm>
          <a:prstGeom prst="rect">
            <a:avLst/>
          </a:prstGeom>
          <a:ln w="12700">
            <a:miter lim="400000"/>
          </a:ln>
        </p:spPr>
      </p:pic>
      <p:sp>
        <p:nvSpPr>
          <p:cNvPr id="201" name="Shape 201"/>
          <p:cNvSpPr/>
          <p:nvPr/>
        </p:nvSpPr>
        <p:spPr>
          <a:xfrm>
            <a:off x="5662711" y="7581900"/>
            <a:ext cx="166892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Old (v)</a:t>
            </a:r>
          </a:p>
        </p:txBody>
      </p:sp>
    </p:spTree>
  </p:cSld>
  <p:clrMapOvr>
    <a:masterClrMapping/>
  </p:clrMapOvr>
  <p:transition xmlns:p14="http://schemas.microsoft.com/office/powerpoint/2010/main" spd="med" advClick="0" advTm="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4" name="210b.jpg"/>
          <p:cNvPicPr>
            <a:picLocks noChangeAspect="1"/>
          </p:cNvPicPr>
          <p:nvPr/>
        </p:nvPicPr>
        <p:blipFill>
          <a:blip r:embed="rId2">
            <a:extLst/>
          </a:blip>
          <a:stretch>
            <a:fillRect/>
          </a:stretch>
        </p:blipFill>
        <p:spPr>
          <a:xfrm>
            <a:off x="3327400" y="1701800"/>
            <a:ext cx="6350000" cy="6350000"/>
          </a:xfrm>
          <a:prstGeom prst="rect">
            <a:avLst/>
          </a:prstGeom>
          <a:ln w="12700">
            <a:miter lim="400000"/>
          </a:ln>
        </p:spPr>
      </p:pic>
    </p:spTree>
  </p:cSld>
  <p:clrMapOvr>
    <a:masterClrMapping/>
  </p:clrMapOvr>
  <p:transition xmlns:p14="http://schemas.microsoft.com/office/powerpoint/2010/main" spd="med" advClick="0" advTm="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6" name="210b.jpg"/>
          <p:cNvPicPr>
            <a:picLocks noChangeAspect="1"/>
          </p:cNvPicPr>
          <p:nvPr/>
        </p:nvPicPr>
        <p:blipFill>
          <a:blip r:embed="rId2">
            <a:extLst/>
          </a:blip>
          <a:stretch>
            <a:fillRect/>
          </a:stretch>
        </p:blipFill>
        <p:spPr>
          <a:xfrm>
            <a:off x="3327400" y="1701800"/>
            <a:ext cx="6350000" cy="6350000"/>
          </a:xfrm>
          <a:prstGeom prst="rect">
            <a:avLst/>
          </a:prstGeom>
          <a:ln w="12700">
            <a:miter lim="400000"/>
          </a:ln>
        </p:spPr>
      </p:pic>
      <p:sp>
        <p:nvSpPr>
          <p:cNvPr id="207" name="Shape 207"/>
          <p:cNvSpPr/>
          <p:nvPr/>
        </p:nvSpPr>
        <p:spPr>
          <a:xfrm>
            <a:off x="5337540" y="7581900"/>
            <a:ext cx="231926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Similar (b)</a:t>
            </a:r>
          </a:p>
        </p:txBody>
      </p:sp>
    </p:spTree>
  </p:cSld>
  <p:clrMapOvr>
    <a:masterClrMapping/>
  </p:clrMapOvr>
  <p:transition xmlns:p14="http://schemas.microsoft.com/office/powerpoint/2010/main" spd="med" advClick="0" advTm="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9" name="210a.jpg"/>
          <p:cNvPicPr>
            <a:picLocks noChangeAspect="1"/>
          </p:cNvPicPr>
          <p:nvPr/>
        </p:nvPicPr>
        <p:blipFill>
          <a:blip r:embed="rId2">
            <a:extLst/>
          </a:blip>
          <a:stretch>
            <a:fillRect/>
          </a:stretch>
        </p:blipFill>
        <p:spPr>
          <a:xfrm>
            <a:off x="317500" y="1701800"/>
            <a:ext cx="6350000" cy="6350000"/>
          </a:xfrm>
          <a:prstGeom prst="rect">
            <a:avLst/>
          </a:prstGeom>
          <a:ln w="12700">
            <a:miter lim="400000"/>
          </a:ln>
        </p:spPr>
      </p:pic>
      <p:pic>
        <p:nvPicPr>
          <p:cNvPr id="210" name="210b.jpg"/>
          <p:cNvPicPr>
            <a:picLocks noChangeAspect="1"/>
          </p:cNvPicPr>
          <p:nvPr/>
        </p:nvPicPr>
        <p:blipFill>
          <a:blip r:embed="rId3">
            <a:extLst/>
          </a:blip>
          <a:stretch>
            <a:fillRect/>
          </a:stretch>
        </p:blipFill>
        <p:spPr>
          <a:xfrm>
            <a:off x="6743700" y="1930400"/>
            <a:ext cx="6045201" cy="6045201"/>
          </a:xfrm>
          <a:prstGeom prst="rect">
            <a:avLst/>
          </a:prstGeom>
          <a:ln w="12700">
            <a:miter lim="400000"/>
          </a:ln>
        </p:spPr>
      </p:pic>
    </p:spTree>
  </p:cSld>
  <p:clrMapOvr>
    <a:masterClrMapping/>
  </p:clrMapOvr>
  <p:transition xmlns:p14="http://schemas.microsoft.com/office/powerpoint/2010/main" spd="med" advClick="0" advTm="3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nvSpPr>
        <p:spPr>
          <a:xfrm>
            <a:off x="1122" y="3263900"/>
            <a:ext cx="12992101" cy="321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it’s your turn.</a:t>
            </a:r>
          </a:p>
          <a:p>
            <a:pPr/>
          </a:p>
          <a:p>
            <a:pPr/>
            <a:r>
              <a:t>For each item, you need to indicate if the item is</a:t>
            </a:r>
          </a:p>
          <a:p>
            <a:pPr/>
            <a:r>
              <a:t>OLD (V), SIMILAR (B), or NEW (N).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200b.jpg"/>
          <p:cNvPicPr>
            <a:picLocks noChangeAspect="1"/>
          </p:cNvPicPr>
          <p:nvPr/>
        </p:nvPicPr>
        <p:blipFill>
          <a:blip r:embed="rId2">
            <a:extLst/>
          </a:blip>
          <a:stretch>
            <a:fillRect/>
          </a:stretch>
        </p:blipFill>
        <p:spPr>
          <a:xfrm>
            <a:off x="4279900" y="2654300"/>
            <a:ext cx="4445000" cy="4445000"/>
          </a:xfrm>
          <a:prstGeom prst="rect">
            <a:avLst/>
          </a:prstGeom>
          <a:ln w="12700">
            <a:miter lim="400000"/>
          </a:ln>
        </p:spPr>
      </p:pic>
    </p:spTree>
  </p:cSld>
  <p:clrMapOvr>
    <a:masterClrMapping/>
  </p:clrMapOvr>
  <p:transition xmlns:p14="http://schemas.microsoft.com/office/powerpoint/2010/main" spd="med" advClick="0" advTm="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200b.jpg"/>
          <p:cNvPicPr>
            <a:picLocks noChangeAspect="1"/>
          </p:cNvPicPr>
          <p:nvPr/>
        </p:nvPicPr>
        <p:blipFill>
          <a:blip r:embed="rId2">
            <a:extLst/>
          </a:blip>
          <a:stretch>
            <a:fillRect/>
          </a:stretch>
        </p:blipFill>
        <p:spPr>
          <a:xfrm>
            <a:off x="4279900" y="2654300"/>
            <a:ext cx="4445000" cy="4445000"/>
          </a:xfrm>
          <a:prstGeom prst="rect">
            <a:avLst/>
          </a:prstGeom>
          <a:ln w="12700">
            <a:miter lim="400000"/>
          </a:ln>
        </p:spPr>
      </p:pic>
      <p:sp>
        <p:nvSpPr>
          <p:cNvPr id="147" name="Shape 147"/>
          <p:cNvSpPr/>
          <p:nvPr/>
        </p:nvSpPr>
        <p:spPr>
          <a:xfrm>
            <a:off x="5704123" y="7581899"/>
            <a:ext cx="1586099"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Indoor</a:t>
            </a:r>
          </a:p>
        </p:txBody>
      </p:sp>
    </p:spTree>
  </p:cSld>
  <p:clrMapOvr>
    <a:masterClrMapping/>
  </p:clrMapOvr>
  <p:transition xmlns:p14="http://schemas.microsoft.com/office/powerpoint/2010/main" spd="fast" advClick="0" advTm="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fast" advClick="0" advTm="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 name="203b.jpg"/>
          <p:cNvPicPr>
            <a:picLocks noChangeAspect="1"/>
          </p:cNvPicPr>
          <p:nvPr/>
        </p:nvPicPr>
        <p:blipFill>
          <a:blip r:embed="rId2">
            <a:extLst/>
          </a:blip>
          <a:stretch>
            <a:fillRect/>
          </a:stretch>
        </p:blipFill>
        <p:spPr>
          <a:xfrm>
            <a:off x="3898900" y="2273300"/>
            <a:ext cx="5207001" cy="5207001"/>
          </a:xfrm>
          <a:prstGeom prst="rect">
            <a:avLst/>
          </a:prstGeom>
          <a:ln w="12700">
            <a:miter lim="400000"/>
          </a:ln>
        </p:spPr>
      </p:pic>
    </p:spTree>
  </p:cSld>
  <p:clrMapOvr>
    <a:masterClrMapping/>
  </p:clrMapOvr>
  <p:transition xmlns:p14="http://schemas.microsoft.com/office/powerpoint/2010/main" spd="med" advClick="0" advTm="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2" name="203b.jpg"/>
          <p:cNvPicPr>
            <a:picLocks noChangeAspect="1"/>
          </p:cNvPicPr>
          <p:nvPr/>
        </p:nvPicPr>
        <p:blipFill>
          <a:blip r:embed="rId2">
            <a:extLst/>
          </a:blip>
          <a:stretch>
            <a:fillRect/>
          </a:stretch>
        </p:blipFill>
        <p:spPr>
          <a:xfrm>
            <a:off x="3898900" y="2273300"/>
            <a:ext cx="5207001" cy="5207001"/>
          </a:xfrm>
          <a:prstGeom prst="rect">
            <a:avLst/>
          </a:prstGeom>
          <a:ln w="12700">
            <a:miter lim="400000"/>
          </a:ln>
        </p:spPr>
      </p:pic>
      <p:sp>
        <p:nvSpPr>
          <p:cNvPr id="153" name="Shape 153"/>
          <p:cNvSpPr/>
          <p:nvPr/>
        </p:nvSpPr>
        <p:spPr>
          <a:xfrm>
            <a:off x="5462426" y="7581900"/>
            <a:ext cx="206949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Outdoor</a:t>
            </a:r>
          </a:p>
        </p:txBody>
      </p:sp>
    </p:spTree>
  </p:cSld>
  <p:clrMapOvr>
    <a:masterClrMapping/>
  </p:clrMapOvr>
  <p:transition xmlns:p14="http://schemas.microsoft.com/office/powerpoint/2010/main" spd="med" advClick="0" advTm="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