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6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77"/>
    <p:restoredTop sz="96405"/>
  </p:normalViewPr>
  <p:slideViewPr>
    <p:cSldViewPr snapToGrid="0">
      <p:cViewPr>
        <p:scale>
          <a:sx n="50" d="100"/>
          <a:sy n="50" d="100"/>
        </p:scale>
        <p:origin x="612" y="-6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6FA25F-E529-FB44-8B78-2A2679BFE347}" type="datetimeFigureOut">
              <a:rPr lang="en-TR" smtClean="0"/>
              <a:t>09/26/2025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354301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FA25F-E529-FB44-8B78-2A2679BFE347}" type="datetimeFigureOut">
              <a:rPr lang="en-TR" smtClean="0"/>
              <a:t>09/26/2025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330241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FA25F-E529-FB44-8B78-2A2679BFE347}" type="datetimeFigureOut">
              <a:rPr lang="en-TR" smtClean="0"/>
              <a:t>09/26/2025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276238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6FA25F-E529-FB44-8B78-2A2679BFE347}" type="datetimeFigureOut">
              <a:rPr lang="en-TR" smtClean="0"/>
              <a:t>09/26/2025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292655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FA25F-E529-FB44-8B78-2A2679BFE347}" type="datetimeFigureOut">
              <a:rPr lang="en-TR" smtClean="0"/>
              <a:t>09/26/2025</a:t>
            </a:fld>
            <a:endParaRPr lang="en-TR"/>
          </a:p>
        </p:txBody>
      </p:sp>
      <p:sp>
        <p:nvSpPr>
          <p:cNvPr id="5" name="Footer Placeholder 4"/>
          <p:cNvSpPr>
            <a:spLocks noGrp="1"/>
          </p:cNvSpPr>
          <p:nvPr>
            <p:ph type="ftr" sz="quarter" idx="11"/>
          </p:nvPr>
        </p:nvSpPr>
        <p:spPr/>
        <p:txBody>
          <a:bodyPr/>
          <a:lstStyle/>
          <a:p>
            <a:endParaRPr lang="en-TR"/>
          </a:p>
        </p:txBody>
      </p:sp>
      <p:sp>
        <p:nvSpPr>
          <p:cNvPr id="6" name="Slide Number Placeholder 5"/>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36961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6FA25F-E529-FB44-8B78-2A2679BFE347}" type="datetimeFigureOut">
              <a:rPr lang="en-TR" smtClean="0"/>
              <a:t>09/26/2025</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320639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6FA25F-E529-FB44-8B78-2A2679BFE347}" type="datetimeFigureOut">
              <a:rPr lang="en-TR" smtClean="0"/>
              <a:t>09/26/2025</a:t>
            </a:fld>
            <a:endParaRPr lang="en-TR"/>
          </a:p>
        </p:txBody>
      </p:sp>
      <p:sp>
        <p:nvSpPr>
          <p:cNvPr id="8" name="Footer Placeholder 7"/>
          <p:cNvSpPr>
            <a:spLocks noGrp="1"/>
          </p:cNvSpPr>
          <p:nvPr>
            <p:ph type="ftr" sz="quarter" idx="11"/>
          </p:nvPr>
        </p:nvSpPr>
        <p:spPr/>
        <p:txBody>
          <a:bodyPr/>
          <a:lstStyle/>
          <a:p>
            <a:endParaRPr lang="en-TR"/>
          </a:p>
        </p:txBody>
      </p:sp>
      <p:sp>
        <p:nvSpPr>
          <p:cNvPr id="9" name="Slide Number Placeholder 8"/>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15204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6FA25F-E529-FB44-8B78-2A2679BFE347}" type="datetimeFigureOut">
              <a:rPr lang="en-TR" smtClean="0"/>
              <a:t>09/26/2025</a:t>
            </a:fld>
            <a:endParaRPr lang="en-TR"/>
          </a:p>
        </p:txBody>
      </p:sp>
      <p:sp>
        <p:nvSpPr>
          <p:cNvPr id="4" name="Footer Placeholder 3"/>
          <p:cNvSpPr>
            <a:spLocks noGrp="1"/>
          </p:cNvSpPr>
          <p:nvPr>
            <p:ph type="ftr" sz="quarter" idx="11"/>
          </p:nvPr>
        </p:nvSpPr>
        <p:spPr/>
        <p:txBody>
          <a:bodyPr/>
          <a:lstStyle/>
          <a:p>
            <a:endParaRPr lang="en-TR"/>
          </a:p>
        </p:txBody>
      </p:sp>
      <p:sp>
        <p:nvSpPr>
          <p:cNvPr id="5" name="Slide Number Placeholder 4"/>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2790581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FA25F-E529-FB44-8B78-2A2679BFE347}" type="datetimeFigureOut">
              <a:rPr lang="en-TR" smtClean="0"/>
              <a:t>09/26/2025</a:t>
            </a:fld>
            <a:endParaRPr lang="en-TR"/>
          </a:p>
        </p:txBody>
      </p:sp>
      <p:sp>
        <p:nvSpPr>
          <p:cNvPr id="3" name="Footer Placeholder 2"/>
          <p:cNvSpPr>
            <a:spLocks noGrp="1"/>
          </p:cNvSpPr>
          <p:nvPr>
            <p:ph type="ftr" sz="quarter" idx="11"/>
          </p:nvPr>
        </p:nvSpPr>
        <p:spPr/>
        <p:txBody>
          <a:bodyPr/>
          <a:lstStyle/>
          <a:p>
            <a:endParaRPr lang="en-TR"/>
          </a:p>
        </p:txBody>
      </p:sp>
      <p:sp>
        <p:nvSpPr>
          <p:cNvPr id="4" name="Slide Number Placeholder 3"/>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102455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A66FA25F-E529-FB44-8B78-2A2679BFE347}" type="datetimeFigureOut">
              <a:rPr lang="en-TR" smtClean="0"/>
              <a:t>09/26/2025</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348989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A66FA25F-E529-FB44-8B78-2A2679BFE347}" type="datetimeFigureOut">
              <a:rPr lang="en-TR" smtClean="0"/>
              <a:t>09/26/2025</a:t>
            </a:fld>
            <a:endParaRPr lang="en-TR"/>
          </a:p>
        </p:txBody>
      </p:sp>
      <p:sp>
        <p:nvSpPr>
          <p:cNvPr id="6" name="Footer Placeholder 5"/>
          <p:cNvSpPr>
            <a:spLocks noGrp="1"/>
          </p:cNvSpPr>
          <p:nvPr>
            <p:ph type="ftr" sz="quarter" idx="11"/>
          </p:nvPr>
        </p:nvSpPr>
        <p:spPr/>
        <p:txBody>
          <a:bodyPr/>
          <a:lstStyle/>
          <a:p>
            <a:endParaRPr lang="en-TR"/>
          </a:p>
        </p:txBody>
      </p:sp>
      <p:sp>
        <p:nvSpPr>
          <p:cNvPr id="7" name="Slide Number Placeholder 6"/>
          <p:cNvSpPr>
            <a:spLocks noGrp="1"/>
          </p:cNvSpPr>
          <p:nvPr>
            <p:ph type="sldNum" sz="quarter" idx="12"/>
          </p:nvPr>
        </p:nvSpPr>
        <p:spPr/>
        <p:txBody>
          <a:bodyPr/>
          <a:lstStyle/>
          <a:p>
            <a:fld id="{EF100371-E477-1546-B22B-47DA4AEBA0FE}" type="slidenum">
              <a:rPr lang="en-TR" smtClean="0"/>
              <a:t>‹#›</a:t>
            </a:fld>
            <a:endParaRPr lang="en-TR"/>
          </a:p>
        </p:txBody>
      </p:sp>
    </p:spTree>
    <p:extLst>
      <p:ext uri="{BB962C8B-B14F-4D97-AF65-F5344CB8AC3E}">
        <p14:creationId xmlns:p14="http://schemas.microsoft.com/office/powerpoint/2010/main" val="826853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A66FA25F-E529-FB44-8B78-2A2679BFE347}" type="datetimeFigureOut">
              <a:rPr lang="en-TR" smtClean="0"/>
              <a:t>09/26/2025</a:t>
            </a:fld>
            <a:endParaRPr lang="en-TR"/>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TR"/>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EF100371-E477-1546-B22B-47DA4AEBA0FE}" type="slidenum">
              <a:rPr lang="en-TR" smtClean="0"/>
              <a:t>‹#›</a:t>
            </a:fld>
            <a:endParaRPr lang="en-TR"/>
          </a:p>
        </p:txBody>
      </p:sp>
    </p:spTree>
    <p:extLst>
      <p:ext uri="{BB962C8B-B14F-4D97-AF65-F5344CB8AC3E}">
        <p14:creationId xmlns:p14="http://schemas.microsoft.com/office/powerpoint/2010/main" val="1354971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0ECEE-E4F1-0E5C-5E50-08A1592FDA46}"/>
              </a:ext>
            </a:extLst>
          </p:cNvPr>
          <p:cNvPicPr>
            <a:picLocks noChangeAspect="1"/>
          </p:cNvPicPr>
          <p:nvPr/>
        </p:nvPicPr>
        <p:blipFill>
          <a:blip r:embed="rId2"/>
          <a:stretch>
            <a:fillRect/>
          </a:stretch>
        </p:blipFill>
        <p:spPr>
          <a:xfrm>
            <a:off x="45241" y="7005"/>
            <a:ext cx="30275213" cy="42796758"/>
          </a:xfrm>
          <a:prstGeom prst="rect">
            <a:avLst/>
          </a:prstGeom>
        </p:spPr>
      </p:pic>
      <p:sp>
        <p:nvSpPr>
          <p:cNvPr id="2" name="矩形 1">
            <a:extLst>
              <a:ext uri="{FF2B5EF4-FFF2-40B4-BE49-F238E27FC236}">
                <a16:creationId xmlns:a16="http://schemas.microsoft.com/office/drawing/2014/main" id="{1A36F9B6-A27B-1C93-2C42-B22047B067DE}"/>
              </a:ext>
            </a:extLst>
          </p:cNvPr>
          <p:cNvSpPr/>
          <p:nvPr/>
        </p:nvSpPr>
        <p:spPr>
          <a:xfrm>
            <a:off x="0" y="400050"/>
            <a:ext cx="30275213" cy="48622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338646E-DB50-1294-A819-0D477F050D0B}"/>
              </a:ext>
            </a:extLst>
          </p:cNvPr>
          <p:cNvSpPr txBox="1"/>
          <p:nvPr/>
        </p:nvSpPr>
        <p:spPr>
          <a:xfrm>
            <a:off x="7569993" y="1118739"/>
            <a:ext cx="15135225" cy="646331"/>
          </a:xfrm>
          <a:prstGeom prst="rect">
            <a:avLst/>
          </a:prstGeom>
          <a:noFill/>
        </p:spPr>
        <p:txBody>
          <a:bodyPr wrap="square">
            <a:spAutoFit/>
          </a:bodyPr>
          <a:lstStyle/>
          <a:p>
            <a:r>
              <a:rPr lang="en-US" altLang="zh-CN" sz="3600" b="1" i="0" dirty="0">
                <a:solidFill>
                  <a:srgbClr val="000000"/>
                </a:solidFill>
                <a:effectLst/>
                <a:latin typeface="Arial" panose="020B0604020202020204" pitchFamily="34" charset="0"/>
                <a:cs typeface="Arial" panose="020B0604020202020204" pitchFamily="34" charset="0"/>
              </a:rPr>
              <a:t>Score-based Diffusion Model for Unpaired Virtual Histology Staining</a:t>
            </a:r>
            <a:r>
              <a:rPr lang="en-US" altLang="zh-CN" sz="3600" b="1" dirty="0">
                <a:latin typeface="Arial" panose="020B0604020202020204" pitchFamily="34" charset="0"/>
                <a:cs typeface="Arial" panose="020B0604020202020204" pitchFamily="34" charset="0"/>
              </a:rPr>
              <a:t> </a:t>
            </a:r>
            <a:endParaRPr lang="zh-CN" altLang="en-US" sz="3600" b="1" dirty="0"/>
          </a:p>
        </p:txBody>
      </p:sp>
      <p:sp>
        <p:nvSpPr>
          <p:cNvPr id="7" name="文本框 6">
            <a:extLst>
              <a:ext uri="{FF2B5EF4-FFF2-40B4-BE49-F238E27FC236}">
                <a16:creationId xmlns:a16="http://schemas.microsoft.com/office/drawing/2014/main" id="{A344E98F-A08E-D6A7-F776-872413E34C07}"/>
              </a:ext>
            </a:extLst>
          </p:cNvPr>
          <p:cNvSpPr txBox="1"/>
          <p:nvPr/>
        </p:nvSpPr>
        <p:spPr>
          <a:xfrm>
            <a:off x="10620684" y="1903310"/>
            <a:ext cx="9033841" cy="523220"/>
          </a:xfrm>
          <a:prstGeom prst="rect">
            <a:avLst/>
          </a:prstGeom>
          <a:noFill/>
        </p:spPr>
        <p:txBody>
          <a:bodyPr wrap="square">
            <a:spAutoFit/>
          </a:bodyPr>
          <a:lstStyle/>
          <a:p>
            <a:r>
              <a:rPr lang="en-US" altLang="zh-CN" sz="2800" b="0" i="0" dirty="0">
                <a:solidFill>
                  <a:srgbClr val="000000"/>
                </a:solidFill>
                <a:effectLst/>
                <a:latin typeface="Arial" panose="020B0604020202020204" pitchFamily="34" charset="0"/>
                <a:cs typeface="Arial" panose="020B0604020202020204" pitchFamily="34" charset="0"/>
              </a:rPr>
              <a:t>Anran Liu </a:t>
            </a:r>
            <a:r>
              <a:rPr lang="en-US" altLang="zh-CN" sz="2800" b="0" i="0" baseline="30000" dirty="0">
                <a:solidFill>
                  <a:srgbClr val="000000"/>
                </a:solidFill>
                <a:effectLst/>
                <a:latin typeface="Arial" panose="020B0604020202020204" pitchFamily="34" charset="0"/>
                <a:cs typeface="Arial" panose="020B0604020202020204" pitchFamily="34" charset="0"/>
              </a:rPr>
              <a:t>1</a:t>
            </a:r>
            <a:r>
              <a:rPr lang="zh-CN" altLang="en-US" sz="2800" b="0" i="0" baseline="30000" dirty="0">
                <a:solidFill>
                  <a:srgbClr val="000000"/>
                </a:solidFill>
                <a:effectLst/>
                <a:latin typeface="Arial" panose="020B0604020202020204" pitchFamily="34" charset="0"/>
                <a:cs typeface="Arial" panose="020B0604020202020204" pitchFamily="34" charset="0"/>
              </a:rPr>
              <a:t>*</a:t>
            </a:r>
            <a:r>
              <a:rPr lang="en-US" altLang="zh-CN" sz="2800" b="0" i="0" dirty="0">
                <a:solidFill>
                  <a:srgbClr val="000000"/>
                </a:solidFill>
                <a:effectLst/>
                <a:latin typeface="Arial" panose="020B0604020202020204" pitchFamily="34" charset="0"/>
                <a:cs typeface="Arial" panose="020B0604020202020204" pitchFamily="34" charset="0"/>
              </a:rPr>
              <a:t>, Xiaofei Wang </a:t>
            </a:r>
            <a:r>
              <a:rPr lang="en-US" altLang="zh-CN" sz="2800" b="0" i="0" baseline="30000" dirty="0">
                <a:solidFill>
                  <a:srgbClr val="000000"/>
                </a:solidFill>
                <a:effectLst/>
                <a:latin typeface="Arial" panose="020B0604020202020204" pitchFamily="34" charset="0"/>
                <a:cs typeface="Arial" panose="020B0604020202020204" pitchFamily="34" charset="0"/>
              </a:rPr>
              <a:t>2</a:t>
            </a:r>
            <a:r>
              <a:rPr lang="zh-CN" altLang="en-US" sz="2800" b="0" i="0" baseline="30000" dirty="0">
                <a:solidFill>
                  <a:srgbClr val="000000"/>
                </a:solidFill>
                <a:effectLst/>
                <a:latin typeface="Arial" panose="020B0604020202020204" pitchFamily="34" charset="0"/>
                <a:cs typeface="Arial" panose="020B0604020202020204" pitchFamily="34" charset="0"/>
              </a:rPr>
              <a:t>*</a:t>
            </a:r>
            <a:r>
              <a:rPr lang="en-US" altLang="zh-CN" sz="2800" b="0" i="0" dirty="0">
                <a:solidFill>
                  <a:srgbClr val="000000"/>
                </a:solidFill>
                <a:effectLst/>
                <a:latin typeface="Arial" panose="020B0604020202020204" pitchFamily="34" charset="0"/>
                <a:cs typeface="Arial" panose="020B0604020202020204" pitchFamily="34" charset="0"/>
              </a:rPr>
              <a:t>, Jing Cai </a:t>
            </a:r>
            <a:r>
              <a:rPr lang="en-US" altLang="zh-CN" sz="2800" b="0" i="0" baseline="30000" dirty="0">
                <a:solidFill>
                  <a:srgbClr val="000000"/>
                </a:solidFill>
                <a:effectLst/>
                <a:latin typeface="Arial" panose="020B0604020202020204" pitchFamily="34" charset="0"/>
                <a:cs typeface="Arial" panose="020B0604020202020204" pitchFamily="34" charset="0"/>
              </a:rPr>
              <a:t>1</a:t>
            </a:r>
            <a:r>
              <a:rPr lang="zh-CN" altLang="en-US" sz="2800" b="0" i="0" baseline="30000" dirty="0">
                <a:solidFill>
                  <a:srgbClr val="000000"/>
                </a:solidFill>
                <a:effectLst/>
                <a:latin typeface="Arial" panose="020B0604020202020204" pitchFamily="34" charset="0"/>
                <a:cs typeface="Arial" panose="020B0604020202020204" pitchFamily="34" charset="0"/>
              </a:rPr>
              <a:t>✉</a:t>
            </a:r>
            <a:r>
              <a:rPr lang="en-US" altLang="zh-CN" sz="2800" b="0" i="0" dirty="0">
                <a:solidFill>
                  <a:srgbClr val="000000"/>
                </a:solidFill>
                <a:effectLst/>
                <a:latin typeface="Arial" panose="020B0604020202020204" pitchFamily="34" charset="0"/>
                <a:cs typeface="Arial" panose="020B0604020202020204" pitchFamily="34" charset="0"/>
              </a:rPr>
              <a:t>, Chao Li </a:t>
            </a:r>
            <a:r>
              <a:rPr lang="en-US" altLang="zh-CN" sz="2800" b="0" i="0" baseline="30000" dirty="0">
                <a:solidFill>
                  <a:srgbClr val="000000"/>
                </a:solidFill>
                <a:effectLst/>
                <a:latin typeface="Arial" panose="020B0604020202020204" pitchFamily="34" charset="0"/>
                <a:cs typeface="Arial" panose="020B0604020202020204" pitchFamily="34" charset="0"/>
              </a:rPr>
              <a:t>2</a:t>
            </a:r>
            <a:r>
              <a:rPr lang="en-US" altLang="zh-CN" sz="2800" baseline="30000" dirty="0">
                <a:solidFill>
                  <a:srgbClr val="000000"/>
                </a:solidFill>
                <a:latin typeface="Arial" panose="020B0604020202020204" pitchFamily="34" charset="0"/>
                <a:cs typeface="Arial" panose="020B0604020202020204" pitchFamily="34" charset="0"/>
              </a:rPr>
              <a:t>,3,4</a:t>
            </a:r>
            <a:r>
              <a:rPr lang="zh-CN" altLang="en-US" sz="2800" baseline="30000" dirty="0">
                <a:solidFill>
                  <a:srgbClr val="000000"/>
                </a:solidFill>
                <a:latin typeface="Arial" panose="020B0604020202020204" pitchFamily="34" charset="0"/>
                <a:cs typeface="Arial" panose="020B0604020202020204" pitchFamily="34" charset="0"/>
              </a:rPr>
              <a:t>✉</a:t>
            </a:r>
            <a:endParaRPr lang="zh-CN" altLang="en-US" sz="2800" baseline="300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42C54767-9B2A-E15C-75A8-1748CAF229E7}"/>
              </a:ext>
            </a:extLst>
          </p:cNvPr>
          <p:cNvSpPr txBox="1"/>
          <p:nvPr/>
        </p:nvSpPr>
        <p:spPr>
          <a:xfrm>
            <a:off x="8207032" y="2618093"/>
            <a:ext cx="13861143" cy="1938992"/>
          </a:xfrm>
          <a:prstGeom prst="rect">
            <a:avLst/>
          </a:prstGeom>
          <a:noFill/>
        </p:spPr>
        <p:txBody>
          <a:bodyPr wrap="square">
            <a:spAutoFit/>
          </a:bodyPr>
          <a:lstStyle/>
          <a:p>
            <a:pPr>
              <a:buNone/>
            </a:pPr>
            <a:r>
              <a:rPr lang="en-US" altLang="zh-CN" sz="2400" b="0" i="0" dirty="0">
                <a:solidFill>
                  <a:srgbClr val="000000"/>
                </a:solidFill>
                <a:effectLst/>
                <a:latin typeface="SFRM0900"/>
              </a:rPr>
              <a:t>1. Department of Health Technology and Informatics, Hong Kong Polytechnic University, China</a:t>
            </a:r>
          </a:p>
          <a:p>
            <a:pPr>
              <a:buNone/>
            </a:pPr>
            <a:r>
              <a:rPr lang="en-US" altLang="zh-CN" sz="2400" b="0" i="0" dirty="0">
                <a:solidFill>
                  <a:srgbClr val="000000"/>
                </a:solidFill>
                <a:effectLst/>
                <a:latin typeface="SFRM0900"/>
              </a:rPr>
              <a:t>2. Department of Clinical Neurosciences, University of Cambridge, UK</a:t>
            </a:r>
          </a:p>
          <a:p>
            <a:pPr>
              <a:buNone/>
            </a:pPr>
            <a:r>
              <a:rPr lang="en-US" altLang="zh-CN" sz="2400" b="0" i="0" dirty="0">
                <a:solidFill>
                  <a:srgbClr val="000000"/>
                </a:solidFill>
                <a:effectLst/>
                <a:latin typeface="SFRM0900"/>
              </a:rPr>
              <a:t>3. School of Science and Engineering, University of Dundee, UK</a:t>
            </a:r>
          </a:p>
          <a:p>
            <a:pPr>
              <a:buNone/>
            </a:pPr>
            <a:r>
              <a:rPr lang="en-US" altLang="zh-CN" sz="2400" b="0" i="0" dirty="0">
                <a:solidFill>
                  <a:srgbClr val="000000"/>
                </a:solidFill>
                <a:effectLst/>
                <a:latin typeface="SFRM0900"/>
              </a:rPr>
              <a:t>4. Department of Applied Mathematics and Theoretical Physics, University of Cambridge, UK</a:t>
            </a:r>
          </a:p>
          <a:p>
            <a:pPr>
              <a:buNone/>
            </a:pPr>
            <a:r>
              <a:rPr lang="en-US" altLang="zh-CN" sz="2400" dirty="0">
                <a:solidFill>
                  <a:srgbClr val="000000"/>
                </a:solidFill>
                <a:latin typeface="SFRM0900"/>
              </a:rPr>
              <a:t>*Equal contribution</a:t>
            </a:r>
            <a:r>
              <a:rPr lang="en-US" altLang="zh-CN" sz="2400" dirty="0"/>
              <a:t> </a:t>
            </a:r>
            <a:endParaRPr lang="zh-CN" altLang="en-US" sz="2400" dirty="0"/>
          </a:p>
        </p:txBody>
      </p:sp>
      <p:pic>
        <p:nvPicPr>
          <p:cNvPr id="11" name="图片 10">
            <a:extLst>
              <a:ext uri="{FF2B5EF4-FFF2-40B4-BE49-F238E27FC236}">
                <a16:creationId xmlns:a16="http://schemas.microsoft.com/office/drawing/2014/main" id="{DF60F393-DA0C-8C30-B73B-D16DFADCBFA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155" b="96530" l="637" r="96497">
                        <a14:foregroundMark x1="58599" y1="7256" x2="58599" y2="7256"/>
                        <a14:foregroundMark x1="53185" y1="7886" x2="53185" y2="7886"/>
                        <a14:foregroundMark x1="53185" y1="8202" x2="53185" y2="8202"/>
                        <a14:foregroundMark x1="51274" y1="3785" x2="51274" y2="3785"/>
                        <a14:foregroundMark x1="51274" y1="3785" x2="51274" y2="3785"/>
                        <a14:foregroundMark x1="75796" y1="26814" x2="75796" y2="26814"/>
                        <a14:foregroundMark x1="92357" y1="47950" x2="92357" y2="47950"/>
                        <a14:foregroundMark x1="96497" y1="49842" x2="96497" y2="49842"/>
                        <a14:foregroundMark x1="46815" y1="62461" x2="46815" y2="62461"/>
                        <a14:foregroundMark x1="45541" y1="92429" x2="45541" y2="92429"/>
                        <a14:foregroundMark x1="49363" y1="96530" x2="49363" y2="96530"/>
                        <a14:foregroundMark x1="12102" y1="65931" x2="12102" y2="65931"/>
                        <a14:foregroundMark x1="35808" y1="44279" x2="36306" y2="44479"/>
                        <a14:foregroundMark x1="16528" y1="36521" x2="31519" y2="42553"/>
                        <a14:foregroundMark x1="36306" y1="44479" x2="36170" y2="43871"/>
                        <a14:foregroundMark x1="8917" y1="40063" x2="8917" y2="40063"/>
                        <a14:foregroundMark x1="7643" y1="39432" x2="7643" y2="39432"/>
                        <a14:foregroundMark x1="5414" y1="39432" x2="5414" y2="39432"/>
                        <a14:foregroundMark x1="5414" y1="39432" x2="5414" y2="39432"/>
                        <a14:foregroundMark x1="8599" y1="39432" x2="8599" y2="39432"/>
                        <a14:foregroundMark x1="8599" y1="39432" x2="8599" y2="39432"/>
                        <a14:foregroundMark x1="7006" y1="39432" x2="2866" y2="43849"/>
                        <a14:foregroundMark x1="9554" y1="37855" x2="4459" y2="41009"/>
                        <a14:foregroundMark x1="12420" y1="35962" x2="2548" y2="46372"/>
                        <a14:foregroundMark x1="36943" y1="42902" x2="30892" y2="46688"/>
                        <a14:foregroundMark x1="39809" y1="39117" x2="39809" y2="39117"/>
                        <a14:foregroundMark x1="42357" y1="37855" x2="40764" y2="38486"/>
                        <a14:foregroundMark x1="6051" y1="40063" x2="5096" y2="45741"/>
                        <a14:backgroundMark x1="21019" y1="11041" x2="21019" y2="11041"/>
                        <a14:backgroundMark x1="7325" y1="10726" x2="7325" y2="10726"/>
                        <a14:backgroundMark x1="11783" y1="7256" x2="11783" y2="7256"/>
                        <a14:backgroundMark x1="11783" y1="7256" x2="11783" y2="7256"/>
                        <a14:backgroundMark x1="51274" y1="23344" x2="51274" y2="23344"/>
                        <a14:backgroundMark x1="44904" y1="19874" x2="44904" y2="19874"/>
                        <a14:backgroundMark x1="44904" y1="19874" x2="44904" y2="19874"/>
                        <a14:backgroundMark x1="44904" y1="19874" x2="44904" y2="19874"/>
                        <a14:backgroundMark x1="1640" y1="45695" x2="637" y2="46688"/>
                        <a14:backgroundMark x1="13376" y1="34069" x2="11875" y2="35555"/>
                        <a14:backgroundMark x1="637" y1="46688" x2="637" y2="48265"/>
                      </a14:backgroundRemoval>
                    </a14:imgEffect>
                  </a14:imgLayer>
                </a14:imgProps>
              </a:ext>
            </a:extLst>
          </a:blip>
          <a:stretch>
            <a:fillRect/>
          </a:stretch>
        </p:blipFill>
        <p:spPr>
          <a:xfrm>
            <a:off x="3671054" y="1342132"/>
            <a:ext cx="2918432" cy="2946316"/>
          </a:xfrm>
          <a:prstGeom prst="rect">
            <a:avLst/>
          </a:prstGeom>
        </p:spPr>
      </p:pic>
      <p:pic>
        <p:nvPicPr>
          <p:cNvPr id="13" name="图片 12">
            <a:extLst>
              <a:ext uri="{FF2B5EF4-FFF2-40B4-BE49-F238E27FC236}">
                <a16:creationId xmlns:a16="http://schemas.microsoft.com/office/drawing/2014/main" id="{FA2D6B06-805D-8C88-347A-B9B462C5C3C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2466" b="96861" l="2446" r="97011">
                        <a14:foregroundMark x1="63859" y1="19058" x2="63859" y2="19058"/>
                        <a14:foregroundMark x1="67935" y1="6502" x2="67935" y2="6502"/>
                        <a14:foregroundMark x1="66848" y1="4484" x2="66848" y2="4484"/>
                        <a14:foregroundMark x1="92391" y1="6054" x2="92391" y2="6054"/>
                        <a14:foregroundMark x1="24457" y1="11435" x2="24457" y2="11435"/>
                        <a14:foregroundMark x1="16576" y1="7399" x2="16576" y2="7399"/>
                        <a14:foregroundMark x1="11957" y1="7399" x2="11957" y2="7399"/>
                        <a14:foregroundMark x1="8424" y1="8969" x2="8424" y2="8969"/>
                        <a14:foregroundMark x1="5978" y1="20628" x2="5978" y2="20628"/>
                        <a14:foregroundMark x1="38043" y1="90807" x2="38043" y2="90807"/>
                        <a14:foregroundMark x1="49185" y1="43049" x2="49185" y2="43049"/>
                        <a14:foregroundMark x1="53261" y1="41480" x2="53261" y2="41480"/>
                        <a14:foregroundMark x1="71739" y1="60538" x2="71739" y2="60538"/>
                        <a14:foregroundMark x1="42663" y1="4484" x2="44565" y2="25112"/>
                        <a14:foregroundMark x1="44565" y1="25112" x2="60870" y2="5381"/>
                        <a14:foregroundMark x1="60870" y1="5381" x2="42120" y2="3587"/>
                        <a14:foregroundMark x1="43207" y1="20179" x2="43207" y2="20179"/>
                        <a14:foregroundMark x1="50272" y1="26906" x2="50272" y2="26906"/>
                        <a14:foregroundMark x1="50272" y1="26906" x2="50272" y2="26906"/>
                        <a14:foregroundMark x1="50272" y1="26906" x2="50272" y2="26906"/>
                        <a14:foregroundMark x1="50272" y1="26457" x2="50272" y2="26457"/>
                        <a14:foregroundMark x1="58152" y1="16592" x2="58152" y2="16592"/>
                        <a14:foregroundMark x1="58152" y1="16592" x2="58152" y2="16592"/>
                        <a14:foregroundMark x1="54348" y1="31390" x2="54348" y2="31390"/>
                        <a14:foregroundMark x1="39130" y1="24888" x2="63587" y2="37668"/>
                        <a14:foregroundMark x1="63587" y1="37668" x2="68478" y2="19058"/>
                        <a14:foregroundMark x1="68478" y1="19058" x2="37500" y2="27803"/>
                        <a14:foregroundMark x1="37500" y1="27803" x2="35598" y2="35202"/>
                        <a14:foregroundMark x1="4348" y1="35202" x2="36957" y2="41031"/>
                        <a14:foregroundMark x1="36957" y1="41031" x2="29348" y2="56726"/>
                        <a14:foregroundMark x1="29348" y1="56726" x2="6524" y2="54613"/>
                        <a14:foregroundMark x1="3715" y1="42601" x2="4348" y2="35202"/>
                        <a14:foregroundMark x1="18478" y1="45516" x2="18478" y2="45516"/>
                        <a14:foregroundMark x1="18478" y1="45516" x2="18478" y2="45516"/>
                        <a14:foregroundMark x1="12500" y1="43049" x2="12500" y2="43049"/>
                        <a14:foregroundMark x1="7880" y1="43049" x2="7880" y2="43049"/>
                        <a14:foregroundMark x1="7880" y1="42601" x2="7880" y2="41031"/>
                        <a14:foregroundMark x1="7880" y1="41031" x2="7880" y2="41031"/>
                        <a14:foregroundMark x1="7880" y1="40135" x2="7880" y2="40135"/>
                        <a14:foregroundMark x1="14402" y1="48879" x2="14402" y2="48879"/>
                        <a14:foregroundMark x1="19022" y1="42601" x2="19022" y2="42601"/>
                        <a14:foregroundMark x1="17935" y1="42601" x2="17935" y2="42601"/>
                        <a14:foregroundMark x1="16576" y1="42601" x2="16576" y2="42601"/>
                        <a14:foregroundMark x1="11957" y1="50224" x2="11957" y2="50224"/>
                        <a14:foregroundMark x1="10870" y1="48879" x2="10870" y2="48879"/>
                        <a14:foregroundMark x1="9511" y1="48430" x2="9511" y2="48430"/>
                        <a14:foregroundMark x1="11957" y1="44395" x2="11957" y2="44395"/>
                        <a14:foregroundMark x1="13043" y1="43049" x2="13043" y2="43049"/>
                        <a14:foregroundMark x1="11413" y1="42601" x2="11413" y2="42601"/>
                        <a14:foregroundMark x1="10870" y1="40583" x2="10870" y2="40583"/>
                        <a14:foregroundMark x1="17391" y1="46413" x2="17391" y2="46413"/>
                        <a14:foregroundMark x1="20924" y1="50224" x2="20924" y2="50224"/>
                        <a14:foregroundMark x1="25543" y1="48430" x2="27174" y2="47982"/>
                        <a14:foregroundMark x1="27174" y1="47982" x2="27174" y2="47982"/>
                        <a14:foregroundMark x1="27174" y1="47982" x2="27174" y2="47982"/>
                        <a14:foregroundMark x1="72283" y1="45067" x2="72283" y2="45067"/>
                        <a14:foregroundMark x1="66848" y1="34305" x2="93207" y2="39013"/>
                        <a14:foregroundMark x1="93207" y1="39013" x2="66576" y2="52466"/>
                        <a14:foregroundMark x1="66576" y1="52466" x2="60870" y2="34529"/>
                        <a14:foregroundMark x1="60870" y1="34529" x2="64402" y2="32287"/>
                        <a14:foregroundMark x1="94565" y1="48430" x2="94565" y2="48430"/>
                        <a14:foregroundMark x1="94565" y1="48430" x2="94565" y2="48430"/>
                        <a14:foregroundMark x1="94565" y1="48430" x2="94565" y2="48430"/>
                        <a14:foregroundMark x1="94565" y1="42601" x2="94565" y2="42601"/>
                        <a14:foregroundMark x1="92935" y1="44395" x2="92935" y2="44395"/>
                        <a14:foregroundMark x1="91576" y1="46413" x2="91576" y2="46413"/>
                        <a14:foregroundMark x1="91576" y1="46413" x2="91576" y2="46413"/>
                        <a14:foregroundMark x1="41576" y1="49327" x2="61957" y2="54709"/>
                        <a14:foregroundMark x1="61957" y1="54709" x2="72826" y2="71076"/>
                        <a14:foregroundMark x1="72826" y1="71076" x2="58967" y2="93722"/>
                        <a14:foregroundMark x1="58967" y1="93722" x2="41576" y2="73767"/>
                        <a14:foregroundMark x1="41576" y1="73767" x2="43207" y2="48430"/>
                        <a14:foregroundMark x1="51630" y1="66816" x2="51630" y2="66816"/>
                        <a14:foregroundMark x1="51630" y1="66816" x2="51630" y2="66816"/>
                        <a14:foregroundMark x1="51630" y1="59641" x2="51630" y2="59641"/>
                        <a14:foregroundMark x1="49185" y1="58520" x2="49185" y2="58520"/>
                        <a14:foregroundMark x1="49185" y1="58520" x2="49185" y2="58520"/>
                        <a14:foregroundMark x1="53804" y1="67937" x2="53804" y2="67937"/>
                        <a14:foregroundMark x1="55163" y1="70404" x2="58152" y2="77130"/>
                        <a14:foregroundMark x1="58152" y1="77130" x2="58152" y2="77130"/>
                        <a14:foregroundMark x1="55707" y1="86323" x2="55707" y2="86323"/>
                        <a14:foregroundMark x1="51630" y1="90359" x2="51630" y2="90359"/>
                        <a14:foregroundMark x1="49185" y1="92825" x2="49185" y2="92825"/>
                        <a14:foregroundMark x1="49185" y1="92825" x2="49185" y2="92825"/>
                        <a14:foregroundMark x1="49185" y1="92825" x2="49185" y2="92825"/>
                        <a14:foregroundMark x1="46196" y1="87892" x2="46196" y2="87892"/>
                        <a14:foregroundMark x1="46196" y1="87892" x2="46196" y2="87892"/>
                        <a14:foregroundMark x1="46196" y1="87892" x2="46196" y2="87892"/>
                        <a14:foregroundMark x1="49728" y1="90359" x2="49728" y2="90359"/>
                        <a14:foregroundMark x1="50272" y1="90359" x2="50272" y2="90359"/>
                        <a14:foregroundMark x1="50272" y1="90359" x2="50272" y2="90359"/>
                        <a14:foregroundMark x1="49185" y1="94619" x2="49185" y2="94619"/>
                        <a14:foregroundMark x1="49185" y1="94619" x2="49185" y2="94619"/>
                        <a14:foregroundMark x1="44565" y1="88341" x2="44565" y2="88341"/>
                        <a14:foregroundMark x1="41576" y1="85874" x2="41576" y2="85874"/>
                        <a14:foregroundMark x1="42663" y1="82063" x2="42663" y2="82063"/>
                        <a14:foregroundMark x1="52717" y1="65022" x2="52717" y2="65022"/>
                        <a14:foregroundMark x1="54348" y1="62108" x2="54348" y2="62108"/>
                        <a14:foregroundMark x1="54348" y1="60538" x2="54348" y2="60538"/>
                        <a14:foregroundMark x1="54348" y1="55157" x2="54348" y2="55157"/>
                        <a14:foregroundMark x1="50815" y1="55157" x2="50815" y2="55157"/>
                        <a14:foregroundMark x1="50815" y1="55157" x2="50815" y2="55157"/>
                        <a14:foregroundMark x1="57337" y1="75112" x2="57337" y2="75112"/>
                        <a14:foregroundMark x1="57337" y1="74664" x2="57337" y2="74664"/>
                        <a14:foregroundMark x1="58152" y1="73767" x2="60326" y2="70404"/>
                        <a14:foregroundMark x1="93478" y1="45964" x2="93478" y2="45964"/>
                        <a14:foregroundMark x1="93478" y1="45964" x2="93478" y2="45964"/>
                        <a14:foregroundMark x1="64402" y1="71749" x2="64402" y2="71749"/>
                        <a14:foregroundMark x1="50272" y1="65471" x2="50272" y2="65471"/>
                        <a14:foregroundMark x1="50272" y1="65471" x2="50272" y2="65471"/>
                        <a14:foregroundMark x1="50272" y1="65471" x2="50272" y2="65471"/>
                        <a14:foregroundMark x1="53804" y1="75785" x2="53804" y2="75785"/>
                        <a14:foregroundMark x1="53261" y1="82960" x2="53261" y2="82960"/>
                        <a14:foregroundMark x1="56250" y1="85426" x2="56250" y2="85426"/>
                        <a14:foregroundMark x1="56793" y1="85426" x2="56793" y2="85426"/>
                        <a14:foregroundMark x1="59783" y1="62108" x2="59783" y2="62108"/>
                        <a14:foregroundMark x1="59783" y1="62108" x2="59783" y2="62108"/>
                        <a14:foregroundMark x1="58152" y1="60987" x2="58152" y2="60987"/>
                        <a14:foregroundMark x1="56793" y1="60538" x2="56793" y2="60538"/>
                        <a14:foregroundMark x1="4522" y1="54709" x2="4891" y2="57623"/>
                        <a14:foregroundMark x1="38587" y1="91256" x2="50272" y2="97085"/>
                        <a14:foregroundMark x1="48098" y1="57623" x2="48098" y2="57623"/>
                        <a14:foregroundMark x1="48098" y1="57623" x2="48098" y2="57623"/>
                        <a14:foregroundMark x1="48098" y1="57623" x2="48098" y2="57623"/>
                        <a14:foregroundMark x1="49185" y1="63004" x2="49728" y2="64574"/>
                        <a14:foregroundMark x1="49728" y1="64574" x2="49728" y2="64574"/>
                        <a14:foregroundMark x1="49728" y1="64574" x2="49728" y2="64574"/>
                        <a14:foregroundMark x1="49728" y1="69731" x2="49728" y2="69731"/>
                        <a14:foregroundMark x1="51630" y1="77578" x2="51630" y2="77578"/>
                        <a14:foregroundMark x1="51630" y1="77578" x2="51630" y2="77578"/>
                        <a14:foregroundMark x1="51630" y1="77578" x2="51630" y2="77578"/>
                        <a14:foregroundMark x1="52174" y1="77578" x2="52174" y2="77578"/>
                        <a14:foregroundMark x1="56793" y1="82063" x2="56793" y2="82063"/>
                        <a14:foregroundMark x1="58696" y1="83408" x2="58696" y2="83408"/>
                        <a14:foregroundMark x1="79891" y1="39013" x2="79891" y2="39013"/>
                        <a14:foregroundMark x1="79891" y1="39013" x2="79891" y2="39013"/>
                        <a14:foregroundMark x1="75272" y1="42152" x2="75272" y2="42152"/>
                        <a14:foregroundMark x1="75272" y1="42152" x2="75272" y2="42152"/>
                        <a14:foregroundMark x1="75272" y1="42152" x2="75272" y2="42152"/>
                        <a14:foregroundMark x1="75272" y1="42152" x2="75272" y2="42152"/>
                        <a14:foregroundMark x1="75272" y1="42152" x2="75272" y2="42152"/>
                        <a14:foregroundMark x1="73370" y1="41480" x2="73370" y2="41480"/>
                        <a14:foregroundMark x1="73370" y1="41480" x2="73370" y2="41480"/>
                        <a14:foregroundMark x1="74457" y1="39686" x2="74457" y2="39686"/>
                        <a14:foregroundMark x1="73913" y1="39013" x2="73913" y2="39013"/>
                        <a14:foregroundMark x1="72283" y1="38565" x2="72283" y2="38565"/>
                        <a14:foregroundMark x1="72283" y1="38565" x2="72283" y2="38565"/>
                        <a14:foregroundMark x1="82880" y1="35202" x2="82880" y2="35202"/>
                        <a14:foregroundMark x1="83967" y1="35202" x2="83967" y2="35202"/>
                        <a14:foregroundMark x1="83967" y1="35202" x2="83967" y2="35202"/>
                        <a14:foregroundMark x1="86957" y1="34753" x2="86957" y2="34753"/>
                        <a14:foregroundMark x1="91576" y1="34753" x2="91576" y2="34753"/>
                        <a14:foregroundMark x1="93478" y1="35650" x2="93478" y2="35650"/>
                        <a14:foregroundMark x1="94022" y1="43946" x2="94022" y2="43946"/>
                        <a14:foregroundMark x1="93478" y1="45964" x2="93478" y2="45964"/>
                        <a14:foregroundMark x1="89946" y1="46413" x2="89946" y2="46413"/>
                        <a14:foregroundMark x1="86957" y1="45067" x2="86957" y2="45067"/>
                        <a14:foregroundMark x1="79891" y1="50897" x2="79891" y2="50897"/>
                        <a14:foregroundMark x1="79348" y1="50897" x2="79348" y2="50897"/>
                        <a14:foregroundMark x1="50815" y1="17713" x2="50815" y2="17713"/>
                        <a14:foregroundMark x1="49185" y1="15247" x2="48641" y2="13677"/>
                        <a14:foregroundMark x1="48098" y1="12780" x2="48098" y2="12780"/>
                        <a14:foregroundMark x1="48098" y1="11435" x2="48098" y2="11435"/>
                        <a14:foregroundMark x1="77989" y1="11435" x2="77989" y2="11435"/>
                        <a14:foregroundMark x1="51630" y1="10314" x2="51630" y2="10314"/>
                        <a14:foregroundMark x1="51630" y1="10314" x2="51630" y2="10314"/>
                        <a14:foregroundMark x1="58696" y1="26906" x2="58696" y2="26906"/>
                        <a14:foregroundMark x1="58696" y1="26906" x2="58696" y2="26906"/>
                        <a14:foregroundMark x1="45109" y1="33857" x2="45109" y2="33857"/>
                        <a14:foregroundMark x1="43207" y1="33857" x2="43207" y2="33857"/>
                        <a14:foregroundMark x1="43207" y1="33857" x2="43207" y2="33857"/>
                        <a14:foregroundMark x1="43207" y1="29372" x2="43207" y2="29372"/>
                        <a14:foregroundMark x1="43207" y1="29372" x2="43207" y2="29372"/>
                        <a14:foregroundMark x1="45109" y1="32287" x2="45109" y2="32287"/>
                        <a14:foregroundMark x1="45109" y1="32287" x2="45109" y2="32287"/>
                        <a14:foregroundMark x1="32065" y1="43049" x2="32065" y2="43049"/>
                        <a14:foregroundMark x1="32065" y1="43049" x2="32065" y2="43049"/>
                        <a14:foregroundMark x1="32065" y1="43049" x2="32065" y2="43049"/>
                        <a14:foregroundMark x1="30163" y1="41031" x2="30163" y2="41031"/>
                        <a14:foregroundMark x1="29620" y1="36099" x2="29620" y2="36099"/>
                        <a14:foregroundMark x1="29620" y1="36099" x2="29620" y2="36099"/>
                        <a14:foregroundMark x1="29620" y1="36099" x2="29620" y2="36099"/>
                        <a14:foregroundMark x1="29620" y1="36099" x2="29620" y2="36099"/>
                        <a14:foregroundMark x1="27174" y1="36099" x2="27174" y2="36099"/>
                        <a14:foregroundMark x1="27174" y1="36099" x2="27174" y2="36099"/>
                        <a14:foregroundMark x1="27174" y1="36099" x2="27174" y2="36099"/>
                        <a14:foregroundMark x1="25000" y1="36099" x2="23098" y2="36771"/>
                        <a14:foregroundMark x1="17935" y1="37220" x2="17935" y2="37220"/>
                        <a14:foregroundMark x1="16576" y1="37220" x2="16576" y2="37220"/>
                        <a14:foregroundMark x1="10054" y1="37220" x2="10054" y2="37220"/>
                        <a14:foregroundMark x1="10870" y1="35650" x2="10870" y2="35650"/>
                        <a14:foregroundMark x1="17391" y1="33857" x2="29076" y2="34305"/>
                        <a14:foregroundMark x1="35054" y1="37220" x2="35054" y2="37220"/>
                        <a14:foregroundMark x1="32065" y1="44395" x2="32065" y2="44395"/>
                        <a14:foregroundMark x1="22554" y1="47982" x2="22554" y2="47982"/>
                        <a14:foregroundMark x1="16033" y1="47982" x2="16033" y2="47982"/>
                        <a14:foregroundMark x1="47283" y1="42152" x2="47283" y2="42152"/>
                        <a14:foregroundMark x1="50272" y1="42601" x2="50272" y2="42601"/>
                        <a14:foregroundMark x1="50815" y1="43049" x2="50815" y2="43049"/>
                        <a14:foregroundMark x1="80978" y1="64574" x2="80978" y2="64574"/>
                        <a14:foregroundMark x1="18478" y1="46413" x2="18478" y2="46413"/>
                        <a14:foregroundMark x1="36685" y1="3139" x2="56522" y2="2915"/>
                        <a14:foregroundMark x1="56522" y1="2915" x2="56793" y2="3139"/>
                        <a14:foregroundMark x1="94565" y1="30269" x2="97011" y2="53363"/>
                        <a14:foregroundMark x1="97011" y1="2466" x2="97011" y2="51794"/>
                        <a14:foregroundMark x1="58696" y1="17265" x2="58696" y2="17265"/>
                        <a14:foregroundMark x1="58696" y1="17265" x2="58696" y2="17265"/>
                        <a14:foregroundMark x1="58696" y1="17265" x2="58696" y2="17265"/>
                        <a14:foregroundMark x1="54348" y1="15695" x2="54348" y2="15695"/>
                        <a14:foregroundMark x1="54348" y1="15695" x2="54348" y2="15695"/>
                        <a14:foregroundMark x1="54348" y1="15695" x2="54348" y2="15695"/>
                        <a14:foregroundMark x1="54348" y1="15695" x2="54348" y2="15695"/>
                        <a14:foregroundMark x1="56793" y1="19731" x2="56793" y2="19731"/>
                        <a14:foregroundMark x1="56793" y1="19731" x2="56793" y2="19731"/>
                        <a14:foregroundMark x1="56793" y1="19731" x2="56793" y2="19731"/>
                        <a14:foregroundMark x1="56793" y1="29372" x2="56793" y2="29372"/>
                        <a14:foregroundMark x1="56793" y1="29372" x2="56793" y2="29372"/>
                        <a14:foregroundMark x1="58696" y1="28475" x2="58696" y2="28475"/>
                        <a14:foregroundMark x1="58696" y1="28475" x2="58696" y2="28475"/>
                        <a14:foregroundMark x1="58696" y1="28475" x2="58696" y2="28475"/>
                        <a14:foregroundMark x1="59239" y1="25561" x2="59239" y2="25561"/>
                        <a14:foregroundMark x1="59239" y1="25561" x2="59239" y2="25561"/>
                        <a14:foregroundMark x1="59239" y1="25561" x2="59239" y2="25561"/>
                        <a14:foregroundMark x1="42663" y1="35650" x2="42663" y2="35650"/>
                        <a14:foregroundMark x1="43207" y1="34753" x2="46196" y2="32287"/>
                        <a14:foregroundMark x1="47283" y1="31839" x2="47283" y2="31839"/>
                        <a14:foregroundMark x1="20924" y1="46861" x2="20924" y2="46861"/>
                        <a14:foregroundMark x1="20924" y1="46861" x2="20924" y2="46861"/>
                        <a14:foregroundMark x1="28533" y1="45964" x2="28533" y2="45964"/>
                        <a14:foregroundMark x1="28533" y1="45964" x2="28533" y2="45964"/>
                        <a14:foregroundMark x1="28533" y1="45964" x2="28533" y2="45964"/>
                        <a14:foregroundMark x1="25000" y1="49776" x2="25000" y2="49776"/>
                        <a14:foregroundMark x1="25000" y1="49776" x2="25000" y2="49776"/>
                        <a14:foregroundMark x1="25000" y1="49776" x2="25000" y2="49776"/>
                        <a14:foregroundMark x1="23641" y1="47309" x2="23641" y2="47309"/>
                        <a14:foregroundMark x1="23641" y1="47309" x2="23641" y2="47309"/>
                        <a14:foregroundMark x1="23641" y1="47309" x2="23641" y2="47309"/>
                        <a14:foregroundMark x1="14946" y1="48879" x2="14946" y2="48879"/>
                        <a14:foregroundMark x1="14946" y1="48879" x2="14946" y2="48879"/>
                        <a14:foregroundMark x1="14946" y1="48879" x2="14946" y2="48879"/>
                        <a14:foregroundMark x1="14946" y1="48879" x2="14946" y2="48879"/>
                        <a14:foregroundMark x1="14946" y1="48879" x2="14946" y2="48879"/>
                        <a14:foregroundMark x1="14946" y1="48879" x2="14946" y2="48879"/>
                        <a14:foregroundMark x1="10870" y1="45964" x2="10870" y2="45964"/>
                        <a14:foregroundMark x1="10870" y1="45964" x2="10870" y2="45964"/>
                        <a14:foregroundMark x1="10870" y1="45964" x2="10870" y2="45964"/>
                        <a14:foregroundMark x1="14402" y1="49327" x2="14402" y2="49327"/>
                        <a14:foregroundMark x1="10870" y1="47309" x2="10870" y2="47309"/>
                        <a14:foregroundMark x1="10054" y1="46861" x2="10054" y2="46861"/>
                        <a14:foregroundMark x1="6522" y1="48879" x2="6522" y2="48879"/>
                        <a14:foregroundMark x1="60870" y1="59641" x2="60870" y2="59641"/>
                        <a14:foregroundMark x1="60870" y1="59641" x2="60870" y2="59641"/>
                        <a14:foregroundMark x1="56250" y1="62108" x2="56250" y2="62108"/>
                        <a14:foregroundMark x1="56250" y1="62108" x2="56250" y2="62108"/>
                        <a14:foregroundMark x1="57337" y1="68834" x2="57337" y2="68834"/>
                        <a14:foregroundMark x1="57337" y1="68834" x2="57337" y2="68834"/>
                        <a14:foregroundMark x1="59239" y1="66368" x2="59239" y2="66368"/>
                        <a14:foregroundMark x1="59239" y1="66368" x2="59239" y2="66368"/>
                        <a14:foregroundMark x1="58152" y1="60090" x2="58152" y2="60090"/>
                        <a14:foregroundMark x1="58152" y1="59193" x2="58152" y2="59193"/>
                        <a14:foregroundMark x1="91576" y1="50224" x2="91576" y2="50224"/>
                        <a14:foregroundMark x1="91576" y1="50224" x2="91576" y2="50224"/>
                        <a14:foregroundMark x1="87500" y1="50224" x2="87500" y2="50224"/>
                        <a14:foregroundMark x1="85870" y1="49327" x2="85870" y2="49327"/>
                        <a14:foregroundMark x1="84511" y1="48879" x2="84511" y2="48879"/>
                        <a14:foregroundMark x1="81522" y1="48879" x2="81522" y2="48879"/>
                        <a14:foregroundMark x1="81522" y1="48879" x2="81522" y2="48879"/>
                        <a14:foregroundMark x1="42663" y1="72197" x2="42663" y2="72197"/>
                        <a14:foregroundMark x1="42663" y1="72197" x2="42663" y2="72197"/>
                        <a14:foregroundMark x1="45652" y1="71749" x2="45652" y2="71749"/>
                        <a14:foregroundMark x1="58152" y1="82960" x2="58152" y2="82960"/>
                        <a14:foregroundMark x1="57337" y1="82511" x2="57337" y2="82511"/>
                        <a14:foregroundMark x1="56793" y1="87892" x2="56793" y2="87892"/>
                        <a14:foregroundMark x1="58696" y1="88789" x2="58696" y2="88789"/>
                        <a14:foregroundMark x1="58696" y1="88789" x2="58696" y2="88789"/>
                        <a14:foregroundMark x1="43207" y1="84978" x2="43207" y2="84978"/>
                        <a14:foregroundMark x1="43207" y1="83408" x2="43207" y2="83408"/>
                        <a14:foregroundMark x1="43207" y1="83408" x2="43207" y2="83408"/>
                        <a14:foregroundMark x1="42120" y1="54260" x2="42120" y2="54260"/>
                        <a14:foregroundMark x1="42120" y1="54260" x2="42120" y2="54260"/>
                        <a14:foregroundMark x1="40761" y1="52242" x2="40761" y2="52242"/>
                        <a14:foregroundMark x1="40761" y1="52242" x2="40761" y2="52242"/>
                        <a14:backgroundMark x1="1902" y1="48879" x2="1902" y2="54709"/>
                        <a14:backgroundMark x1="1902" y1="42601" x2="1902" y2="48879"/>
                      </a14:backgroundRemoval>
                    </a14:imgEffect>
                  </a14:imgLayer>
                </a14:imgProps>
              </a:ext>
            </a:extLst>
          </a:blip>
          <a:stretch>
            <a:fillRect/>
          </a:stretch>
        </p:blipFill>
        <p:spPr>
          <a:xfrm>
            <a:off x="24351690" y="1310615"/>
            <a:ext cx="2457046" cy="2977833"/>
          </a:xfrm>
          <a:prstGeom prst="rect">
            <a:avLst/>
          </a:prstGeom>
        </p:spPr>
      </p:pic>
      <p:sp>
        <p:nvSpPr>
          <p:cNvPr id="14" name="矩形: 圆角 13">
            <a:extLst>
              <a:ext uri="{FF2B5EF4-FFF2-40B4-BE49-F238E27FC236}">
                <a16:creationId xmlns:a16="http://schemas.microsoft.com/office/drawing/2014/main" id="{DE00EDAE-A383-B740-C850-5CA8A8661A03}"/>
              </a:ext>
            </a:extLst>
          </p:cNvPr>
          <p:cNvSpPr/>
          <p:nvPr/>
        </p:nvSpPr>
        <p:spPr>
          <a:xfrm>
            <a:off x="885372" y="5639707"/>
            <a:ext cx="13802178" cy="9562193"/>
          </a:xfrm>
          <a:prstGeom prst="roundRect">
            <a:avLst>
              <a:gd name="adj" fmla="val 3608"/>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DDDC238A-94B5-D895-9AAF-9100DC60AD42}"/>
              </a:ext>
            </a:extLst>
          </p:cNvPr>
          <p:cNvSpPr/>
          <p:nvPr/>
        </p:nvSpPr>
        <p:spPr>
          <a:xfrm>
            <a:off x="885371" y="5654221"/>
            <a:ext cx="13802178" cy="740229"/>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B366142-D721-9EA0-8F2C-9D291ACF43BF}"/>
              </a:ext>
            </a:extLst>
          </p:cNvPr>
          <p:cNvSpPr txBox="1"/>
          <p:nvPr/>
        </p:nvSpPr>
        <p:spPr>
          <a:xfrm>
            <a:off x="1033128" y="5717433"/>
            <a:ext cx="2573140"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Introduction</a:t>
            </a:r>
            <a:endParaRPr lang="zh-CN" altLang="en-US" sz="3200" b="1"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5A697537-2D1B-966D-AD2F-D3D9619C825A}"/>
              </a:ext>
            </a:extLst>
          </p:cNvPr>
          <p:cNvSpPr txBox="1"/>
          <p:nvPr/>
        </p:nvSpPr>
        <p:spPr>
          <a:xfrm>
            <a:off x="1062014" y="6524725"/>
            <a:ext cx="2744662" cy="523220"/>
          </a:xfrm>
          <a:prstGeom prst="rect">
            <a:avLst/>
          </a:prstGeom>
          <a:noFill/>
        </p:spPr>
        <p:txBody>
          <a:bodyPr wrap="none" rtlCol="0">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Background</a:t>
            </a:r>
            <a:endParaRPr lang="zh-CN" altLang="en-US" sz="2800" b="1"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9EBB3122-C145-DEF8-014A-71793DCFF048}"/>
              </a:ext>
            </a:extLst>
          </p:cNvPr>
          <p:cNvSpPr txBox="1"/>
          <p:nvPr/>
        </p:nvSpPr>
        <p:spPr>
          <a:xfrm>
            <a:off x="1517536" y="7109482"/>
            <a:ext cx="12789014" cy="1200329"/>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H&amp;E staining is the most common diagnostic practice for histology evaluation but lacks specificity for diagnostic markers. IHC staining provides protein-targeted staining with diagnostic markers but is restricted by tissue availability and antibody specificity.</a:t>
            </a:r>
            <a:endParaRPr lang="zh-CN" altLang="en-US" sz="2400" dirty="0">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81616E65-5603-1520-BD96-E587B6158D25}"/>
              </a:ext>
            </a:extLst>
          </p:cNvPr>
          <p:cNvSpPr txBox="1"/>
          <p:nvPr/>
        </p:nvSpPr>
        <p:spPr>
          <a:xfrm>
            <a:off x="1096620" y="8679494"/>
            <a:ext cx="2565126" cy="523220"/>
          </a:xfrm>
          <a:prstGeom prst="rect">
            <a:avLst/>
          </a:prstGeom>
          <a:noFill/>
        </p:spPr>
        <p:txBody>
          <a:bodyPr wrap="none" rtlCol="0">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Challenges</a:t>
            </a:r>
            <a:endParaRPr lang="zh-CN" altLang="en-US" sz="2800" b="1"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2A603CF2-A0B9-F095-011C-262F0B882877}"/>
              </a:ext>
            </a:extLst>
          </p:cNvPr>
          <p:cNvSpPr txBox="1"/>
          <p:nvPr/>
        </p:nvSpPr>
        <p:spPr>
          <a:xfrm>
            <a:off x="1517536" y="9234518"/>
            <a:ext cx="12789014" cy="1200329"/>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Effective decomposition of staining style and tissue structure across H&amp;E and IHC modalities. Controllable staining process adaptable to diverse tissue and proteins with rigorous structural consistency for non-pixel-aligned image pairs.</a:t>
            </a:r>
            <a:endParaRPr lang="zh-CN" altLang="en-US" sz="2400" dirty="0">
              <a:latin typeface="Arial" panose="020B0604020202020204" pitchFamily="34" charset="0"/>
              <a:cs typeface="Arial" panose="020B0604020202020204" pitchFamily="34" charset="0"/>
            </a:endParaRPr>
          </a:p>
        </p:txBody>
      </p:sp>
      <p:sp>
        <p:nvSpPr>
          <p:cNvPr id="22" name="文本框 21">
            <a:extLst>
              <a:ext uri="{FF2B5EF4-FFF2-40B4-BE49-F238E27FC236}">
                <a16:creationId xmlns:a16="http://schemas.microsoft.com/office/drawing/2014/main" id="{FD11962D-2C65-510C-86B7-26F28C85C321}"/>
              </a:ext>
            </a:extLst>
          </p:cNvPr>
          <p:cNvSpPr txBox="1"/>
          <p:nvPr/>
        </p:nvSpPr>
        <p:spPr>
          <a:xfrm>
            <a:off x="1016047" y="10427340"/>
            <a:ext cx="3084499" cy="523220"/>
          </a:xfrm>
          <a:prstGeom prst="rect">
            <a:avLst/>
          </a:prstGeom>
          <a:noFill/>
        </p:spPr>
        <p:txBody>
          <a:bodyPr wrap="none" rtlCol="0">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Related works</a:t>
            </a:r>
            <a:endParaRPr lang="zh-CN" altLang="en-US" sz="2800" b="1"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D609B3FB-F646-CF6E-81C8-AB5D490764B8}"/>
              </a:ext>
            </a:extLst>
          </p:cNvPr>
          <p:cNvSpPr txBox="1"/>
          <p:nvPr/>
        </p:nvSpPr>
        <p:spPr>
          <a:xfrm>
            <a:off x="1517536" y="10961195"/>
            <a:ext cx="12789014" cy="1200329"/>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Traditional pixel-wise color mapping methods struggle with complex staining relationships. GAN-based methods face mode collapse and training instability, with entanglement of shared structural and specific staining information complicating generation control.</a:t>
            </a:r>
            <a:endParaRPr lang="zh-CN" altLang="en-US" sz="2400"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042C23D8-6834-7097-0EDA-2E307041FE7C}"/>
              </a:ext>
            </a:extLst>
          </p:cNvPr>
          <p:cNvSpPr txBox="1"/>
          <p:nvPr/>
        </p:nvSpPr>
        <p:spPr>
          <a:xfrm>
            <a:off x="1016046" y="12537506"/>
            <a:ext cx="3002745" cy="523220"/>
          </a:xfrm>
          <a:prstGeom prst="rect">
            <a:avLst/>
          </a:prstGeom>
          <a:noFill/>
        </p:spPr>
        <p:txBody>
          <a:bodyPr wrap="none" rtlCol="0">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Contributions</a:t>
            </a:r>
            <a:endParaRPr lang="zh-CN" altLang="en-US" sz="2800" b="1"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AE6AF4C1-C7E9-B959-D477-AFCD7163E44D}"/>
              </a:ext>
            </a:extLst>
          </p:cNvPr>
          <p:cNvSpPr txBox="1"/>
          <p:nvPr/>
        </p:nvSpPr>
        <p:spPr>
          <a:xfrm>
            <a:off x="1456758" y="13053055"/>
            <a:ext cx="12789014" cy="1938992"/>
          </a:xfrm>
          <a:prstGeom prst="rect">
            <a:avLst/>
          </a:prstGeom>
          <a:noFill/>
        </p:spPr>
        <p:txBody>
          <a:bodyPr wrap="square">
            <a:spAutoFit/>
          </a:bodyPr>
          <a:lstStyle/>
          <a:p>
            <a:r>
              <a:rPr lang="zh-CN" altLang="en-US" sz="2400" dirty="0">
                <a:latin typeface="Arial" panose="020B0604020202020204" pitchFamily="34" charset="0"/>
                <a:cs typeface="Arial" panose="020B0604020202020204" pitchFamily="34" charset="0"/>
              </a:rPr>
              <a:t>First energy-guided diffusion model for unpaired virtual histology staining</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(1) Novel score-based diffusion framework with global MI-guided energy function for dynamic disentanglement of staining and structure across modalities; (2) Timestep-adaptive reverse-time SDE for precise staining intensity and structural reconstruction control; (3) Local MI-driven contrastive learning for cellular-level structural consistency</a:t>
            </a:r>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0" name="矩形: 圆角 29">
            <a:extLst>
              <a:ext uri="{FF2B5EF4-FFF2-40B4-BE49-F238E27FC236}">
                <a16:creationId xmlns:a16="http://schemas.microsoft.com/office/drawing/2014/main" id="{D48A8CE4-B16D-C6B9-AD70-1911C45A9381}"/>
              </a:ext>
            </a:extLst>
          </p:cNvPr>
          <p:cNvSpPr/>
          <p:nvPr/>
        </p:nvSpPr>
        <p:spPr>
          <a:xfrm>
            <a:off x="885371" y="15650232"/>
            <a:ext cx="13802177" cy="22221168"/>
          </a:xfrm>
          <a:prstGeom prst="roundRect">
            <a:avLst>
              <a:gd name="adj" fmla="val 3310"/>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24881C9D-21A1-EF73-72F6-7FFEFABA452B}"/>
              </a:ext>
            </a:extLst>
          </p:cNvPr>
          <p:cNvSpPr/>
          <p:nvPr/>
        </p:nvSpPr>
        <p:spPr>
          <a:xfrm>
            <a:off x="901701" y="15686297"/>
            <a:ext cx="13785847" cy="740229"/>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FDA1983F-E50C-DE34-91BD-7AC6D8A6B663}"/>
              </a:ext>
            </a:extLst>
          </p:cNvPr>
          <p:cNvSpPr txBox="1"/>
          <p:nvPr/>
        </p:nvSpPr>
        <p:spPr>
          <a:xfrm>
            <a:off x="1033128" y="15700321"/>
            <a:ext cx="1640193"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Method</a:t>
            </a:r>
            <a:endParaRPr lang="zh-CN" altLang="en-US" sz="3200" b="1" dirty="0">
              <a:latin typeface="Arial" panose="020B0604020202020204" pitchFamily="34" charset="0"/>
              <a:cs typeface="Arial" panose="020B0604020202020204" pitchFamily="34" charset="0"/>
            </a:endParaRPr>
          </a:p>
        </p:txBody>
      </p:sp>
      <p:pic>
        <p:nvPicPr>
          <p:cNvPr id="34" name="图片 33">
            <a:extLst>
              <a:ext uri="{FF2B5EF4-FFF2-40B4-BE49-F238E27FC236}">
                <a16:creationId xmlns:a16="http://schemas.microsoft.com/office/drawing/2014/main" id="{DB4F786B-1C5C-28B9-EEAF-3ABAED874A65}"/>
              </a:ext>
            </a:extLst>
          </p:cNvPr>
          <p:cNvPicPr>
            <a:picLocks noChangeAspect="1"/>
          </p:cNvPicPr>
          <p:nvPr/>
        </p:nvPicPr>
        <p:blipFill>
          <a:blip r:embed="rId7"/>
          <a:stretch>
            <a:fillRect/>
          </a:stretch>
        </p:blipFill>
        <p:spPr>
          <a:xfrm>
            <a:off x="1033128" y="17471017"/>
            <a:ext cx="13289545" cy="5666534"/>
          </a:xfrm>
          <a:prstGeom prst="rect">
            <a:avLst/>
          </a:prstGeom>
        </p:spPr>
      </p:pic>
      <p:pic>
        <p:nvPicPr>
          <p:cNvPr id="36" name="图片 35">
            <a:extLst>
              <a:ext uri="{FF2B5EF4-FFF2-40B4-BE49-F238E27FC236}">
                <a16:creationId xmlns:a16="http://schemas.microsoft.com/office/drawing/2014/main" id="{AFAC5D5B-87AC-91FB-DFC6-422793C232CD}"/>
              </a:ext>
            </a:extLst>
          </p:cNvPr>
          <p:cNvPicPr>
            <a:picLocks noChangeAspect="1"/>
          </p:cNvPicPr>
          <p:nvPr/>
        </p:nvPicPr>
        <p:blipFill>
          <a:blip r:embed="rId8"/>
          <a:stretch>
            <a:fillRect/>
          </a:stretch>
        </p:blipFill>
        <p:spPr>
          <a:xfrm>
            <a:off x="1667691" y="31522247"/>
            <a:ext cx="11804604" cy="5135672"/>
          </a:xfrm>
          <a:prstGeom prst="rect">
            <a:avLst/>
          </a:prstGeom>
        </p:spPr>
      </p:pic>
      <p:sp>
        <p:nvSpPr>
          <p:cNvPr id="38" name="文本框 37">
            <a:extLst>
              <a:ext uri="{FF2B5EF4-FFF2-40B4-BE49-F238E27FC236}">
                <a16:creationId xmlns:a16="http://schemas.microsoft.com/office/drawing/2014/main" id="{228D23C1-F212-20C6-1C7C-D38F1769BE2B}"/>
              </a:ext>
            </a:extLst>
          </p:cNvPr>
          <p:cNvSpPr txBox="1"/>
          <p:nvPr/>
        </p:nvSpPr>
        <p:spPr>
          <a:xfrm>
            <a:off x="993214" y="16684160"/>
            <a:ext cx="8695080" cy="523220"/>
          </a:xfrm>
          <a:prstGeom prst="rect">
            <a:avLst/>
          </a:prstGeom>
          <a:noFill/>
        </p:spPr>
        <p:txBody>
          <a:bodyPr wrap="square">
            <a:spAutoFit/>
          </a:bodyPr>
          <a:lstStyle/>
          <a:p>
            <a:pPr marL="457200" indent="-457200">
              <a:buFont typeface="Arial" panose="020B0604020202020204" pitchFamily="34" charset="0"/>
              <a:buChar char="•"/>
            </a:pPr>
            <a:r>
              <a:rPr lang="en-US" altLang="zh-CN" sz="2800" b="1" i="0" dirty="0">
                <a:solidFill>
                  <a:srgbClr val="000000"/>
                </a:solidFill>
                <a:effectLst/>
                <a:latin typeface="Arial" panose="020B0604020202020204" pitchFamily="34" charset="0"/>
                <a:cs typeface="Arial" panose="020B0604020202020204" pitchFamily="34" charset="0"/>
              </a:rPr>
              <a:t>Two-stage score-based diffusion framework</a:t>
            </a:r>
            <a:r>
              <a:rPr lang="en-US" altLang="zh-CN" sz="2800" b="1" dirty="0">
                <a:latin typeface="Arial" panose="020B0604020202020204" pitchFamily="34" charset="0"/>
                <a:cs typeface="Arial" panose="020B0604020202020204" pitchFamily="34" charset="0"/>
              </a:rPr>
              <a:t> </a:t>
            </a:r>
            <a:endParaRPr lang="zh-CN" altLang="en-US" sz="2800" b="1" dirty="0">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CD21F677-7E0E-7D17-D093-26FC7B7A02C7}"/>
              </a:ext>
            </a:extLst>
          </p:cNvPr>
          <p:cNvSpPr txBox="1"/>
          <p:nvPr/>
        </p:nvSpPr>
        <p:spPr>
          <a:xfrm>
            <a:off x="4911459" y="23236535"/>
            <a:ext cx="5766330" cy="430887"/>
          </a:xfrm>
          <a:prstGeom prst="rect">
            <a:avLst/>
          </a:prstGeom>
          <a:noFill/>
        </p:spPr>
        <p:txBody>
          <a:bodyPr wrap="square">
            <a:spAutoFit/>
          </a:bodyPr>
          <a:lstStyle/>
          <a:p>
            <a:r>
              <a:rPr lang="en-US" altLang="zh-CN" sz="2200" b="0" i="1" dirty="0">
                <a:solidFill>
                  <a:srgbClr val="000000"/>
                </a:solidFill>
                <a:effectLst/>
                <a:latin typeface="Arial" panose="020B0604020202020204" pitchFamily="34" charset="0"/>
                <a:cs typeface="Arial" panose="020B0604020202020204" pitchFamily="34" charset="0"/>
              </a:rPr>
              <a:t>Fig.1 The overall workflow of MIU-Diff.</a:t>
            </a:r>
            <a:r>
              <a:rPr lang="en-US" altLang="zh-CN" sz="2200" i="1" dirty="0">
                <a:latin typeface="Arial" panose="020B0604020202020204" pitchFamily="34" charset="0"/>
                <a:cs typeface="Arial" panose="020B0604020202020204" pitchFamily="34" charset="0"/>
              </a:rPr>
              <a:t> </a:t>
            </a:r>
            <a:endParaRPr lang="zh-CN" altLang="en-US" sz="2200" i="1" dirty="0">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4133A036-68EA-B1BC-28CC-CAAFE3B949E7}"/>
              </a:ext>
            </a:extLst>
          </p:cNvPr>
          <p:cNvSpPr txBox="1"/>
          <p:nvPr/>
        </p:nvSpPr>
        <p:spPr>
          <a:xfrm>
            <a:off x="1326269" y="23865039"/>
            <a:ext cx="12919503" cy="3416320"/>
          </a:xfrm>
          <a:prstGeom prst="rect">
            <a:avLst/>
          </a:prstGeom>
          <a:noFill/>
        </p:spPr>
        <p:txBody>
          <a:bodyPr wrap="square">
            <a:spAutoFit/>
          </a:bodyPr>
          <a:lstStyle/>
          <a:p>
            <a:r>
              <a:rPr lang="en-US" altLang="zh-CN" sz="2400" b="0" i="0" dirty="0">
                <a:solidFill>
                  <a:srgbClr val="333333"/>
                </a:solidFill>
                <a:effectLst/>
                <a:latin typeface="Arial" panose="020B0604020202020204" pitchFamily="34" charset="0"/>
                <a:cs typeface="Arial" panose="020B0604020202020204" pitchFamily="34" charset="0"/>
              </a:rPr>
              <a:t>We establish a two-stage score-based diffusion framework that first pretrains an unconditional IHC diffusion model, then learns the conditional distribution for H&amp;E-to-IHC translation. The MI-guided energy function M(</a:t>
            </a:r>
            <a:r>
              <a:rPr lang="en-US" altLang="zh-CN" sz="2400" b="0" i="0" dirty="0" err="1">
                <a:solidFill>
                  <a:srgbClr val="333333"/>
                </a:solidFill>
                <a:effectLst/>
                <a:latin typeface="Arial" panose="020B0604020202020204" pitchFamily="34" charset="0"/>
                <a:cs typeface="Arial" panose="020B0604020202020204" pitchFamily="34" charset="0"/>
              </a:rPr>
              <a:t>y,x,t</a:t>
            </a:r>
            <a:r>
              <a:rPr lang="en-US" altLang="zh-CN" sz="2400" b="0" i="0" dirty="0">
                <a:solidFill>
                  <a:srgbClr val="333333"/>
                </a:solidFill>
                <a:effectLst/>
                <a:latin typeface="Arial" panose="020B0604020202020204" pitchFamily="34" charset="0"/>
                <a:cs typeface="Arial" panose="020B0604020202020204" pitchFamily="34" charset="0"/>
              </a:rPr>
              <a:t>) dynamically disentangles staining style U(y) and shared structural information I(</a:t>
            </a:r>
            <a:r>
              <a:rPr lang="en-US" altLang="zh-CN" sz="2400" b="0" i="0" dirty="0" err="1">
                <a:solidFill>
                  <a:srgbClr val="333333"/>
                </a:solidFill>
                <a:effectLst/>
                <a:latin typeface="Arial" panose="020B0604020202020204" pitchFamily="34" charset="0"/>
                <a:cs typeface="Arial" panose="020B0604020202020204" pitchFamily="34" charset="0"/>
              </a:rPr>
              <a:t>x;y</a:t>
            </a:r>
            <a:r>
              <a:rPr lang="en-US" altLang="zh-CN" sz="2400" b="0" i="0" dirty="0">
                <a:solidFill>
                  <a:srgbClr val="333333"/>
                </a:solidFill>
                <a:effectLst/>
                <a:latin typeface="Arial" panose="020B0604020202020204" pitchFamily="34" charset="0"/>
                <a:cs typeface="Arial" panose="020B0604020202020204" pitchFamily="34" charset="0"/>
              </a:rPr>
              <a:t>) through mutual information estimation. Given the severe challenge of unpaired training data where H&amp;E and IHC images are from different tissue sections, we propose a timestep-adaptive reverse SDE that precisely controls the balance between staining restoration and structure preservation. Additionally, local MI-driven contrastive learning ensures cellular-level consistency by maximizing mutual information between corresponding patches while minimizing it for non-corresponding regions.</a:t>
            </a:r>
            <a:endParaRPr lang="zh-CN" altLang="en-US" sz="2400"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D9CC0411-F051-812E-E646-24108E9137E9}"/>
              </a:ext>
            </a:extLst>
          </p:cNvPr>
          <p:cNvSpPr txBox="1"/>
          <p:nvPr/>
        </p:nvSpPr>
        <p:spPr>
          <a:xfrm>
            <a:off x="993214" y="27423387"/>
            <a:ext cx="11606212" cy="523220"/>
          </a:xfrm>
          <a:prstGeom prst="rect">
            <a:avLst/>
          </a:prstGeom>
          <a:noFill/>
        </p:spPr>
        <p:txBody>
          <a:bodyPr wrap="square">
            <a:spAutoFit/>
          </a:bodyPr>
          <a:lstStyle/>
          <a:p>
            <a:pPr marL="457200" indent="-457200">
              <a:buFont typeface="Arial" panose="020B0604020202020204" pitchFamily="34" charset="0"/>
              <a:buChar char="•"/>
            </a:pPr>
            <a:r>
              <a:rPr lang="en-US" altLang="zh-CN" sz="2800" b="1" i="0" dirty="0">
                <a:solidFill>
                  <a:srgbClr val="000000"/>
                </a:solidFill>
                <a:effectLst/>
                <a:latin typeface="Arial" panose="020B0604020202020204" pitchFamily="34" charset="0"/>
                <a:cs typeface="Arial" panose="020B0604020202020204" pitchFamily="34" charset="0"/>
              </a:rPr>
              <a:t>MI-guided energy function to disentangle staining &amp; structure</a:t>
            </a:r>
            <a:r>
              <a:rPr lang="en-US" altLang="zh-CN" sz="2800" b="1" dirty="0">
                <a:latin typeface="Arial" panose="020B0604020202020204" pitchFamily="34" charset="0"/>
                <a:cs typeface="Arial" panose="020B0604020202020204" pitchFamily="34" charset="0"/>
              </a:rPr>
              <a:t> </a:t>
            </a:r>
            <a:endParaRPr lang="zh-CN" altLang="en-US" sz="2800" b="1"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95DA2D75-83AA-2A68-78F6-7B0CAC5B08DD}"/>
              </a:ext>
            </a:extLst>
          </p:cNvPr>
          <p:cNvSpPr txBox="1"/>
          <p:nvPr/>
        </p:nvSpPr>
        <p:spPr>
          <a:xfrm>
            <a:off x="1456758" y="36657919"/>
            <a:ext cx="12633541" cy="1107996"/>
          </a:xfrm>
          <a:prstGeom prst="rect">
            <a:avLst/>
          </a:prstGeom>
          <a:noFill/>
        </p:spPr>
        <p:txBody>
          <a:bodyPr wrap="square">
            <a:spAutoFit/>
          </a:bodyPr>
          <a:lstStyle/>
          <a:p>
            <a:r>
              <a:rPr lang="en-US" altLang="zh-CN" sz="2200" b="0" i="1" dirty="0">
                <a:solidFill>
                  <a:srgbClr val="000000"/>
                </a:solidFill>
                <a:effectLst/>
                <a:latin typeface="Arial" panose="020B0604020202020204" pitchFamily="34" charset="0"/>
                <a:cs typeface="Arial" panose="020B0604020202020204" pitchFamily="34" charset="0"/>
              </a:rPr>
              <a:t>Fig.2 Illustration of (a) the construction and training process of the global MI estimator, and (b) the MI-guided energy function in the reverse diffusion, which is formulated by I(</a:t>
            </a:r>
            <a:r>
              <a:rPr lang="en-US" altLang="zh-CN" sz="2200" b="1" i="1" dirty="0">
                <a:solidFill>
                  <a:srgbClr val="000000"/>
                </a:solidFill>
                <a:effectLst/>
                <a:latin typeface="Arial" panose="020B0604020202020204" pitchFamily="34" charset="0"/>
                <a:cs typeface="Arial" panose="020B0604020202020204" pitchFamily="34" charset="0"/>
              </a:rPr>
              <a:t>x</a:t>
            </a:r>
            <a:r>
              <a:rPr lang="en-US" altLang="zh-CN" sz="2200" b="0" i="1" dirty="0">
                <a:solidFill>
                  <a:srgbClr val="000000"/>
                </a:solidFill>
                <a:effectLst/>
                <a:latin typeface="Arial" panose="020B0604020202020204" pitchFamily="34" charset="0"/>
                <a:cs typeface="Arial" panose="020B0604020202020204" pitchFamily="34" charset="0"/>
              </a:rPr>
              <a:t>; </a:t>
            </a:r>
            <a:r>
              <a:rPr lang="en-US" altLang="zh-CN" sz="2200" b="1" i="1" dirty="0">
                <a:solidFill>
                  <a:srgbClr val="000000"/>
                </a:solidFill>
                <a:effectLst/>
                <a:latin typeface="Arial" panose="020B0604020202020204" pitchFamily="34" charset="0"/>
                <a:cs typeface="Arial" panose="020B0604020202020204" pitchFamily="34" charset="0"/>
              </a:rPr>
              <a:t>y</a:t>
            </a:r>
            <a:r>
              <a:rPr lang="en-US" altLang="zh-CN" sz="2200" b="0" i="1" dirty="0">
                <a:solidFill>
                  <a:srgbClr val="000000"/>
                </a:solidFill>
                <a:effectLst/>
                <a:latin typeface="Arial" panose="020B0604020202020204" pitchFamily="34" charset="0"/>
                <a:cs typeface="Arial" panose="020B0604020202020204" pitchFamily="34" charset="0"/>
              </a:rPr>
              <a:t>) approximated using the MI estimator and U(</a:t>
            </a:r>
            <a:r>
              <a:rPr lang="en-US" altLang="zh-CN" sz="2200" b="1" i="1" dirty="0">
                <a:solidFill>
                  <a:srgbClr val="000000"/>
                </a:solidFill>
                <a:effectLst/>
                <a:latin typeface="Arial" panose="020B0604020202020204" pitchFamily="34" charset="0"/>
                <a:cs typeface="Arial" panose="020B0604020202020204" pitchFamily="34" charset="0"/>
              </a:rPr>
              <a:t>y</a:t>
            </a:r>
            <a:r>
              <a:rPr lang="en-US" altLang="zh-CN" sz="2200" b="0" i="1" dirty="0">
                <a:solidFill>
                  <a:srgbClr val="000000"/>
                </a:solidFill>
                <a:effectLst/>
                <a:latin typeface="Arial" panose="020B0604020202020204" pitchFamily="34" charset="0"/>
                <a:cs typeface="Arial" panose="020B0604020202020204" pitchFamily="34" charset="0"/>
              </a:rPr>
              <a:t>).</a:t>
            </a:r>
            <a:r>
              <a:rPr lang="en-US" altLang="zh-CN" sz="2200" i="1" dirty="0">
                <a:latin typeface="Arial" panose="020B0604020202020204" pitchFamily="34" charset="0"/>
                <a:cs typeface="Arial" panose="020B0604020202020204" pitchFamily="34" charset="0"/>
              </a:rPr>
              <a:t> </a:t>
            </a:r>
            <a:endParaRPr lang="zh-CN" altLang="en-US" sz="2200" i="1" dirty="0">
              <a:latin typeface="Arial" panose="020B0604020202020204" pitchFamily="34" charset="0"/>
              <a:cs typeface="Arial" panose="020B0604020202020204" pitchFamily="34" charset="0"/>
            </a:endParaRPr>
          </a:p>
        </p:txBody>
      </p:sp>
      <p:pic>
        <p:nvPicPr>
          <p:cNvPr id="48" name="图片 47">
            <a:extLst>
              <a:ext uri="{FF2B5EF4-FFF2-40B4-BE49-F238E27FC236}">
                <a16:creationId xmlns:a16="http://schemas.microsoft.com/office/drawing/2014/main" id="{5A256F85-8996-E9F4-F814-CC611B617B06}"/>
              </a:ext>
            </a:extLst>
          </p:cNvPr>
          <p:cNvPicPr>
            <a:picLocks noChangeAspect="1"/>
          </p:cNvPicPr>
          <p:nvPr/>
        </p:nvPicPr>
        <p:blipFill>
          <a:blip r:embed="rId9"/>
          <a:stretch>
            <a:fillRect/>
          </a:stretch>
        </p:blipFill>
        <p:spPr>
          <a:xfrm>
            <a:off x="15414679" y="5795735"/>
            <a:ext cx="14170249" cy="6423192"/>
          </a:xfrm>
          <a:prstGeom prst="rect">
            <a:avLst/>
          </a:prstGeom>
        </p:spPr>
      </p:pic>
      <p:sp>
        <p:nvSpPr>
          <p:cNvPr id="49" name="矩形: 圆角 48">
            <a:extLst>
              <a:ext uri="{FF2B5EF4-FFF2-40B4-BE49-F238E27FC236}">
                <a16:creationId xmlns:a16="http://schemas.microsoft.com/office/drawing/2014/main" id="{3D5B7DE2-4E9D-DDCA-24E4-4D655C820F33}"/>
              </a:ext>
            </a:extLst>
          </p:cNvPr>
          <p:cNvSpPr/>
          <p:nvPr/>
        </p:nvSpPr>
        <p:spPr>
          <a:xfrm>
            <a:off x="15104993" y="5609447"/>
            <a:ext cx="14588789" cy="6928059"/>
          </a:xfrm>
          <a:prstGeom prst="roundRect">
            <a:avLst>
              <a:gd name="adj" fmla="val 3608"/>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5D37DEC7-4F55-6AED-706E-2753DB845409}"/>
              </a:ext>
            </a:extLst>
          </p:cNvPr>
          <p:cNvSpPr txBox="1"/>
          <p:nvPr/>
        </p:nvSpPr>
        <p:spPr>
          <a:xfrm>
            <a:off x="1403171" y="28139247"/>
            <a:ext cx="12919502" cy="3046988"/>
          </a:xfrm>
          <a:prstGeom prst="rect">
            <a:avLst/>
          </a:prstGeom>
          <a:noFill/>
        </p:spPr>
        <p:txBody>
          <a:bodyPr wrap="square">
            <a:spAutoFit/>
          </a:bodyPr>
          <a:lstStyle/>
          <a:p>
            <a:r>
              <a:rPr lang="zh-CN" altLang="en-US" sz="2400" dirty="0">
                <a:latin typeface="Arial" panose="020B0604020202020204" pitchFamily="34" charset="0"/>
                <a:cs typeface="Arial" panose="020B0604020202020204" pitchFamily="34" charset="0"/>
              </a:rPr>
              <a:t>The method employs a global mutual information estimator to quantify shared structural characteristics between H&amp;E and generated IHC images, trained within the IHC domain using gradient maps as structural proxies. The energy function dynamically balances unique staining information U(y) and shared structural information I(x;y), with the timestep-adaptive parameter λₜ = t/S controlling this trade-off throughout the reverse diffusion process. This approach enables the model to prioritize staining detail restoration in early timesteps while emphasizing structural consistency preservation in later stages, effectively disentangling style and content without requiring pixel-aligned training pairs.</a:t>
            </a:r>
          </a:p>
        </p:txBody>
      </p:sp>
      <p:sp>
        <p:nvSpPr>
          <p:cNvPr id="52" name="矩形: 圆角 51">
            <a:extLst>
              <a:ext uri="{FF2B5EF4-FFF2-40B4-BE49-F238E27FC236}">
                <a16:creationId xmlns:a16="http://schemas.microsoft.com/office/drawing/2014/main" id="{36F0E7D8-3494-6272-B6B5-DB74A6DF034F}"/>
              </a:ext>
            </a:extLst>
          </p:cNvPr>
          <p:cNvSpPr/>
          <p:nvPr/>
        </p:nvSpPr>
        <p:spPr>
          <a:xfrm>
            <a:off x="15104993" y="12873588"/>
            <a:ext cx="14588789" cy="23784331"/>
          </a:xfrm>
          <a:prstGeom prst="roundRect">
            <a:avLst>
              <a:gd name="adj" fmla="val 3310"/>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圆角 52">
            <a:extLst>
              <a:ext uri="{FF2B5EF4-FFF2-40B4-BE49-F238E27FC236}">
                <a16:creationId xmlns:a16="http://schemas.microsoft.com/office/drawing/2014/main" id="{A2BE8B26-101D-0BD6-7E08-48CE572EE368}"/>
              </a:ext>
            </a:extLst>
          </p:cNvPr>
          <p:cNvSpPr/>
          <p:nvPr/>
        </p:nvSpPr>
        <p:spPr>
          <a:xfrm>
            <a:off x="15128262" y="12889985"/>
            <a:ext cx="14565520" cy="864115"/>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2952AAA2-99AB-8891-82DD-1D811B27E886}"/>
              </a:ext>
            </a:extLst>
          </p:cNvPr>
          <p:cNvSpPr txBox="1"/>
          <p:nvPr/>
        </p:nvSpPr>
        <p:spPr>
          <a:xfrm>
            <a:off x="15258936" y="13012901"/>
            <a:ext cx="4352474"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Experimental Results</a:t>
            </a:r>
            <a:endParaRPr lang="zh-CN" altLang="en-US" sz="3200" b="1" dirty="0">
              <a:latin typeface="Arial" panose="020B0604020202020204" pitchFamily="34" charset="0"/>
              <a:cs typeface="Arial" panose="020B0604020202020204" pitchFamily="34" charset="0"/>
            </a:endParaRPr>
          </a:p>
        </p:txBody>
      </p:sp>
      <p:pic>
        <p:nvPicPr>
          <p:cNvPr id="56" name="图片 55">
            <a:extLst>
              <a:ext uri="{FF2B5EF4-FFF2-40B4-BE49-F238E27FC236}">
                <a16:creationId xmlns:a16="http://schemas.microsoft.com/office/drawing/2014/main" id="{96E66249-2EF7-D9B7-75EB-6A3D0A9F7DDE}"/>
              </a:ext>
            </a:extLst>
          </p:cNvPr>
          <p:cNvPicPr>
            <a:picLocks noChangeAspect="1"/>
          </p:cNvPicPr>
          <p:nvPr/>
        </p:nvPicPr>
        <p:blipFill>
          <a:blip r:embed="rId10"/>
          <a:stretch>
            <a:fillRect/>
          </a:stretch>
        </p:blipFill>
        <p:spPr>
          <a:xfrm>
            <a:off x="16602598" y="25370166"/>
            <a:ext cx="10931153" cy="5675228"/>
          </a:xfrm>
          <a:prstGeom prst="rect">
            <a:avLst/>
          </a:prstGeom>
        </p:spPr>
      </p:pic>
      <p:pic>
        <p:nvPicPr>
          <p:cNvPr id="58" name="图片 57">
            <a:extLst>
              <a:ext uri="{FF2B5EF4-FFF2-40B4-BE49-F238E27FC236}">
                <a16:creationId xmlns:a16="http://schemas.microsoft.com/office/drawing/2014/main" id="{29E9B119-82ED-71FF-60D3-C46E113EC956}"/>
              </a:ext>
            </a:extLst>
          </p:cNvPr>
          <p:cNvPicPr>
            <a:picLocks noChangeAspect="1"/>
          </p:cNvPicPr>
          <p:nvPr/>
        </p:nvPicPr>
        <p:blipFill>
          <a:blip r:embed="rId11"/>
          <a:stretch>
            <a:fillRect/>
          </a:stretch>
        </p:blipFill>
        <p:spPr>
          <a:xfrm>
            <a:off x="17644388" y="32727633"/>
            <a:ext cx="9228571" cy="3704762"/>
          </a:xfrm>
          <a:prstGeom prst="rect">
            <a:avLst/>
          </a:prstGeom>
        </p:spPr>
      </p:pic>
      <p:sp>
        <p:nvSpPr>
          <p:cNvPr id="59" name="文本框 58">
            <a:extLst>
              <a:ext uri="{FF2B5EF4-FFF2-40B4-BE49-F238E27FC236}">
                <a16:creationId xmlns:a16="http://schemas.microsoft.com/office/drawing/2014/main" id="{D8CAAC67-BD50-51FE-5DB6-B9AFF969DB3A}"/>
              </a:ext>
            </a:extLst>
          </p:cNvPr>
          <p:cNvSpPr txBox="1"/>
          <p:nvPr/>
        </p:nvSpPr>
        <p:spPr>
          <a:xfrm>
            <a:off x="15344096" y="13787260"/>
            <a:ext cx="8695080" cy="523220"/>
          </a:xfrm>
          <a:prstGeom prst="rect">
            <a:avLst/>
          </a:prstGeom>
          <a:noFill/>
        </p:spPr>
        <p:txBody>
          <a:bodyPr wrap="square">
            <a:spAutoFit/>
          </a:bodyPr>
          <a:lstStyle/>
          <a:p>
            <a:pPr marL="457200" indent="-457200">
              <a:buFont typeface="Arial" panose="020B0604020202020204" pitchFamily="34" charset="0"/>
              <a:buChar char="•"/>
            </a:pPr>
            <a:r>
              <a:rPr lang="en-US" altLang="zh-CN" sz="2800" b="1" i="0" dirty="0">
                <a:solidFill>
                  <a:srgbClr val="000000"/>
                </a:solidFill>
                <a:effectLst/>
                <a:latin typeface="Arial" panose="020B0604020202020204" pitchFamily="34" charset="0"/>
                <a:cs typeface="Arial" panose="020B0604020202020204" pitchFamily="34" charset="0"/>
              </a:rPr>
              <a:t>Dataset</a:t>
            </a:r>
            <a:r>
              <a:rPr lang="en-US" altLang="zh-CN" sz="2800" b="1" dirty="0">
                <a:latin typeface="Arial" panose="020B0604020202020204" pitchFamily="34" charset="0"/>
                <a:cs typeface="Arial" panose="020B0604020202020204" pitchFamily="34" charset="0"/>
              </a:rPr>
              <a:t> </a:t>
            </a:r>
            <a:endParaRPr lang="zh-CN" altLang="en-US" sz="2800" b="1" dirty="0">
              <a:latin typeface="Arial" panose="020B0604020202020204" pitchFamily="34" charset="0"/>
              <a:cs typeface="Arial" panose="020B0604020202020204" pitchFamily="34" charset="0"/>
            </a:endParaRPr>
          </a:p>
        </p:txBody>
      </p:sp>
      <p:sp>
        <p:nvSpPr>
          <p:cNvPr id="61" name="文本框 60">
            <a:extLst>
              <a:ext uri="{FF2B5EF4-FFF2-40B4-BE49-F238E27FC236}">
                <a16:creationId xmlns:a16="http://schemas.microsoft.com/office/drawing/2014/main" id="{4DBA028F-C21E-86BB-A1EA-4BE03D67BEC4}"/>
              </a:ext>
            </a:extLst>
          </p:cNvPr>
          <p:cNvSpPr txBox="1"/>
          <p:nvPr/>
        </p:nvSpPr>
        <p:spPr>
          <a:xfrm>
            <a:off x="15812121" y="14350437"/>
            <a:ext cx="13646504" cy="2677656"/>
          </a:xfrm>
          <a:prstGeom prst="rect">
            <a:avLst/>
          </a:prstGeom>
          <a:noFill/>
        </p:spPr>
        <p:txBody>
          <a:bodyPr wrap="square">
            <a:spAutoFit/>
          </a:bodyPr>
          <a:lstStyle/>
          <a:p>
            <a:r>
              <a:rPr lang="en-US" altLang="zh-CN" sz="2400" b="0" i="0" dirty="0">
                <a:solidFill>
                  <a:srgbClr val="000000"/>
                </a:solidFill>
                <a:effectLst/>
                <a:latin typeface="Arial" panose="020B0604020202020204" pitchFamily="34" charset="0"/>
                <a:cs typeface="Arial" panose="020B0604020202020204" pitchFamily="34" charset="0"/>
              </a:rPr>
              <a:t>We evaluate our method on two public datasets: the Breast Cancer Immunohistochemical (BCI) challenge dataset and the Multi-IHC Stain Translation (MIST) dataset. In BCI, we split the dataset into 3498, 437 and 438 H&amp;E-IHC (of gene HER2) pairs for training, validation and test. For the MIST dataset, we include H&amp;E-IHC pairs of two genes, i.e., HER2 (4,513, 564 and 563 pairs for training, validation and test) and Ki67 (4,288, 536, 537 pairs for training, validation and test). All patches are cropped in size of 1024</a:t>
            </a:r>
            <a:r>
              <a:rPr lang="en-US" altLang="zh-CN" sz="2400" b="0" i="1" dirty="0">
                <a:solidFill>
                  <a:srgbClr val="000000"/>
                </a:solidFill>
                <a:effectLst/>
                <a:latin typeface="Arial" panose="020B0604020202020204" pitchFamily="34" charset="0"/>
                <a:cs typeface="Arial" panose="020B0604020202020204" pitchFamily="34" charset="0"/>
              </a:rPr>
              <a:t>×</a:t>
            </a:r>
            <a:r>
              <a:rPr lang="en-US" altLang="zh-CN" sz="2400" b="0" i="0" dirty="0">
                <a:solidFill>
                  <a:srgbClr val="000000"/>
                </a:solidFill>
                <a:effectLst/>
                <a:latin typeface="Arial" panose="020B0604020202020204" pitchFamily="34" charset="0"/>
                <a:cs typeface="Arial" panose="020B0604020202020204" pitchFamily="34" charset="0"/>
              </a:rPr>
              <a:t>1024. All H&amp;E-IHC pairs are from consecutive slices, but not strictly pixel-aligned.</a:t>
            </a:r>
            <a:r>
              <a:rPr lang="en-US" altLang="zh-CN" sz="2400" dirty="0">
                <a:latin typeface="Arial" panose="020B0604020202020204" pitchFamily="34" charset="0"/>
                <a:cs typeface="Arial" panose="020B0604020202020204" pitchFamily="34" charset="0"/>
              </a:rPr>
              <a:t> </a:t>
            </a:r>
            <a:endParaRPr lang="zh-CN" altLang="en-US" sz="2400" dirty="0">
              <a:latin typeface="Arial" panose="020B0604020202020204" pitchFamily="34" charset="0"/>
              <a:cs typeface="Arial" panose="020B0604020202020204" pitchFamily="34" charset="0"/>
            </a:endParaRPr>
          </a:p>
        </p:txBody>
      </p:sp>
      <p:pic>
        <p:nvPicPr>
          <p:cNvPr id="69" name="图片 68">
            <a:extLst>
              <a:ext uri="{FF2B5EF4-FFF2-40B4-BE49-F238E27FC236}">
                <a16:creationId xmlns:a16="http://schemas.microsoft.com/office/drawing/2014/main" id="{0E96D5C9-9F2C-6707-D836-E66D640321AF}"/>
              </a:ext>
            </a:extLst>
          </p:cNvPr>
          <p:cNvPicPr>
            <a:picLocks noChangeAspect="1"/>
          </p:cNvPicPr>
          <p:nvPr/>
        </p:nvPicPr>
        <p:blipFill>
          <a:blip r:embed="rId12"/>
          <a:stretch>
            <a:fillRect/>
          </a:stretch>
        </p:blipFill>
        <p:spPr>
          <a:xfrm>
            <a:off x="15239064" y="20514025"/>
            <a:ext cx="14238611" cy="4683020"/>
          </a:xfrm>
          <a:prstGeom prst="rect">
            <a:avLst/>
          </a:prstGeom>
        </p:spPr>
      </p:pic>
      <p:sp>
        <p:nvSpPr>
          <p:cNvPr id="70" name="文本框 69">
            <a:extLst>
              <a:ext uri="{FF2B5EF4-FFF2-40B4-BE49-F238E27FC236}">
                <a16:creationId xmlns:a16="http://schemas.microsoft.com/office/drawing/2014/main" id="{7E6657EC-94AA-58DC-B976-C189AD751C95}"/>
              </a:ext>
            </a:extLst>
          </p:cNvPr>
          <p:cNvSpPr txBox="1"/>
          <p:nvPr/>
        </p:nvSpPr>
        <p:spPr>
          <a:xfrm>
            <a:off x="15344096" y="17076197"/>
            <a:ext cx="8695080" cy="523220"/>
          </a:xfrm>
          <a:prstGeom prst="rect">
            <a:avLst/>
          </a:prstGeom>
          <a:noFill/>
        </p:spPr>
        <p:txBody>
          <a:bodyPr wrap="square">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Comparison with Other Methods </a:t>
            </a:r>
            <a:endParaRPr lang="zh-CN" altLang="en-US" sz="2800" b="1" dirty="0">
              <a:latin typeface="Arial" panose="020B0604020202020204" pitchFamily="34" charset="0"/>
              <a:cs typeface="Arial" panose="020B0604020202020204" pitchFamily="34" charset="0"/>
            </a:endParaRPr>
          </a:p>
        </p:txBody>
      </p:sp>
      <p:sp>
        <p:nvSpPr>
          <p:cNvPr id="72" name="文本框 71">
            <a:extLst>
              <a:ext uri="{FF2B5EF4-FFF2-40B4-BE49-F238E27FC236}">
                <a16:creationId xmlns:a16="http://schemas.microsoft.com/office/drawing/2014/main" id="{39165576-C6F9-9792-0891-2FB3254B6F8E}"/>
              </a:ext>
            </a:extLst>
          </p:cNvPr>
          <p:cNvSpPr txBox="1"/>
          <p:nvPr/>
        </p:nvSpPr>
        <p:spPr>
          <a:xfrm>
            <a:off x="15837464" y="17664347"/>
            <a:ext cx="13747464" cy="2308324"/>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We assess generated IHC image quality using four complementary metrics: PSNR for objective image quality assessment, VIF for measuring information preservation between source and generated images, and histogram correlation for evaluating color matching performance. Additionally, we use IOD (Integrated Optical Density) deviation to quantify clinical relevance by measuring consistency of positive staining signals in cellular regions. These metrics collectively evaluate both technical image quality and diagnostic utility for virtual staining applications.</a:t>
            </a:r>
            <a:endParaRPr lang="zh-CN" altLang="en-US" sz="2400" dirty="0">
              <a:latin typeface="Arial" panose="020B0604020202020204" pitchFamily="34" charset="0"/>
              <a:cs typeface="Arial" panose="020B0604020202020204" pitchFamily="34" charset="0"/>
            </a:endParaRPr>
          </a:p>
        </p:txBody>
      </p:sp>
      <p:sp>
        <p:nvSpPr>
          <p:cNvPr id="74" name="文本框 73">
            <a:extLst>
              <a:ext uri="{FF2B5EF4-FFF2-40B4-BE49-F238E27FC236}">
                <a16:creationId xmlns:a16="http://schemas.microsoft.com/office/drawing/2014/main" id="{C0C464EC-1104-1984-BB6B-C9A29147A305}"/>
              </a:ext>
            </a:extLst>
          </p:cNvPr>
          <p:cNvSpPr txBox="1"/>
          <p:nvPr/>
        </p:nvSpPr>
        <p:spPr>
          <a:xfrm>
            <a:off x="16769803" y="20070972"/>
            <a:ext cx="11177132" cy="430887"/>
          </a:xfrm>
          <a:prstGeom prst="rect">
            <a:avLst/>
          </a:prstGeom>
          <a:noFill/>
        </p:spPr>
        <p:txBody>
          <a:bodyPr wrap="square">
            <a:spAutoFit/>
          </a:bodyPr>
          <a:lstStyle/>
          <a:p>
            <a:r>
              <a:rPr lang="en-US" altLang="zh-CN" sz="2200" i="1" dirty="0">
                <a:solidFill>
                  <a:srgbClr val="000000"/>
                </a:solidFill>
                <a:effectLst/>
                <a:latin typeface="Arial" panose="020B0604020202020204" pitchFamily="34" charset="0"/>
                <a:cs typeface="Arial" panose="020B0604020202020204" pitchFamily="34" charset="0"/>
              </a:rPr>
              <a:t>Table 1. </a:t>
            </a:r>
            <a:r>
              <a:rPr lang="en-US" altLang="zh-CN" sz="2200" b="0" i="1" dirty="0">
                <a:solidFill>
                  <a:srgbClr val="000000"/>
                </a:solidFill>
                <a:effectLst/>
                <a:latin typeface="Arial" panose="020B0604020202020204" pitchFamily="34" charset="0"/>
                <a:cs typeface="Arial" panose="020B0604020202020204" pitchFamily="34" charset="0"/>
              </a:rPr>
              <a:t>Performance of virtual IHC staining. Bold numbers indicate the best results.</a:t>
            </a:r>
            <a:r>
              <a:rPr lang="en-US" altLang="zh-CN" sz="2200" i="1" dirty="0">
                <a:latin typeface="Arial" panose="020B0604020202020204" pitchFamily="34" charset="0"/>
                <a:cs typeface="Arial" panose="020B0604020202020204" pitchFamily="34" charset="0"/>
              </a:rPr>
              <a:t> </a:t>
            </a:r>
            <a:endParaRPr lang="zh-CN" altLang="en-US" sz="2200" i="1" dirty="0">
              <a:latin typeface="Arial" panose="020B0604020202020204" pitchFamily="34" charset="0"/>
              <a:cs typeface="Arial" panose="020B0604020202020204" pitchFamily="34" charset="0"/>
            </a:endParaRPr>
          </a:p>
        </p:txBody>
      </p:sp>
      <p:sp>
        <p:nvSpPr>
          <p:cNvPr id="76" name="文本框 75">
            <a:extLst>
              <a:ext uri="{FF2B5EF4-FFF2-40B4-BE49-F238E27FC236}">
                <a16:creationId xmlns:a16="http://schemas.microsoft.com/office/drawing/2014/main" id="{0D850C26-E3D0-0DFC-4682-2E68646554FE}"/>
              </a:ext>
            </a:extLst>
          </p:cNvPr>
          <p:cNvSpPr txBox="1"/>
          <p:nvPr/>
        </p:nvSpPr>
        <p:spPr>
          <a:xfrm>
            <a:off x="19180968" y="31127933"/>
            <a:ext cx="7048500" cy="430887"/>
          </a:xfrm>
          <a:prstGeom prst="rect">
            <a:avLst/>
          </a:prstGeom>
          <a:noFill/>
        </p:spPr>
        <p:txBody>
          <a:bodyPr wrap="square">
            <a:spAutoFit/>
          </a:bodyPr>
          <a:lstStyle/>
          <a:p>
            <a:r>
              <a:rPr lang="en-US" altLang="zh-CN" sz="2200" b="0" i="1" dirty="0">
                <a:solidFill>
                  <a:srgbClr val="000000"/>
                </a:solidFill>
                <a:effectLst/>
                <a:latin typeface="Arial" panose="020B0604020202020204" pitchFamily="34" charset="0"/>
                <a:cs typeface="Arial" panose="020B0604020202020204" pitchFamily="34" charset="0"/>
              </a:rPr>
              <a:t>Fig.3 Visual comparisons on MIST</a:t>
            </a:r>
            <a:r>
              <a:rPr lang="en-US" altLang="zh-CN" sz="2200" b="0" i="1" baseline="-25000" dirty="0">
                <a:solidFill>
                  <a:srgbClr val="000000"/>
                </a:solidFill>
                <a:effectLst/>
                <a:latin typeface="Arial" panose="020B0604020202020204" pitchFamily="34" charset="0"/>
                <a:cs typeface="Arial" panose="020B0604020202020204" pitchFamily="34" charset="0"/>
              </a:rPr>
              <a:t>Ki67</a:t>
            </a:r>
            <a:r>
              <a:rPr lang="en-US" altLang="zh-CN" sz="2200" b="0" i="1" dirty="0">
                <a:solidFill>
                  <a:srgbClr val="000000"/>
                </a:solidFill>
                <a:effectLst/>
                <a:latin typeface="Arial" panose="020B0604020202020204" pitchFamily="34" charset="0"/>
                <a:cs typeface="Arial" panose="020B0604020202020204" pitchFamily="34" charset="0"/>
              </a:rPr>
              <a:t> and MIST</a:t>
            </a:r>
            <a:r>
              <a:rPr lang="en-US" altLang="zh-CN" sz="2200" b="0" i="1" baseline="-25000" dirty="0">
                <a:solidFill>
                  <a:srgbClr val="000000"/>
                </a:solidFill>
                <a:effectLst/>
                <a:latin typeface="Arial" panose="020B0604020202020204" pitchFamily="34" charset="0"/>
                <a:cs typeface="Arial" panose="020B0604020202020204" pitchFamily="34" charset="0"/>
              </a:rPr>
              <a:t>HER2</a:t>
            </a:r>
            <a:r>
              <a:rPr lang="en-US" altLang="zh-CN" sz="2200" b="0" i="1" dirty="0">
                <a:solidFill>
                  <a:srgbClr val="000000"/>
                </a:solidFill>
                <a:effectLst/>
                <a:latin typeface="Arial" panose="020B0604020202020204" pitchFamily="34" charset="0"/>
                <a:cs typeface="Arial" panose="020B0604020202020204" pitchFamily="34" charset="0"/>
              </a:rPr>
              <a:t>.</a:t>
            </a:r>
            <a:r>
              <a:rPr lang="en-US" altLang="zh-CN" sz="2200" i="1" dirty="0">
                <a:latin typeface="Arial" panose="020B0604020202020204" pitchFamily="34" charset="0"/>
                <a:cs typeface="Arial" panose="020B0604020202020204" pitchFamily="34" charset="0"/>
              </a:rPr>
              <a:t> </a:t>
            </a:r>
            <a:endParaRPr lang="zh-CN" altLang="en-US" sz="2200" i="1" dirty="0">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A145440C-32B5-9476-EF6A-8D773DB395AB}"/>
              </a:ext>
            </a:extLst>
          </p:cNvPr>
          <p:cNvSpPr txBox="1"/>
          <p:nvPr/>
        </p:nvSpPr>
        <p:spPr>
          <a:xfrm>
            <a:off x="15414679" y="31617497"/>
            <a:ext cx="8695080" cy="523220"/>
          </a:xfrm>
          <a:prstGeom prst="rect">
            <a:avLst/>
          </a:prstGeom>
          <a:noFill/>
        </p:spPr>
        <p:txBody>
          <a:bodyPr wrap="square">
            <a:spAutoFit/>
          </a:bodyPr>
          <a:lstStyle/>
          <a:p>
            <a:pPr marL="457200" indent="-457200">
              <a:buFont typeface="Arial" panose="020B0604020202020204" pitchFamily="34" charset="0"/>
              <a:buChar char="•"/>
            </a:pPr>
            <a:r>
              <a:rPr lang="en-US" altLang="zh-CN" sz="2800" b="1" dirty="0">
                <a:latin typeface="Arial" panose="020B0604020202020204" pitchFamily="34" charset="0"/>
                <a:cs typeface="Arial" panose="020B0604020202020204" pitchFamily="34" charset="0"/>
              </a:rPr>
              <a:t>Ablation Study  </a:t>
            </a:r>
            <a:endParaRPr lang="zh-CN" altLang="en-US" sz="2800" b="1" dirty="0">
              <a:latin typeface="Arial" panose="020B0604020202020204" pitchFamily="34" charset="0"/>
              <a:cs typeface="Arial" panose="020B0604020202020204" pitchFamily="34" charset="0"/>
            </a:endParaRPr>
          </a:p>
        </p:txBody>
      </p:sp>
      <p:sp>
        <p:nvSpPr>
          <p:cNvPr id="79" name="文本框 78">
            <a:extLst>
              <a:ext uri="{FF2B5EF4-FFF2-40B4-BE49-F238E27FC236}">
                <a16:creationId xmlns:a16="http://schemas.microsoft.com/office/drawing/2014/main" id="{81BC6859-EF5A-215C-01DD-B3A1B3BFF2DA}"/>
              </a:ext>
            </a:extLst>
          </p:cNvPr>
          <p:cNvSpPr txBox="1"/>
          <p:nvPr/>
        </p:nvSpPr>
        <p:spPr>
          <a:xfrm>
            <a:off x="17265395" y="32239596"/>
            <a:ext cx="10185947" cy="430887"/>
          </a:xfrm>
          <a:prstGeom prst="rect">
            <a:avLst/>
          </a:prstGeom>
          <a:noFill/>
        </p:spPr>
        <p:txBody>
          <a:bodyPr wrap="square">
            <a:spAutoFit/>
          </a:bodyPr>
          <a:lstStyle/>
          <a:p>
            <a:r>
              <a:rPr lang="en-US" altLang="zh-CN" sz="2200" b="0" i="1" dirty="0">
                <a:solidFill>
                  <a:srgbClr val="000000"/>
                </a:solidFill>
                <a:effectLst/>
                <a:latin typeface="Arial" panose="020B0604020202020204" pitchFamily="34" charset="0"/>
                <a:cs typeface="Arial" panose="020B0604020202020204" pitchFamily="34" charset="0"/>
              </a:rPr>
              <a:t>Table 2. Ablation experiments with different optimization and denoising steps.</a:t>
            </a:r>
            <a:r>
              <a:rPr lang="en-US" altLang="zh-CN" sz="2200" i="1" dirty="0">
                <a:latin typeface="Arial" panose="020B0604020202020204" pitchFamily="34" charset="0"/>
                <a:cs typeface="Arial" panose="020B0604020202020204" pitchFamily="34" charset="0"/>
              </a:rPr>
              <a:t> </a:t>
            </a:r>
            <a:endParaRPr lang="zh-CN" altLang="en-US" sz="2200" i="1" dirty="0">
              <a:latin typeface="Arial" panose="020B0604020202020204" pitchFamily="34" charset="0"/>
              <a:cs typeface="Arial" panose="020B0604020202020204" pitchFamily="34" charset="0"/>
            </a:endParaRPr>
          </a:p>
        </p:txBody>
      </p:sp>
      <p:sp>
        <p:nvSpPr>
          <p:cNvPr id="80" name="矩形: 圆角 79">
            <a:extLst>
              <a:ext uri="{FF2B5EF4-FFF2-40B4-BE49-F238E27FC236}">
                <a16:creationId xmlns:a16="http://schemas.microsoft.com/office/drawing/2014/main" id="{7C531671-DFF8-1B5C-80F0-814DC773EDBB}"/>
              </a:ext>
            </a:extLst>
          </p:cNvPr>
          <p:cNvSpPr/>
          <p:nvPr/>
        </p:nvSpPr>
        <p:spPr>
          <a:xfrm>
            <a:off x="848170" y="38126622"/>
            <a:ext cx="13942784" cy="3139302"/>
          </a:xfrm>
          <a:prstGeom prst="roundRect">
            <a:avLst>
              <a:gd name="adj" fmla="val 12648"/>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1366EA41-CC0D-6109-D6E8-314E68E9F25D}"/>
              </a:ext>
            </a:extLst>
          </p:cNvPr>
          <p:cNvSpPr txBox="1"/>
          <p:nvPr/>
        </p:nvSpPr>
        <p:spPr>
          <a:xfrm>
            <a:off x="1115670" y="38138192"/>
            <a:ext cx="2165978"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Reference</a:t>
            </a:r>
            <a:endParaRPr lang="zh-CN" altLang="en-US" sz="3200" b="1" dirty="0">
              <a:latin typeface="Arial" panose="020B0604020202020204" pitchFamily="34" charset="0"/>
              <a:cs typeface="Arial" panose="020B0604020202020204" pitchFamily="34" charset="0"/>
            </a:endParaRPr>
          </a:p>
        </p:txBody>
      </p:sp>
      <p:sp>
        <p:nvSpPr>
          <p:cNvPr id="83" name="文本框 82">
            <a:extLst>
              <a:ext uri="{FF2B5EF4-FFF2-40B4-BE49-F238E27FC236}">
                <a16:creationId xmlns:a16="http://schemas.microsoft.com/office/drawing/2014/main" id="{73CB5B24-4D47-8C1F-19CF-4AE683781D52}"/>
              </a:ext>
            </a:extLst>
          </p:cNvPr>
          <p:cNvSpPr txBox="1"/>
          <p:nvPr/>
        </p:nvSpPr>
        <p:spPr>
          <a:xfrm>
            <a:off x="1096620" y="38688500"/>
            <a:ext cx="13694333" cy="2462213"/>
          </a:xfrm>
          <a:prstGeom prst="rect">
            <a:avLst/>
          </a:prstGeom>
          <a:noFill/>
        </p:spPr>
        <p:txBody>
          <a:bodyPr wrap="square">
            <a:spAutoFit/>
          </a:bodyPr>
          <a:lstStyle/>
          <a:p>
            <a:pPr>
              <a:buNone/>
            </a:pPr>
            <a:r>
              <a:rPr lang="en-US" altLang="zh-CN" sz="2200" dirty="0">
                <a:latin typeface="Arial" panose="020B0604020202020204" pitchFamily="34" charset="0"/>
                <a:cs typeface="Arial" panose="020B0604020202020204" pitchFamily="34" charset="0"/>
              </a:rPr>
              <a:t>[1] He, Y., </a:t>
            </a:r>
            <a:r>
              <a:rPr lang="en-US" altLang="zh-CN" sz="2200" dirty="0" err="1">
                <a:latin typeface="Arial" panose="020B0604020202020204" pitchFamily="34" charset="0"/>
                <a:cs typeface="Arial" panose="020B0604020202020204" pitchFamily="34" charset="0"/>
              </a:rPr>
              <a:t>Liu,</a:t>
            </a:r>
            <a:r>
              <a:rPr lang="en-US" altLang="zh-CN" sz="2200" dirty="0">
                <a:latin typeface="Arial" panose="020B0604020202020204" pitchFamily="34" charset="0"/>
                <a:cs typeface="Arial" panose="020B0604020202020204" pitchFamily="34" charset="0"/>
              </a:rPr>
              <a:t> Z., Qi, M., et al.: PST-Diff: achieving high-consistency stain transfer by diffusion models with pathological and structural constraints. IEEE Transactions on Medical Imaging (2024)</a:t>
            </a:r>
          </a:p>
          <a:p>
            <a:pPr>
              <a:buNone/>
            </a:pPr>
            <a:r>
              <a:rPr lang="en-US" altLang="zh-CN" sz="2200" dirty="0">
                <a:latin typeface="Arial" panose="020B0604020202020204" pitchFamily="34" charset="0"/>
                <a:cs typeface="Arial" panose="020B0604020202020204" pitchFamily="34" charset="0"/>
              </a:rPr>
              <a:t>[2] Kataria, T., Knudsen, B., </a:t>
            </a:r>
            <a:r>
              <a:rPr lang="en-US" altLang="zh-CN" sz="2200" dirty="0" err="1">
                <a:latin typeface="Arial" panose="020B0604020202020204" pitchFamily="34" charset="0"/>
                <a:cs typeface="Arial" panose="020B0604020202020204" pitchFamily="34" charset="0"/>
              </a:rPr>
              <a:t>Elhabian</a:t>
            </a:r>
            <a:r>
              <a:rPr lang="en-US" altLang="zh-CN" sz="2200" dirty="0">
                <a:latin typeface="Arial" panose="020B0604020202020204" pitchFamily="34" charset="0"/>
                <a:cs typeface="Arial" panose="020B0604020202020204" pitchFamily="34" charset="0"/>
              </a:rPr>
              <a:t>, S.Y.: </a:t>
            </a:r>
            <a:r>
              <a:rPr lang="en-US" altLang="zh-CN" sz="2200" dirty="0" err="1">
                <a:latin typeface="Arial" panose="020B0604020202020204" pitchFamily="34" charset="0"/>
                <a:cs typeface="Arial" panose="020B0604020202020204" pitchFamily="34" charset="0"/>
              </a:rPr>
              <a:t>StainDiffuser</a:t>
            </a:r>
            <a:r>
              <a:rPr lang="en-US" altLang="zh-CN" sz="2200" dirty="0">
                <a:latin typeface="Arial" panose="020B0604020202020204" pitchFamily="34" charset="0"/>
                <a:cs typeface="Arial" panose="020B0604020202020204" pitchFamily="34" charset="0"/>
              </a:rPr>
              <a:t>: Multitask dual diffusion model for virtual staining. </a:t>
            </a:r>
            <a:r>
              <a:rPr lang="en-US" altLang="zh-CN" sz="2200" dirty="0" err="1">
                <a:latin typeface="Arial" panose="020B0604020202020204" pitchFamily="34" charset="0"/>
                <a:cs typeface="Arial" panose="020B0604020202020204" pitchFamily="34" charset="0"/>
              </a:rPr>
              <a:t>arXiv</a:t>
            </a:r>
            <a:r>
              <a:rPr lang="en-US" altLang="zh-CN" sz="2200" dirty="0">
                <a:latin typeface="Arial" panose="020B0604020202020204" pitchFamily="34" charset="0"/>
                <a:cs typeface="Arial" panose="020B0604020202020204" pitchFamily="34" charset="0"/>
              </a:rPr>
              <a:t> preprint arXiv:2403.11340 (2024)</a:t>
            </a:r>
          </a:p>
          <a:p>
            <a:pPr>
              <a:buNone/>
            </a:pPr>
            <a:r>
              <a:rPr lang="en-US" altLang="zh-CN" sz="2200" dirty="0">
                <a:latin typeface="Arial" panose="020B0604020202020204" pitchFamily="34" charset="0"/>
                <a:cs typeface="Arial" panose="020B0604020202020204" pitchFamily="34" charset="0"/>
              </a:rPr>
              <a:t>[3] Chen, F., Zhang, R., Zheng, B., et al.: Pathological semantics-preserving learning for H&amp;E-to-IHC virtual staining. In: International Conference on Medical Image Computing and Computer-Assisted Intervention, pp. 384–394. Springer (2024)</a:t>
            </a:r>
          </a:p>
        </p:txBody>
      </p:sp>
      <p:sp>
        <p:nvSpPr>
          <p:cNvPr id="84" name="矩形: 圆角 83">
            <a:extLst>
              <a:ext uri="{FF2B5EF4-FFF2-40B4-BE49-F238E27FC236}">
                <a16:creationId xmlns:a16="http://schemas.microsoft.com/office/drawing/2014/main" id="{FDDA7116-9ADC-8450-71F0-CB7BBA151D9A}"/>
              </a:ext>
            </a:extLst>
          </p:cNvPr>
          <p:cNvSpPr/>
          <p:nvPr/>
        </p:nvSpPr>
        <p:spPr>
          <a:xfrm>
            <a:off x="15058453" y="36994001"/>
            <a:ext cx="14635328" cy="4271923"/>
          </a:xfrm>
          <a:prstGeom prst="roundRect">
            <a:avLst>
              <a:gd name="adj" fmla="val 13103"/>
            </a:avLst>
          </a:prstGeom>
          <a:noFill/>
          <a:ln w="19050">
            <a:solidFill>
              <a:srgbClr val="2B468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圆角 84">
            <a:extLst>
              <a:ext uri="{FF2B5EF4-FFF2-40B4-BE49-F238E27FC236}">
                <a16:creationId xmlns:a16="http://schemas.microsoft.com/office/drawing/2014/main" id="{DF603138-78C4-5CFD-B5B3-AF41CAACD48B}"/>
              </a:ext>
            </a:extLst>
          </p:cNvPr>
          <p:cNvSpPr/>
          <p:nvPr/>
        </p:nvSpPr>
        <p:spPr>
          <a:xfrm>
            <a:off x="15104993" y="37022795"/>
            <a:ext cx="14565520" cy="864115"/>
          </a:xfrm>
          <a:prstGeom prst="roundRect">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9E6F079A-D4ED-4C96-292A-298D8187D71F}"/>
              </a:ext>
            </a:extLst>
          </p:cNvPr>
          <p:cNvSpPr txBox="1"/>
          <p:nvPr/>
        </p:nvSpPr>
        <p:spPr>
          <a:xfrm>
            <a:off x="15235667" y="37145711"/>
            <a:ext cx="2414444" cy="584775"/>
          </a:xfrm>
          <a:prstGeom prst="rect">
            <a:avLst/>
          </a:prstGeom>
          <a:noFill/>
        </p:spPr>
        <p:txBody>
          <a:bodyPr wrap="none" rtlCol="0">
            <a:spAutoFit/>
          </a:bodyPr>
          <a:lstStyle/>
          <a:p>
            <a:r>
              <a:rPr lang="en-US" altLang="zh-CN" sz="3200" b="1" dirty="0">
                <a:latin typeface="Arial" panose="020B0604020202020204" pitchFamily="34" charset="0"/>
                <a:cs typeface="Arial" panose="020B0604020202020204" pitchFamily="34" charset="0"/>
              </a:rPr>
              <a:t>Conclusion</a:t>
            </a:r>
            <a:endParaRPr lang="zh-CN" altLang="en-US" sz="3200" b="1" dirty="0">
              <a:latin typeface="Arial" panose="020B0604020202020204" pitchFamily="34" charset="0"/>
              <a:cs typeface="Arial" panose="020B0604020202020204" pitchFamily="34" charset="0"/>
            </a:endParaRPr>
          </a:p>
        </p:txBody>
      </p:sp>
      <p:sp>
        <p:nvSpPr>
          <p:cNvPr id="88" name="文本框 87">
            <a:extLst>
              <a:ext uri="{FF2B5EF4-FFF2-40B4-BE49-F238E27FC236}">
                <a16:creationId xmlns:a16="http://schemas.microsoft.com/office/drawing/2014/main" id="{D58CD325-D231-FE4C-057F-C59AEE1B62FB}"/>
              </a:ext>
            </a:extLst>
          </p:cNvPr>
          <p:cNvSpPr txBox="1"/>
          <p:nvPr/>
        </p:nvSpPr>
        <p:spPr>
          <a:xfrm>
            <a:off x="15344095" y="38068268"/>
            <a:ext cx="14326417" cy="3416320"/>
          </a:xfrm>
          <a:prstGeom prst="rect">
            <a:avLst/>
          </a:prstGeom>
          <a:noFill/>
        </p:spPr>
        <p:txBody>
          <a:bodyPr wrap="square">
            <a:spAutoFit/>
          </a:bodyPr>
          <a:lstStyle/>
          <a:p>
            <a:r>
              <a:rPr lang="en-US" altLang="zh-CN" sz="2400" b="0" i="0" dirty="0">
                <a:solidFill>
                  <a:srgbClr val="000000"/>
                </a:solidFill>
                <a:effectLst/>
                <a:latin typeface="Arial" panose="020B0604020202020204" pitchFamily="34" charset="0"/>
                <a:cs typeface="Arial" panose="020B0604020202020204" pitchFamily="34" charset="0"/>
              </a:rPr>
              <a:t>The H&amp;E-IHC virtual staining task faces challenges in structural consistency preservation and staining conversion. In this study, we proposed an MI-guided score-based diffusion model, MIU-Diff, for unpaired virtual staining. MIU-Diff</a:t>
            </a:r>
            <a:r>
              <a:rPr lang="en-US" altLang="zh-CN" sz="2400" dirty="0">
                <a:latin typeface="Arial" panose="020B0604020202020204" pitchFamily="34" charset="0"/>
                <a:cs typeface="Arial" panose="020B0604020202020204" pitchFamily="34" charset="0"/>
              </a:rPr>
              <a:t> effectively disentangles staining style from tissue structure through a dynamic global MI-guided energy function. Additionally, the timestep-customized reverse diffusion process allows precise modulation of staining and structure. To further ensure cellular-level structural consistency, we also introduced a local MI-driven contrastive learning strategy. Experimental results on two public datasets showed superior performance of MIU-Diff over advanced methods, making it a valuable technique for clinical diagnosis. </a:t>
            </a:r>
            <a:br>
              <a:rPr lang="en-US" altLang="zh-CN" sz="2400" dirty="0">
                <a:latin typeface="Arial" panose="020B0604020202020204" pitchFamily="34" charset="0"/>
                <a:cs typeface="Arial" panose="020B0604020202020204" pitchFamily="34" charset="0"/>
              </a:rPr>
            </a:br>
            <a:endParaRPr lang="zh-CN" altLang="en-US" sz="2400" dirty="0">
              <a:latin typeface="Arial" panose="020B0604020202020204" pitchFamily="34" charset="0"/>
              <a:cs typeface="Arial" panose="020B0604020202020204" pitchFamily="34" charset="0"/>
            </a:endParaRPr>
          </a:p>
        </p:txBody>
      </p:sp>
      <p:sp>
        <p:nvSpPr>
          <p:cNvPr id="90" name="文本框 89">
            <a:extLst>
              <a:ext uri="{FF2B5EF4-FFF2-40B4-BE49-F238E27FC236}">
                <a16:creationId xmlns:a16="http://schemas.microsoft.com/office/drawing/2014/main" id="{DF4E2FA7-4F40-D4B6-35F6-89B0AB171ECA}"/>
              </a:ext>
            </a:extLst>
          </p:cNvPr>
          <p:cNvSpPr txBox="1"/>
          <p:nvPr/>
        </p:nvSpPr>
        <p:spPr>
          <a:xfrm>
            <a:off x="625132" y="41834788"/>
            <a:ext cx="6944861" cy="400110"/>
          </a:xfrm>
          <a:prstGeom prst="rect">
            <a:avLst/>
          </a:prstGeom>
          <a:noFill/>
        </p:spPr>
        <p:txBody>
          <a:bodyPr wrap="square">
            <a:spAutoFit/>
          </a:bodyPr>
          <a:lstStyle/>
          <a:p>
            <a:r>
              <a:rPr lang="en-US" altLang="zh-CN" sz="2000" b="0" i="0" dirty="0">
                <a:solidFill>
                  <a:schemeClr val="bg1"/>
                </a:solidFill>
                <a:effectLst/>
                <a:latin typeface="Arial" panose="020B0604020202020204" pitchFamily="34" charset="0"/>
              </a:rPr>
              <a:t>For more information, please contact:</a:t>
            </a:r>
            <a:r>
              <a:rPr lang="en-US" altLang="zh-CN" sz="2000" dirty="0">
                <a:solidFill>
                  <a:schemeClr val="bg1"/>
                </a:solidFill>
                <a:latin typeface="Arial" panose="020B0604020202020204" pitchFamily="34" charset="0"/>
              </a:rPr>
              <a:t> xw405@cam.ac.uk</a:t>
            </a:r>
            <a:endParaRPr lang="zh-CN" altLang="en-US" sz="2000" dirty="0">
              <a:solidFill>
                <a:schemeClr val="bg1"/>
              </a:solidFill>
            </a:endParaRPr>
          </a:p>
        </p:txBody>
      </p:sp>
      <p:sp>
        <p:nvSpPr>
          <p:cNvPr id="3" name="文本框 2">
            <a:extLst>
              <a:ext uri="{FF2B5EF4-FFF2-40B4-BE49-F238E27FC236}">
                <a16:creationId xmlns:a16="http://schemas.microsoft.com/office/drawing/2014/main" id="{B258F0AD-2EB5-AE4D-6A96-65365DE66F19}"/>
              </a:ext>
            </a:extLst>
          </p:cNvPr>
          <p:cNvSpPr txBox="1"/>
          <p:nvPr/>
        </p:nvSpPr>
        <p:spPr>
          <a:xfrm>
            <a:off x="27836065" y="41834788"/>
            <a:ext cx="1622560" cy="400110"/>
          </a:xfrm>
          <a:prstGeom prst="rect">
            <a:avLst/>
          </a:prstGeom>
          <a:noFill/>
        </p:spPr>
        <p:txBody>
          <a:bodyPr wrap="none" rtlCol="0">
            <a:spAutoFit/>
          </a:bodyPr>
          <a:lstStyle/>
          <a:p>
            <a:r>
              <a:rPr lang="en-US" altLang="zh-CN" sz="2000" dirty="0">
                <a:solidFill>
                  <a:schemeClr val="bg1"/>
                </a:solidFill>
                <a:latin typeface="Arial" panose="020B0604020202020204" pitchFamily="34" charset="0"/>
                <a:cs typeface="Arial" panose="020B0604020202020204" pitchFamily="34" charset="0"/>
              </a:rPr>
              <a:t>Paper ID: #5</a:t>
            </a:r>
            <a:endParaRPr lang="zh-CN" alt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0809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527</TotalTime>
  <Words>1090</Words>
  <Application>Microsoft Office PowerPoint</Application>
  <PresentationFormat>自定义</PresentationFormat>
  <Paragraphs>40</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SFRM0900</vt:lpstr>
      <vt:lpstr>Arial</vt:lpstr>
      <vt:lpstr>Calibri</vt:lpstr>
      <vt:lpstr>Calibri Light</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Erdogan Kaya - Milk Creative &amp; Events</dc:creator>
  <cp:lastModifiedBy>LIU, Anran [Student]</cp:lastModifiedBy>
  <cp:revision>10</cp:revision>
  <dcterms:created xsi:type="dcterms:W3CDTF">2025-07-29T05:48:00Z</dcterms:created>
  <dcterms:modified xsi:type="dcterms:W3CDTF">2025-09-26T11:49:04Z</dcterms:modified>
</cp:coreProperties>
</file>