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30784800" cy="43815000"/>
  <p:notesSz cx="6888480" cy="100203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15" userDrawn="1">
          <p15:clr>
            <a:srgbClr val="A4A3A4"/>
          </p15:clr>
        </p15:guide>
        <p15:guide id="2" orient="horz" pos="5280" userDrawn="1">
          <p15:clr>
            <a:srgbClr val="A4A3A4"/>
          </p15:clr>
        </p15:guide>
        <p15:guide id="3" orient="horz" pos="5568" userDrawn="1">
          <p15:clr>
            <a:srgbClr val="A4A3A4"/>
          </p15:clr>
        </p15:guide>
        <p15:guide id="4" orient="horz" pos="3047" userDrawn="1">
          <p15:clr>
            <a:srgbClr val="A4A3A4"/>
          </p15:clr>
        </p15:guide>
        <p15:guide id="5" orient="horz" pos="720" userDrawn="1">
          <p15:clr>
            <a:srgbClr val="A4A3A4"/>
          </p15:clr>
        </p15:guide>
        <p15:guide id="6" pos="720" userDrawn="1">
          <p15:clr>
            <a:srgbClr val="A4A3A4"/>
          </p15:clr>
        </p15:guide>
        <p15:guide id="7" pos="6384" userDrawn="1">
          <p15:clr>
            <a:srgbClr val="A4A3A4"/>
          </p15:clr>
        </p15:guide>
        <p15:guide id="8" pos="6860" userDrawn="1">
          <p15:clr>
            <a:srgbClr val="A4A3A4"/>
          </p15:clr>
        </p15:guide>
        <p15:guide id="9" pos="12528" userDrawn="1">
          <p15:clr>
            <a:srgbClr val="A4A3A4"/>
          </p15:clr>
        </p15:guide>
        <p15:guide id="10" pos="13034" userDrawn="1">
          <p15:clr>
            <a:srgbClr val="A4A3A4"/>
          </p15:clr>
        </p15:guide>
        <p15:guide id="11" pos="18679" userDrawn="1">
          <p15:clr>
            <a:srgbClr val="A4A3A4"/>
          </p15:clr>
        </p15:guide>
        <p15:guide id="12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A0F17"/>
    <a:srgbClr val="F7D0DE"/>
    <a:srgbClr val="E1E1E1"/>
    <a:srgbClr val="E8DFE2"/>
    <a:srgbClr val="E8DFE7"/>
    <a:srgbClr val="4E111D"/>
    <a:srgbClr val="6F1929"/>
    <a:srgbClr val="972236"/>
    <a:srgbClr val="B72B52"/>
    <a:srgbClr val="9B5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9"/>
  </p:normalViewPr>
  <p:slideViewPr>
    <p:cSldViewPr showGuides="1">
      <p:cViewPr>
        <p:scale>
          <a:sx n="33" d="100"/>
          <a:sy n="33" d="100"/>
        </p:scale>
        <p:origin x="-546" y="354"/>
      </p:cViewPr>
      <p:guideLst>
        <p:guide orient="horz" pos="26915"/>
        <p:guide orient="horz" pos="5280"/>
        <p:guide orient="horz" pos="5568"/>
        <p:guide orient="horz" pos="3047"/>
        <p:guide orient="horz" pos="720"/>
        <p:guide pos="720"/>
        <p:guide pos="6384"/>
        <p:guide pos="6860"/>
        <p:guide pos="12528"/>
        <p:guide pos="13034"/>
        <p:guide pos="18679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/>
          <a:lstStyle>
            <a:lvl1pPr defTabSz="897255">
              <a:defRPr sz="1200"/>
            </a:lvl1pPr>
          </a:lstStyle>
          <a:p>
            <a:pPr marL="0" marR="0" lvl="0" indent="0" algn="l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/>
          <a:lstStyle>
            <a:lvl1pPr algn="r" defTabSz="897255">
              <a:defRPr sz="1200"/>
            </a:lvl1pPr>
          </a:lstStyle>
          <a:p>
            <a:pPr marL="0" marR="0" lvl="0" indent="0" algn="r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/>
          <a:lstStyle>
            <a:lvl1pPr defTabSz="897255">
              <a:defRPr sz="1200"/>
            </a:lvl1pPr>
          </a:lstStyle>
          <a:p>
            <a:pPr marL="0" marR="0" lvl="0" indent="0" algn="l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/>
          <a:p>
            <a:pPr lvl="0" algn="r" defTabSz="897255">
              <a:buNone/>
            </a:pPr>
            <a:fld id="{9A0DB2DC-4C9A-4742-B13C-FB6460FD3503}" type="slidenum">
              <a:rPr lang="en-AU" altLang="zh-CN" sz="1200" dirty="0">
                <a:ea typeface="宋体" panose="02010600030101010101" pitchFamily="2" charset="-122"/>
              </a:rPr>
            </a:fld>
            <a:endParaRPr lang="en-AU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/>
          <a:lstStyle>
            <a:lvl1pPr defTabSz="897255">
              <a:defRPr sz="1200"/>
            </a:lvl1pPr>
          </a:lstStyle>
          <a:p>
            <a:pPr marL="0" marR="0" lvl="0" indent="0" algn="l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/>
          <a:lstStyle>
            <a:lvl1pPr algn="r" defTabSz="897255">
              <a:defRPr sz="1200"/>
            </a:lvl1pPr>
          </a:lstStyle>
          <a:p>
            <a:pPr marL="0" marR="0" lvl="0" indent="0" algn="r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2105025" y="749300"/>
            <a:ext cx="2633663" cy="37480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/>
          <a:lstStyle>
            <a:lvl1pPr defTabSz="897255">
              <a:defRPr sz="1200"/>
            </a:lvl1pPr>
          </a:lstStyle>
          <a:p>
            <a:pPr marL="0" marR="0" lvl="0" indent="0" algn="l" defTabSz="8972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/>
          <a:p>
            <a:pPr lvl="0" algn="r" defTabSz="897255">
              <a:buNone/>
            </a:pPr>
            <a:fld id="{9A0DB2DC-4C9A-4742-B13C-FB6460FD3503}" type="slidenum">
              <a:rPr lang="en-AU" altLang="zh-CN" sz="1200" dirty="0">
                <a:ea typeface="宋体" panose="02010600030101010101" pitchFamily="2" charset="-122"/>
              </a:rPr>
            </a:fld>
            <a:endParaRPr lang="en-AU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 vert="horz" wrap="square" lIns="425818" tIns="212909" rIns="425818" bIns="212909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9EFF"/>
            </a:gs>
            <a:gs pos="100000">
              <a:srgbClr val="CDF1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</a:ln>
        </p:spPr>
        <p:txBody>
          <a:bodyPr lIns="425818" tIns="212909" rIns="425818" bIns="212909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</a:ln>
        </p:spPr>
        <p:txBody>
          <a:bodyPr lIns="425818" tIns="212909" rIns="425818" bIns="212909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5818" tIns="212909" rIns="425818" bIns="212909" numCol="1" anchor="t" anchorCtr="0" compatLnSpc="1"/>
          <a:lstStyle>
            <a:lvl1pPr defTabSz="4257675">
              <a:defRPr sz="6500">
                <a:ea typeface="宋体" panose="02010600030101010101" pitchFamily="2" charset="-122"/>
              </a:defRPr>
            </a:lvl1pPr>
          </a:lstStyle>
          <a:p>
            <a:pPr marL="0" marR="0" lvl="0" indent="0" algn="l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5818" tIns="212909" rIns="425818" bIns="212909" numCol="1" anchor="t" anchorCtr="0" compatLnSpc="1"/>
          <a:lstStyle>
            <a:lvl1pPr algn="ctr" defTabSz="4257675">
              <a:defRPr sz="6500">
                <a:ea typeface="宋体" panose="02010600030101010101" pitchFamily="2" charset="-122"/>
              </a:defRPr>
            </a:lvl1pPr>
          </a:lstStyle>
          <a:p>
            <a:pPr marL="0" marR="0" lvl="0" indent="0" algn="ctr" defTabSz="425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5818" tIns="212909" rIns="425818" bIns="212909" numCol="1" anchor="t" anchorCtr="0" compatLnSpc="1"/>
          <a:lstStyle>
            <a:lvl1pPr algn="r">
              <a:defRPr sz="6500">
                <a:ea typeface="宋体" panose="02010600030101010101" pitchFamily="2" charset="-122"/>
              </a:defRPr>
            </a:lvl1pPr>
          </a:lstStyle>
          <a:p>
            <a:pPr lvl="0" defTabSz="4257675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2pPr>
      <a:lvl3pPr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3pPr>
      <a:lvl4pPr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4pPr>
      <a:lvl5pPr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257675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597025" indent="-1597025" algn="l" defTabSz="4257675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480" indent="-1330325" algn="l" defTabSz="4257675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3205" indent="-1065530" algn="l" defTabSz="425767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880" indent="-1063625" algn="l" defTabSz="42576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8080" indent="-1063625" algn="l" defTabSz="42576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5280" indent="-1063625" algn="l" defTabSz="42576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480" indent="-1063625" algn="l" defTabSz="42576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680" indent="-1063625" algn="l" defTabSz="42576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58" name="矩形 657"/>
          <p:cNvSpPr/>
          <p:nvPr/>
        </p:nvSpPr>
        <p:spPr>
          <a:xfrm>
            <a:off x="855345" y="38922960"/>
            <a:ext cx="14358620" cy="3658235"/>
          </a:xfrm>
          <a:prstGeom prst="rect">
            <a:avLst/>
          </a:prstGeom>
          <a:noFill/>
          <a:ln w="50800" cap="flat" cmpd="sng" algn="ctr">
            <a:solidFill>
              <a:srgbClr val="4E111D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60" name="Text Box 154"/>
          <p:cNvSpPr txBox="1"/>
          <p:nvPr/>
        </p:nvSpPr>
        <p:spPr>
          <a:xfrm>
            <a:off x="990600" y="38825805"/>
            <a:ext cx="14065885" cy="338455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We introduced a projection-driven, patient-specific deep learning framework for CBCT motion compensation.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Our non-iterative method is fast, accurate, and robust to inter-fraction anatomical changes. It effectively suppresses motion artifacts, enabling the synthesis of high-quality static 3D and full 4D-CBCT datasets, paving the way for advanced adaptive radiotherapy.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4" name="矩形 643"/>
          <p:cNvSpPr/>
          <p:nvPr/>
        </p:nvSpPr>
        <p:spPr>
          <a:xfrm>
            <a:off x="15683230" y="11969750"/>
            <a:ext cx="14358620" cy="28094940"/>
          </a:xfrm>
          <a:prstGeom prst="rect">
            <a:avLst/>
          </a:prstGeom>
          <a:noFill/>
          <a:ln w="50800" cap="flat" cmpd="sng" algn="ctr">
            <a:solidFill>
              <a:srgbClr val="4E111D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855345" y="16438880"/>
            <a:ext cx="14358620" cy="21589365"/>
          </a:xfrm>
          <a:prstGeom prst="rect">
            <a:avLst/>
          </a:prstGeom>
          <a:noFill/>
          <a:ln w="50800" cap="flat" cmpd="sng" algn="ctr">
            <a:solidFill>
              <a:srgbClr val="4E111D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41" name="矩形 640"/>
          <p:cNvSpPr/>
          <p:nvPr/>
        </p:nvSpPr>
        <p:spPr>
          <a:xfrm>
            <a:off x="854710" y="11970385"/>
            <a:ext cx="14358620" cy="3600450"/>
          </a:xfrm>
          <a:prstGeom prst="rect">
            <a:avLst/>
          </a:prstGeom>
          <a:noFill/>
          <a:ln w="50800" cap="flat" cmpd="sng" algn="ctr">
            <a:solidFill>
              <a:srgbClr val="4E111D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7090" y="6957695"/>
            <a:ext cx="29190315" cy="791845"/>
          </a:xfrm>
          <a:prstGeom prst="rect">
            <a:avLst/>
          </a:prstGeom>
          <a:solidFill>
            <a:srgbClr val="E8DF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36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Abstract</a:t>
            </a:r>
            <a:endParaRPr kumimoji="0" lang="en-US" altLang="en-GB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50" name="Text Box 129"/>
          <p:cNvSpPr txBox="1"/>
          <p:nvPr/>
        </p:nvSpPr>
        <p:spPr>
          <a:xfrm>
            <a:off x="4088130" y="664845"/>
            <a:ext cx="22804755" cy="274129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540000" tIns="540000" rIns="540000" bIns="540000">
            <a:spAutoFit/>
          </a:bodyPr>
          <a:p>
            <a:pPr algn="ctr"/>
            <a:r>
              <a:rPr lang="en-US" altLang="zh-CN" sz="5400" b="1" dirty="0">
                <a:solidFill>
                  <a:schemeClr val="tx1"/>
                </a:solidFill>
                <a:sym typeface="+mn-ea"/>
              </a:rPr>
              <a:t>Projection-Driven Robust Motion Compensation for CBCT using a Patient-Specific Model Learned from Prior Scans</a:t>
            </a:r>
            <a:endParaRPr lang="en-US" altLang="zh-CN" sz="5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52" name="Text Box 132"/>
          <p:cNvSpPr txBox="1"/>
          <p:nvPr/>
        </p:nvSpPr>
        <p:spPr>
          <a:xfrm>
            <a:off x="-89535" y="3329940"/>
            <a:ext cx="30861000" cy="337058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 algn="ctr">
              <a:spcBef>
                <a:spcPct val="20000"/>
              </a:spcBef>
            </a:pP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Yilin Shao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1,3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Jingjing Dai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Lei Deng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XinKai Xu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Jun Zhang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4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Yaoqin Xie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Xiaokun Liang</a:t>
            </a:r>
            <a:r>
              <a:rPr lang="en-US" altLang="zh-CN" sz="4000" b="1" baseline="30000" dirty="0">
                <a:solidFill>
                  <a:schemeClr val="tx1"/>
                </a:solidFill>
                <a:sym typeface="+mn-ea"/>
              </a:rPr>
              <a:t>3</a:t>
            </a:r>
            <a:endParaRPr lang="en-US" altLang="zh-CN" sz="4000" b="1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3200" i="1" baseline="30000" dirty="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sym typeface="+mn-ea"/>
              </a:rPr>
              <a:t>Department of Shenzhen University of Advanced Technology, Southern University of Science and Technology, Shenzhen, 518055, China</a:t>
            </a:r>
            <a:endParaRPr lang="en-US" altLang="zh-CN" sz="3200" i="1" dirty="0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3200" i="1" baseline="30000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sym typeface="+mn-ea"/>
              </a:rPr>
              <a:t>CGN Medical Technology (mianyang) Co., Ltd</a:t>
            </a:r>
            <a:endParaRPr lang="en-US" altLang="zh-CN" sz="3200" i="1" dirty="0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3200" i="1" baseline="30000" dirty="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3200" i="1" dirty="0">
                <a:solidFill>
                  <a:schemeClr val="tx1"/>
                </a:solidFill>
                <a:sym typeface="+mn-ea"/>
              </a:rPr>
              <a:t>Shenzhen Institute of Advanced Technology, Chinese Academy of Sciences, Shenzhen, 518055, China</a:t>
            </a:r>
            <a:endParaRPr lang="en-US" altLang="zh-CN" sz="3200" i="1" dirty="0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3200" i="1" baseline="30000" dirty="0">
                <a:solidFill>
                  <a:schemeClr val="tx1"/>
                </a:solidFill>
                <a:sym typeface="+mn-ea"/>
              </a:rPr>
              <a:t>4</a:t>
            </a:r>
            <a:r>
              <a:rPr lang="en-US" altLang="zh-CN" sz="3200" i="1" dirty="0">
                <a:solidFill>
                  <a:schemeClr val="tx1"/>
                </a:solidFill>
                <a:sym typeface="+mn-ea"/>
              </a:rPr>
              <a:t>Department of Oncology, People’s Hospital of Longhua, Shenzhen, 518109, China</a:t>
            </a:r>
            <a:endParaRPr lang="en-US" altLang="zh-CN" sz="3200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54" name="Text Box 154"/>
          <p:cNvSpPr txBox="1"/>
          <p:nvPr/>
        </p:nvSpPr>
        <p:spPr>
          <a:xfrm>
            <a:off x="847725" y="7506335"/>
            <a:ext cx="29233495" cy="366776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Respiratory motion artifacts severely compromise the diagnostic utility of Cone-Beam CT (CBCT). Motion-compensated (MoCo) reconstruction faces a critical trade-off: fast deformation vector field (DVF) estimation from prior scans can be inaccurate against anatomical changes, while accurate iterative methods are too slow for clinical workflows. We propose a learning-based MoCo framework to resolve this dilemma. It utilizes a deep neural network, trained patient-specifically on a prior 4D-CT, to rapidly and directly infer DVFs from 2D projections. This non-iterative approach leverages a learned motion model to ensure both efficiency and robustness against inter-fractional changes. These DVFs then guide a reconstruction pipeline that corrects motion on a perprojection basis by warping each back-projection. Experiments on phantom and clinical data demonstrate that this approach effectively corrects motion artifacts, yields superior reconstruction quality. Our framework yields high-quality static 3D images and enables full 4D-CBCT synthesis, paving the way for advanced adaptive radiotherapy workflows.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1" t="7912" r="22188" b="11868"/>
          <a:stretch>
            <a:fillRect/>
          </a:stretch>
        </p:blipFill>
        <p:spPr>
          <a:xfrm>
            <a:off x="990600" y="624840"/>
            <a:ext cx="3264535" cy="3216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50" y="708660"/>
            <a:ext cx="3175000" cy="31330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flipV="1">
            <a:off x="847090" y="6738620"/>
            <a:ext cx="29190315" cy="205105"/>
          </a:xfrm>
          <a:prstGeom prst="rect">
            <a:avLst/>
          </a:prstGeom>
          <a:solidFill>
            <a:srgbClr val="4E111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455" y="11270615"/>
            <a:ext cx="14394180" cy="791845"/>
          </a:xfrm>
          <a:prstGeom prst="rect">
            <a:avLst/>
          </a:prstGeom>
          <a:solidFill>
            <a:srgbClr val="E8DF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Motivation and Contributions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 Box 154"/>
          <p:cNvSpPr txBox="1"/>
          <p:nvPr/>
        </p:nvSpPr>
        <p:spPr>
          <a:xfrm>
            <a:off x="855345" y="11898630"/>
            <a:ext cx="12256770" cy="377444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 marL="514350" indent="-51435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Iterative methods are too slow for clinical workflows.  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</a:pPr>
            <a:r>
              <a:rPr lang="en-US" altLang="zh-CN" sz="3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✔ </a:t>
            </a:r>
            <a:r>
              <a:rPr lang="en-US" altLang="zh-CN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Non-Iterative, Projection-Driven Framework.          </a:t>
            </a:r>
            <a:endParaRPr lang="en-US" altLang="zh-CN" sz="3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Prior-based methods lack robustness to anatomical changes. 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3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✔ </a:t>
            </a:r>
            <a:r>
              <a:rPr lang="en-US" altLang="zh-CN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Decoupled, Patient-Specific Motion Model.</a:t>
            </a:r>
            <a:endParaRPr lang="en-US" altLang="zh-CN" sz="3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Conventional 4D-CBCT suffers from quality degradation.  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</a:pPr>
            <a:r>
              <a:rPr lang="en-US" altLang="zh-CN" sz="3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✔ </a:t>
            </a:r>
            <a:r>
              <a:rPr lang="en-US" altLang="zh-CN" sz="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High-Fidelity, Full 4D-CBCT Synthesis.</a:t>
            </a:r>
            <a:endParaRPr lang="en-US" altLang="zh-CN" sz="3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6455" y="15714980"/>
            <a:ext cx="14393545" cy="791845"/>
          </a:xfrm>
          <a:prstGeom prst="rect">
            <a:avLst/>
          </a:prstGeom>
          <a:solidFill>
            <a:srgbClr val="E8DF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Methods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Text Box 154"/>
          <p:cNvSpPr txBox="1"/>
          <p:nvPr/>
        </p:nvSpPr>
        <p:spPr>
          <a:xfrm>
            <a:off x="990600" y="25195530"/>
            <a:ext cx="14151610" cy="1180084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(a) Offline Training: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Learning a Patient-Specific Motion Model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Data Generation: We leverage a prior 4D-CT scan to generate a large-scale, augmented training dataset. Inter-phase deformations are combined with Thin-Plate Spline (TPS) warps to simulate a wide range of respiratory motions and anatomical variations.;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The PVD-Net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is trained patient-specifically to predict the DVF that warps a moving CT volume to match a reference projection.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(b) Online Reconstruction: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Synthesize a high-quality, motion-free 3D-CBCT.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For each new projection, the pre-trained PVD-Net rapidly infers its DVF (Φ</a:t>
            </a:r>
            <a:r>
              <a:rPr lang="en-US" altLang="zh-CN" sz="32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). This DVF then guides a modified back-projection process.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Conventional FDK simply averages all projections, leading to motion blur: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Our Motion-Compensated FDK (MC-FDK) replaces the standard back-projector B with a dynamic, DVF-warped operator B</a:t>
            </a:r>
            <a:r>
              <a:rPr lang="en-US" altLang="zh-CN" sz="32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MC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B</a:t>
            </a:r>
            <a:r>
              <a:rPr lang="en-US" altLang="zh-CN" sz="3200" baseline="-250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MC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operator uses the predicted DVF (Φ</a:t>
            </a:r>
            <a:r>
              <a:rPr lang="en-US" altLang="zh-CN" sz="32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) to warp the back-projected volume and apply a density correction, effectively undoing the motion for each projection angle: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2" name="图片 611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16578580"/>
            <a:ext cx="14294485" cy="8688705"/>
          </a:xfrm>
          <a:prstGeom prst="rect">
            <a:avLst/>
          </a:prstGeom>
        </p:spPr>
      </p:pic>
      <p:graphicFrame>
        <p:nvGraphicFramePr>
          <p:cNvPr id="616" name="对象 615"/>
          <p:cNvGraphicFramePr/>
          <p:nvPr/>
        </p:nvGraphicFramePr>
        <p:xfrm>
          <a:off x="3655060" y="33757235"/>
          <a:ext cx="922274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" name="" r:id="rId4" imgW="1981200" imgH="241300" progId="Equation.KSEE3">
                  <p:embed/>
                </p:oleObj>
              </mc:Choice>
              <mc:Fallback>
                <p:oleObj name="" r:id="rId4" imgW="1981200" imgH="241300" progId="Equation.KSEE3">
                  <p:embed/>
                  <p:pic>
                    <p:nvPicPr>
                      <p:cNvPr id="0" name="图片 6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5060" y="33757235"/>
                        <a:ext cx="922274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" name="对象 624"/>
          <p:cNvGraphicFramePr/>
          <p:nvPr/>
        </p:nvGraphicFramePr>
        <p:xfrm>
          <a:off x="4376420" y="31481395"/>
          <a:ext cx="7132955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" name="" r:id="rId6" imgW="6283960" imgH="1040130" progId="Equation.KSEE3">
                  <p:embed/>
                </p:oleObj>
              </mc:Choice>
              <mc:Fallback>
                <p:oleObj name="" r:id="rId6" imgW="6283960" imgH="1040130" progId="Equation.KSEE3">
                  <p:embed/>
                  <p:pic>
                    <p:nvPicPr>
                      <p:cNvPr id="0" name="图片 6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420" y="31481395"/>
                        <a:ext cx="7132955" cy="108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" name="对象 628"/>
          <p:cNvGraphicFramePr/>
          <p:nvPr/>
        </p:nvGraphicFramePr>
        <p:xfrm>
          <a:off x="3870960" y="36449000"/>
          <a:ext cx="8005445" cy="130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" name="" r:id="rId8" imgW="7813040" imgH="1302385" progId="Equation.KSEE3">
                  <p:embed/>
                </p:oleObj>
              </mc:Choice>
              <mc:Fallback>
                <p:oleObj name="" r:id="rId8" imgW="7813040" imgH="1302385" progId="Equation.KSEE3">
                  <p:embed/>
                  <p:pic>
                    <p:nvPicPr>
                      <p:cNvPr id="0" name="图片 6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0960" y="36449000"/>
                        <a:ext cx="8005445" cy="130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" name="矩形 634"/>
          <p:cNvSpPr/>
          <p:nvPr/>
        </p:nvSpPr>
        <p:spPr>
          <a:xfrm>
            <a:off x="15657195" y="11269980"/>
            <a:ext cx="14423390" cy="791845"/>
          </a:xfrm>
          <a:prstGeom prst="rect">
            <a:avLst/>
          </a:prstGeom>
          <a:solidFill>
            <a:srgbClr val="E8DF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Experiments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36" name="图片 635" descr="图片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4990" y="12906375"/>
            <a:ext cx="7609840" cy="5227955"/>
          </a:xfrm>
          <a:prstGeom prst="rect">
            <a:avLst/>
          </a:prstGeom>
        </p:spPr>
      </p:pic>
      <p:sp>
        <p:nvSpPr>
          <p:cNvPr id="638" name="Text Box 154"/>
          <p:cNvSpPr txBox="1"/>
          <p:nvPr/>
        </p:nvSpPr>
        <p:spPr>
          <a:xfrm>
            <a:off x="23601045" y="13050520"/>
            <a:ext cx="6570980" cy="372999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200" dirty="0">
                <a:latin typeface="+mn-lt"/>
                <a:ea typeface="宋体" panose="02010600030101010101" pitchFamily="2" charset="-122"/>
                <a:cs typeface="+mn-lt"/>
              </a:rPr>
              <a:t>Our framework accurately reconstructs the contemporary shrunken tumor (red arrow) despite guidance from an outdated prior with a larger tumor, demonstrating high robustness.</a:t>
            </a:r>
            <a:endParaRPr lang="en-US" altLang="zh-CN" sz="3200" dirty="0">
              <a:latin typeface="+mn-lt"/>
              <a:ea typeface="宋体" panose="02010600030101010101" pitchFamily="2" charset="-122"/>
              <a:cs typeface="+mn-lt"/>
            </a:endParaRPr>
          </a:p>
        </p:txBody>
      </p:sp>
      <p:sp>
        <p:nvSpPr>
          <p:cNvPr id="640" name="Text Box 154"/>
          <p:cNvSpPr txBox="1"/>
          <p:nvPr/>
        </p:nvSpPr>
        <p:spPr>
          <a:xfrm>
            <a:off x="15680690" y="18902045"/>
            <a:ext cx="14476730" cy="2426335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Our method's reconstruction ("Ours") shows superior visual quality, closely matching the ground-truth. The corresponding voxel-wise HU error map ("Ours") is substantially cleaner and closer to zero, indicating significantly higher accuracy compared to baseline methods which exhibit large, structured residual errors.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45" name="图片 644" descr="图片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68345" y="28675965"/>
            <a:ext cx="13860780" cy="4627880"/>
          </a:xfrm>
          <a:prstGeom prst="rect">
            <a:avLst/>
          </a:prstGeom>
        </p:spPr>
      </p:pic>
      <p:pic>
        <p:nvPicPr>
          <p:cNvPr id="646" name="图片 645" descr="图片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12490" y="21115020"/>
            <a:ext cx="11598275" cy="7329170"/>
          </a:xfrm>
          <a:prstGeom prst="rect">
            <a:avLst/>
          </a:prstGeom>
        </p:spPr>
      </p:pic>
      <p:sp>
        <p:nvSpPr>
          <p:cNvPr id="650" name="矩形 649"/>
          <p:cNvSpPr/>
          <p:nvPr/>
        </p:nvSpPr>
        <p:spPr>
          <a:xfrm>
            <a:off x="15824835" y="12084685"/>
            <a:ext cx="7869555" cy="791845"/>
          </a:xfrm>
          <a:prstGeom prst="rect">
            <a:avLst/>
          </a:prstGeom>
          <a:solidFill>
            <a:srgbClr val="3A0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Robustness to Anatomical Changes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15824835" y="18378805"/>
            <a:ext cx="7868920" cy="791845"/>
          </a:xfrm>
          <a:prstGeom prst="rect">
            <a:avLst/>
          </a:prstGeom>
          <a:solidFill>
            <a:srgbClr val="3A0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Superior Reconstruction Quality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2" name="矩形 651"/>
          <p:cNvSpPr/>
          <p:nvPr/>
        </p:nvSpPr>
        <p:spPr>
          <a:xfrm>
            <a:off x="15825470" y="33645475"/>
            <a:ext cx="7868920" cy="791845"/>
          </a:xfrm>
          <a:prstGeom prst="rect">
            <a:avLst/>
          </a:prstGeom>
          <a:solidFill>
            <a:srgbClr val="3A0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High-Fidelity 4D-CBCT Synthesis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3" name="Text Box 154"/>
          <p:cNvSpPr txBox="1"/>
          <p:nvPr/>
        </p:nvSpPr>
        <p:spPr>
          <a:xfrm>
            <a:off x="15824200" y="34222690"/>
            <a:ext cx="14065885" cy="1504315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The proposed method generates high-quality reconstructions across the entire respiratory cycle (Phases 1, 5, and 10 shown), enabling full 4D-CBCT synthesis.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54" name="图片 6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84245" y="35878135"/>
            <a:ext cx="6947535" cy="3820160"/>
          </a:xfrm>
          <a:prstGeom prst="rect">
            <a:avLst/>
          </a:prstGeom>
        </p:spPr>
      </p:pic>
      <p:sp>
        <p:nvSpPr>
          <p:cNvPr id="655" name="Text Box 154"/>
          <p:cNvSpPr txBox="1"/>
          <p:nvPr/>
        </p:nvSpPr>
        <p:spPr>
          <a:xfrm>
            <a:off x="23169245" y="35373945"/>
            <a:ext cx="6750050" cy="4605020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p>
            <a:pPr>
              <a:spcBef>
                <a:spcPct val="20000"/>
              </a:spcBef>
            </a:pPr>
            <a:r>
              <a:rPr lang="en-US" altLang="zh-CN" sz="3000" dirty="0">
                <a:ea typeface="宋体" panose="02010600030101010101" pitchFamily="2" charset="-122"/>
                <a:cs typeface="Times New Roman" panose="02020603050405020304" pitchFamily="18" charset="0"/>
              </a:rPr>
              <a:t>Also as shown in the table, our method consistently achieves the highest PSNR/SSIM and lowest RMSE across all evaluated respiratory phases (1, 5, 10). This stable, superior performance throughout the breathing cycle validates our framework's capability to synthesize complete and high-fidelity 4D-CBCT datasets.</a:t>
            </a:r>
            <a:endParaRPr lang="en-US" altLang="zh-CN" sz="3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74700" y="38218745"/>
            <a:ext cx="14423390" cy="791845"/>
          </a:xfrm>
          <a:prstGeom prst="rect">
            <a:avLst/>
          </a:prstGeom>
          <a:solidFill>
            <a:srgbClr val="E8DF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Conclusion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61" name="图片 660"/>
          <p:cNvPicPr/>
          <p:nvPr/>
        </p:nvPicPr>
        <p:blipFill>
          <a:blip r:embed="rId14"/>
          <a:stretch>
            <a:fillRect/>
          </a:stretch>
        </p:blipFill>
        <p:spPr>
          <a:xfrm>
            <a:off x="23529290" y="40341550"/>
            <a:ext cx="6356350" cy="2386330"/>
          </a:xfrm>
          <a:prstGeom prst="rect">
            <a:avLst/>
          </a:prstGeom>
        </p:spPr>
      </p:pic>
      <p:sp>
        <p:nvSpPr>
          <p:cNvPr id="662" name="文本框 661"/>
          <p:cNvSpPr txBox="1"/>
          <p:nvPr/>
        </p:nvSpPr>
        <p:spPr>
          <a:xfrm>
            <a:off x="16860520" y="40269795"/>
            <a:ext cx="5384165" cy="211645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0" i="0">
                <a:solidFill>
                  <a:srgbClr val="B2132E"/>
                </a:solidFill>
                <a:latin typeface="DejaVu Math TeX Gyre" panose="02000503000000000000" charset="0"/>
                <a:ea typeface="黑体" panose="02010609060101010101" charset="-122"/>
                <a:cs typeface="DejaVu Math TeX Gyre" panose="02000503000000000000" charset="0"/>
              </a:rPr>
              <a:t>CMMCA</a:t>
            </a:r>
            <a:endParaRPr lang="en-US" altLang="zh-CN" sz="7200" b="0" i="0">
              <a:solidFill>
                <a:srgbClr val="B2132E"/>
              </a:solidFill>
              <a:latin typeface="DejaVu Math TeX Gyre" panose="02000503000000000000" charset="0"/>
              <a:ea typeface="黑体" panose="02010609060101010101" charset="-122"/>
              <a:cs typeface="DejaVu Math TeX Gyre" panose="02000503000000000000" charset="0"/>
            </a:endParaRP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0" i="0">
                <a:solidFill>
                  <a:srgbClr val="0070C0"/>
                </a:solidFill>
                <a:latin typeface="DejaVu Math TeX Gyre" panose="02000503000000000000" charset="0"/>
                <a:ea typeface="黑体" panose="02010609060101010101" charset="-122"/>
                <a:cs typeface="DejaVu Math TeX Gyre" panose="02000503000000000000" charset="0"/>
              </a:rPr>
              <a:t>Workshop</a:t>
            </a:r>
            <a:endParaRPr lang="en-US" altLang="zh-CN" sz="7200" b="0" i="0">
              <a:solidFill>
                <a:srgbClr val="0070C0"/>
              </a:solidFill>
              <a:latin typeface="DejaVu Math TeX Gyre" panose="02000503000000000000" charset="0"/>
              <a:ea typeface="黑体" panose="02010609060101010101" charset="-122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4491</Words>
  <Application>WPS 演示</Application>
  <PresentationFormat>自定义</PresentationFormat>
  <Paragraphs>61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Monotype Sorts</vt:lpstr>
      <vt:lpstr>Wingdings</vt:lpstr>
      <vt:lpstr>DejaVu Math TeX Gyre</vt:lpstr>
      <vt:lpstr>黑体</vt:lpstr>
      <vt:lpstr>微软雅黑</vt:lpstr>
      <vt:lpstr>Arial Unicode MS</vt:lpstr>
      <vt:lpstr>1_Blank Presentation</vt:lpstr>
      <vt:lpstr>Equation.KSEE3</vt:lpstr>
      <vt:lpstr>Equation.KSEE3</vt:lpstr>
      <vt:lpstr>Equation.KSEE3</vt:lpstr>
      <vt:lpstr>PowerPoint 演示文稿</vt:lpstr>
    </vt:vector>
  </TitlesOfParts>
  <Company>UNSW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Mrs.Franko</cp:lastModifiedBy>
  <cp:revision>223</cp:revision>
  <cp:lastPrinted>1999-09-02T07:14:00Z</cp:lastPrinted>
  <dcterms:created xsi:type="dcterms:W3CDTF">1997-10-24T05:44:00Z</dcterms:created>
  <dcterms:modified xsi:type="dcterms:W3CDTF">2025-09-16T13:48:55Z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3ABEFD45E01942D5BD27E1497CF2C33B_13</vt:lpwstr>
  </property>
  <property fmtid="{D5CDD505-2E9C-101B-9397-08002B2CF9AE}" pid="3" name="KSOProductBuildVer">
    <vt:lpwstr>2052-12.1.0.22529</vt:lpwstr>
  </property>
</Properties>
</file>