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crdownload"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1"/>
  </p:notesMasterIdLst>
  <p:handoutMasterIdLst>
    <p:handoutMasterId r:id="rId22"/>
  </p:handoutMasterIdLst>
  <p:sldIdLst>
    <p:sldId id="256" r:id="rId2"/>
    <p:sldId id="257" r:id="rId3"/>
    <p:sldId id="268" r:id="rId4"/>
    <p:sldId id="258" r:id="rId5"/>
    <p:sldId id="259" r:id="rId6"/>
    <p:sldId id="269" r:id="rId7"/>
    <p:sldId id="270" r:id="rId8"/>
    <p:sldId id="260" r:id="rId9"/>
    <p:sldId id="261" r:id="rId10"/>
    <p:sldId id="266" r:id="rId11"/>
    <p:sldId id="271" r:id="rId12"/>
    <p:sldId id="267" r:id="rId13"/>
    <p:sldId id="262" r:id="rId14"/>
    <p:sldId id="263" r:id="rId15"/>
    <p:sldId id="264" r:id="rId16"/>
    <p:sldId id="272" r:id="rId17"/>
    <p:sldId id="273" r:id="rId18"/>
    <p:sldId id="274" r:id="rId19"/>
    <p:sldId id="265" r:id="rId2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357" autoAdjust="0"/>
  </p:normalViewPr>
  <p:slideViewPr>
    <p:cSldViewPr snapToGrid="0">
      <p:cViewPr varScale="1">
        <p:scale>
          <a:sx n="76" d="100"/>
          <a:sy n="76" d="100"/>
        </p:scale>
        <p:origin x="126" y="792"/>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77" d="100"/>
          <a:sy n="77" d="100"/>
        </p:scale>
        <p:origin x="4056"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Ventas</c:v>
                </c:pt>
              </c:strCache>
            </c:strRef>
          </c:tx>
          <c:spPr>
            <a:solidFill>
              <a:schemeClr val="accent1"/>
            </a:solidFill>
            <a:ln>
              <a:noFill/>
            </a:ln>
          </c:spPr>
          <c:dPt>
            <c:idx val="0"/>
            <c:bubble3D val="0"/>
            <c:spPr>
              <a:solidFill>
                <a:schemeClr val="accent5"/>
              </a:solidFill>
              <a:ln w="19050">
                <a:noFill/>
              </a:ln>
              <a:effectLst/>
            </c:spPr>
            <c:extLst>
              <c:ext xmlns:c16="http://schemas.microsoft.com/office/drawing/2014/chart" uri="{C3380CC4-5D6E-409C-BE32-E72D297353CC}">
                <c16:uniqueId val="{00000001-AEF1-4F2A-8F0E-844FFCE28C7D}"/>
              </c:ext>
            </c:extLst>
          </c:dPt>
          <c:dPt>
            <c:idx val="1"/>
            <c:bubble3D val="0"/>
            <c:spPr>
              <a:solidFill>
                <a:schemeClr val="tx1">
                  <a:lumMod val="85000"/>
                  <a:lumOff val="15000"/>
                </a:schemeClr>
              </a:solidFill>
              <a:ln w="19050">
                <a:noFill/>
              </a:ln>
              <a:effectLst/>
            </c:spPr>
            <c:extLst>
              <c:ext xmlns:c16="http://schemas.microsoft.com/office/drawing/2014/chart" uri="{C3380CC4-5D6E-409C-BE32-E72D297353CC}">
                <c16:uniqueId val="{00000003-AEF1-4F2A-8F0E-844FFCE28C7D}"/>
              </c:ext>
            </c:extLst>
          </c:dPt>
          <c:dPt>
            <c:idx val="2"/>
            <c:bubble3D val="0"/>
            <c:explosion val="39"/>
            <c:spPr>
              <a:solidFill>
                <a:schemeClr val="tx1">
                  <a:lumMod val="65000"/>
                  <a:lumOff val="35000"/>
                </a:schemeClr>
              </a:solidFill>
              <a:ln w="19050">
                <a:noFill/>
              </a:ln>
              <a:effectLst/>
            </c:spPr>
            <c:extLst>
              <c:ext xmlns:c16="http://schemas.microsoft.com/office/drawing/2014/chart" uri="{C3380CC4-5D6E-409C-BE32-E72D297353CC}">
                <c16:uniqueId val="{00000005-AEF1-4F2A-8F0E-844FFCE28C7D}"/>
              </c:ext>
            </c:extLst>
          </c:dPt>
          <c:dPt>
            <c:idx val="3"/>
            <c:bubble3D val="0"/>
            <c:spPr>
              <a:solidFill>
                <a:schemeClr val="bg1">
                  <a:lumMod val="50000"/>
                </a:schemeClr>
              </a:solidFill>
              <a:ln w="19050">
                <a:noFill/>
              </a:ln>
              <a:effectLst/>
            </c:spPr>
            <c:extLst>
              <c:ext xmlns:c16="http://schemas.microsoft.com/office/drawing/2014/chart" uri="{C3380CC4-5D6E-409C-BE32-E72D297353CC}">
                <c16:uniqueId val="{00000007-AEF1-4F2A-8F0E-844FFCE28C7D}"/>
              </c:ext>
            </c:extLst>
          </c:dPt>
          <c:cat>
            <c:strRef>
              <c:f>Sheet1!$A$2:$A$5</c:f>
              <c:strCache>
                <c:ptCount val="4"/>
                <c:pt idx="0">
                  <c:v>1.er trimestre</c:v>
                </c:pt>
                <c:pt idx="1">
                  <c:v>2.º trimestre</c:v>
                </c:pt>
                <c:pt idx="2">
                  <c:v>3.er trimestre</c:v>
                </c:pt>
                <c:pt idx="3">
                  <c:v>4.º trimestre</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AEF1-4F2A-8F0E-844FFCE28C7D}"/>
            </c:ext>
          </c:extLst>
        </c:ser>
        <c:dLbls>
          <c:showLegendKey val="0"/>
          <c:showVal val="0"/>
          <c:showCatName val="0"/>
          <c:showSerName val="0"/>
          <c:showPercent val="0"/>
          <c:showBubbleSize val="0"/>
          <c:showLeaderLines val="1"/>
        </c:dLbls>
        <c:firstSliceAng val="87"/>
        <c:holeSize val="60"/>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 1</c:v>
                </c:pt>
              </c:strCache>
            </c:strRef>
          </c:tx>
          <c:spPr>
            <a:solidFill>
              <a:schemeClr val="accent4"/>
            </a:solidFill>
            <a:ln>
              <a:noFill/>
            </a:ln>
            <a:effectLst/>
          </c:spPr>
          <c:invertIfNegative val="0"/>
          <c:dLbls>
            <c:dLbl>
              <c:idx val="0"/>
              <c:layout>
                <c:manualLayout>
                  <c:x val="7.8113761109256413E-2"/>
                  <c:y val="-7.4668394426680483E-3"/>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8-117A-4A6D-82C6-F825EAA27754}"/>
                </c:ext>
              </c:extLst>
            </c:dLbl>
            <c:dLbl>
              <c:idx val="1"/>
              <c:layout>
                <c:manualLayout>
                  <c:x val="8.5346516767520794E-2"/>
                  <c:y val="-1.120025916400221E-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117A-4A6D-82C6-F825EAA27754}"/>
                </c:ext>
              </c:extLst>
            </c:dLbl>
            <c:dLbl>
              <c:idx val="2"/>
              <c:layout>
                <c:manualLayout>
                  <c:x val="8.2453414504215103E-2"/>
                  <c:y val="0"/>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A-117A-4A6D-82C6-F825EAA27754}"/>
                </c:ext>
              </c:extLst>
            </c:dLbl>
            <c:dLbl>
              <c:idx val="3"/>
              <c:layout>
                <c:manualLayout>
                  <c:x val="9.1132721294132371E-2"/>
                  <c:y val="-3.7334197213340242E-3"/>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B-117A-4A6D-82C6-F825EAA27754}"/>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Categoría 1</c:v>
                </c:pt>
                <c:pt idx="1">
                  <c:v>Categoría 2</c:v>
                </c:pt>
                <c:pt idx="2">
                  <c:v>Categoría 3</c:v>
                </c:pt>
                <c:pt idx="3">
                  <c:v>Categoría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0D9-45B5-B692-B9B8764F919C}"/>
            </c:ext>
          </c:extLst>
        </c:ser>
        <c:ser>
          <c:idx val="1"/>
          <c:order val="1"/>
          <c:tx>
            <c:strRef>
              <c:f>Sheet1!$C$1</c:f>
              <c:strCache>
                <c:ptCount val="1"/>
                <c:pt idx="0">
                  <c:v>Serie 2</c:v>
                </c:pt>
              </c:strCache>
            </c:strRef>
          </c:tx>
          <c:spPr>
            <a:solidFill>
              <a:schemeClr val="accent5"/>
            </a:solidFill>
            <a:ln>
              <a:noFill/>
            </a:ln>
            <a:effectLst/>
          </c:spPr>
          <c:invertIfNegative val="0"/>
          <c:dLbls>
            <c:dLbl>
              <c:idx val="0"/>
              <c:layout>
                <c:manualLayout>
                  <c:x val="7.5220658845950625E-2"/>
                  <c:y val="3.7334197213339561E-3"/>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117A-4A6D-82C6-F825EAA27754}"/>
                </c:ext>
              </c:extLst>
            </c:dLbl>
            <c:dLbl>
              <c:idx val="1"/>
              <c:layout>
                <c:manualLayout>
                  <c:x val="8.1006863372562105E-2"/>
                  <c:y val="-6.8445237539232397E-17"/>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117A-4A6D-82C6-F825EAA27754}"/>
                </c:ext>
              </c:extLst>
            </c:dLbl>
            <c:dLbl>
              <c:idx val="2"/>
              <c:layout>
                <c:manualLayout>
                  <c:x val="7.9560312240909314E-2"/>
                  <c:y val="6.8445237539232397E-17"/>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117A-4A6D-82C6-F825EAA27754}"/>
                </c:ext>
              </c:extLst>
            </c:dLbl>
            <c:dLbl>
              <c:idx val="3"/>
              <c:layout>
                <c:manualLayout>
                  <c:x val="8.9686170162479484E-2"/>
                  <c:y val="0"/>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117A-4A6D-82C6-F825EAA27754}"/>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Categoría 1</c:v>
                </c:pt>
                <c:pt idx="1">
                  <c:v>Categoría 2</c:v>
                </c:pt>
                <c:pt idx="2">
                  <c:v>Categoría 3</c:v>
                </c:pt>
                <c:pt idx="3">
                  <c:v>Categoría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0D9-45B5-B692-B9B8764F919C}"/>
            </c:ext>
          </c:extLst>
        </c:ser>
        <c:ser>
          <c:idx val="2"/>
          <c:order val="2"/>
          <c:tx>
            <c:strRef>
              <c:f>Sheet1!$D$1</c:f>
              <c:strCache>
                <c:ptCount val="1"/>
                <c:pt idx="0">
                  <c:v>Serie 3</c:v>
                </c:pt>
              </c:strCache>
            </c:strRef>
          </c:tx>
          <c:spPr>
            <a:solidFill>
              <a:schemeClr val="accent3"/>
            </a:solidFill>
            <a:ln>
              <a:noFill/>
            </a:ln>
            <a:effectLst/>
          </c:spPr>
          <c:invertIfNegative val="0"/>
          <c:dLbls>
            <c:dLbl>
              <c:idx val="0"/>
              <c:layout>
                <c:manualLayout>
                  <c:x val="7.0881005450991935E-2"/>
                  <c:y val="0"/>
                </c:manualLayout>
              </c:layout>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S"/>
                </a:p>
              </c:txPr>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117A-4A6D-82C6-F825EAA27754}"/>
                </c:ext>
              </c:extLst>
            </c:dLbl>
            <c:dLbl>
              <c:idx val="1"/>
              <c:layout>
                <c:manualLayout>
                  <c:x val="7.3774107714297668E-2"/>
                  <c:y val="-6.8445237539232397E-17"/>
                </c:manualLayout>
              </c:layout>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S"/>
                </a:p>
              </c:txPr>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117A-4A6D-82C6-F825EAA27754}"/>
                </c:ext>
              </c:extLst>
            </c:dLbl>
            <c:dLbl>
              <c:idx val="2"/>
              <c:layout>
                <c:manualLayout>
                  <c:x val="7.2327556582644822E-2"/>
                  <c:y val="-1.1200259164002073E-2"/>
                </c:manualLayout>
              </c:layout>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S"/>
                </a:p>
              </c:txPr>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117A-4A6D-82C6-F825EAA27754}"/>
                </c:ext>
              </c:extLst>
            </c:dLbl>
            <c:dLbl>
              <c:idx val="3"/>
              <c:layout>
                <c:manualLayout>
                  <c:x val="8.2453414504215214E-2"/>
                  <c:y val="-3.7334197213340584E-3"/>
                </c:manualLayout>
              </c:layout>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ES"/>
                </a:p>
              </c:txPr>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117A-4A6D-82C6-F825EAA27754}"/>
                </c:ext>
              </c:extLst>
            </c:dLbl>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Categoría 1</c:v>
                </c:pt>
                <c:pt idx="1">
                  <c:v>Categoría 2</c:v>
                </c:pt>
                <c:pt idx="2">
                  <c:v>Categoría 3</c:v>
                </c:pt>
                <c:pt idx="3">
                  <c:v>Categoría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0D9-45B5-B692-B9B8764F919C}"/>
            </c:ext>
          </c:extLst>
        </c:ser>
        <c:dLbls>
          <c:dLblPos val="ctr"/>
          <c:showLegendKey val="0"/>
          <c:showVal val="1"/>
          <c:showCatName val="0"/>
          <c:showSerName val="0"/>
          <c:showPercent val="0"/>
          <c:showBubbleSize val="0"/>
        </c:dLbls>
        <c:gapWidth val="165"/>
        <c:overlap val="100"/>
        <c:axId val="562068496"/>
        <c:axId val="562072104"/>
      </c:barChart>
      <c:catAx>
        <c:axId val="56206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562072104"/>
        <c:crosses val="autoZero"/>
        <c:auto val="1"/>
        <c:lblAlgn val="ctr"/>
        <c:lblOffset val="100"/>
        <c:noMultiLvlLbl val="0"/>
      </c:catAx>
      <c:valAx>
        <c:axId val="562072104"/>
        <c:scaling>
          <c:orientation val="minMax"/>
        </c:scaling>
        <c:delete val="1"/>
        <c:axPos val="l"/>
        <c:numFmt formatCode="General" sourceLinked="1"/>
        <c:majorTickMark val="none"/>
        <c:minorTickMark val="none"/>
        <c:tickLblPos val="nextTo"/>
        <c:crossAx val="56206849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bg1"/>
          </a:solidFill>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0FC64AA-C5FD-4A5C-B4B6-FF958CAD20A3}" type="datetime1">
              <a:rPr lang="es-ES" smtClean="0"/>
              <a:t>28/06/2022</a:t>
            </a:fld>
            <a:endParaRPr lang="es-ES" dirty="0"/>
          </a:p>
        </p:txBody>
      </p:sp>
      <p:sp>
        <p:nvSpPr>
          <p:cNvPr id="4" name="Marcador de pie de página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C10B77D-D561-4A25-8C29-51CAB365AE4B}" type="slidenum">
              <a:rPr lang="es-ES" smtClean="0"/>
              <a:t>‹Nº›</a:t>
            </a:fld>
            <a:endParaRPr lang="es-ES" dirty="0"/>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E725720-2609-4E66-A20A-FACA23A87855}" type="datetime1">
              <a:rPr lang="es-ES" noProof="0" smtClean="0"/>
              <a:t>28/06/2022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3DCE8F5-1341-475C-BF40-2E24D91E8058}" type="slidenum">
              <a:rPr lang="es-ES" noProof="0" smtClean="0"/>
              <a:t>‹Nº›</a:t>
            </a:fld>
            <a:endParaRPr lang="es-E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1</a:t>
            </a:fld>
            <a:endParaRPr lang="es-ES" dirty="0"/>
          </a:p>
        </p:txBody>
      </p:sp>
    </p:spTree>
    <p:extLst>
      <p:ext uri="{BB962C8B-B14F-4D97-AF65-F5344CB8AC3E}">
        <p14:creationId xmlns:p14="http://schemas.microsoft.com/office/powerpoint/2010/main" val="479931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10</a:t>
            </a:fld>
            <a:endParaRPr lang="es-ES" dirty="0"/>
          </a:p>
        </p:txBody>
      </p:sp>
    </p:spTree>
    <p:extLst>
      <p:ext uri="{BB962C8B-B14F-4D97-AF65-F5344CB8AC3E}">
        <p14:creationId xmlns:p14="http://schemas.microsoft.com/office/powerpoint/2010/main" val="3964367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11</a:t>
            </a:fld>
            <a:endParaRPr lang="es-ES" dirty="0"/>
          </a:p>
        </p:txBody>
      </p:sp>
    </p:spTree>
    <p:extLst>
      <p:ext uri="{BB962C8B-B14F-4D97-AF65-F5344CB8AC3E}">
        <p14:creationId xmlns:p14="http://schemas.microsoft.com/office/powerpoint/2010/main" val="664112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12</a:t>
            </a:fld>
            <a:endParaRPr lang="es-ES" dirty="0"/>
          </a:p>
        </p:txBody>
      </p:sp>
    </p:spTree>
    <p:extLst>
      <p:ext uri="{BB962C8B-B14F-4D97-AF65-F5344CB8AC3E}">
        <p14:creationId xmlns:p14="http://schemas.microsoft.com/office/powerpoint/2010/main" val="284060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13</a:t>
            </a:fld>
            <a:endParaRPr lang="es-ES" dirty="0"/>
          </a:p>
        </p:txBody>
      </p:sp>
    </p:spTree>
    <p:extLst>
      <p:ext uri="{BB962C8B-B14F-4D97-AF65-F5344CB8AC3E}">
        <p14:creationId xmlns:p14="http://schemas.microsoft.com/office/powerpoint/2010/main" val="3675088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14</a:t>
            </a:fld>
            <a:endParaRPr lang="es-ES" dirty="0"/>
          </a:p>
        </p:txBody>
      </p:sp>
    </p:spTree>
    <p:extLst>
      <p:ext uri="{BB962C8B-B14F-4D97-AF65-F5344CB8AC3E}">
        <p14:creationId xmlns:p14="http://schemas.microsoft.com/office/powerpoint/2010/main" val="1173521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15</a:t>
            </a:fld>
            <a:endParaRPr lang="es-ES" dirty="0"/>
          </a:p>
        </p:txBody>
      </p:sp>
    </p:spTree>
    <p:extLst>
      <p:ext uri="{BB962C8B-B14F-4D97-AF65-F5344CB8AC3E}">
        <p14:creationId xmlns:p14="http://schemas.microsoft.com/office/powerpoint/2010/main" val="2236866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16</a:t>
            </a:fld>
            <a:endParaRPr lang="es-ES" dirty="0"/>
          </a:p>
        </p:txBody>
      </p:sp>
    </p:spTree>
    <p:extLst>
      <p:ext uri="{BB962C8B-B14F-4D97-AF65-F5344CB8AC3E}">
        <p14:creationId xmlns:p14="http://schemas.microsoft.com/office/powerpoint/2010/main" val="2076129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17</a:t>
            </a:fld>
            <a:endParaRPr lang="es-ES" dirty="0"/>
          </a:p>
        </p:txBody>
      </p:sp>
    </p:spTree>
    <p:extLst>
      <p:ext uri="{BB962C8B-B14F-4D97-AF65-F5344CB8AC3E}">
        <p14:creationId xmlns:p14="http://schemas.microsoft.com/office/powerpoint/2010/main" val="66967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18</a:t>
            </a:fld>
            <a:endParaRPr lang="es-ES" dirty="0"/>
          </a:p>
        </p:txBody>
      </p:sp>
    </p:spTree>
    <p:extLst>
      <p:ext uri="{BB962C8B-B14F-4D97-AF65-F5344CB8AC3E}">
        <p14:creationId xmlns:p14="http://schemas.microsoft.com/office/powerpoint/2010/main" val="4165837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19</a:t>
            </a:fld>
            <a:endParaRPr lang="es-ES" dirty="0"/>
          </a:p>
        </p:txBody>
      </p:sp>
    </p:spTree>
    <p:extLst>
      <p:ext uri="{BB962C8B-B14F-4D97-AF65-F5344CB8AC3E}">
        <p14:creationId xmlns:p14="http://schemas.microsoft.com/office/powerpoint/2010/main" val="1900485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2</a:t>
            </a:fld>
            <a:endParaRPr lang="es-ES" dirty="0"/>
          </a:p>
        </p:txBody>
      </p:sp>
    </p:spTree>
    <p:extLst>
      <p:ext uri="{BB962C8B-B14F-4D97-AF65-F5344CB8AC3E}">
        <p14:creationId xmlns:p14="http://schemas.microsoft.com/office/powerpoint/2010/main" val="3109233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3</a:t>
            </a:fld>
            <a:endParaRPr lang="es-ES" dirty="0"/>
          </a:p>
        </p:txBody>
      </p:sp>
    </p:spTree>
    <p:extLst>
      <p:ext uri="{BB962C8B-B14F-4D97-AF65-F5344CB8AC3E}">
        <p14:creationId xmlns:p14="http://schemas.microsoft.com/office/powerpoint/2010/main" val="81944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4</a:t>
            </a:fld>
            <a:endParaRPr lang="es-ES" dirty="0"/>
          </a:p>
        </p:txBody>
      </p:sp>
    </p:spTree>
    <p:extLst>
      <p:ext uri="{BB962C8B-B14F-4D97-AF65-F5344CB8AC3E}">
        <p14:creationId xmlns:p14="http://schemas.microsoft.com/office/powerpoint/2010/main" val="229196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5</a:t>
            </a:fld>
            <a:endParaRPr lang="es-ES" dirty="0"/>
          </a:p>
        </p:txBody>
      </p:sp>
    </p:spTree>
    <p:extLst>
      <p:ext uri="{BB962C8B-B14F-4D97-AF65-F5344CB8AC3E}">
        <p14:creationId xmlns:p14="http://schemas.microsoft.com/office/powerpoint/2010/main" val="52465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6</a:t>
            </a:fld>
            <a:endParaRPr lang="es-ES" dirty="0"/>
          </a:p>
        </p:txBody>
      </p:sp>
    </p:spTree>
    <p:extLst>
      <p:ext uri="{BB962C8B-B14F-4D97-AF65-F5344CB8AC3E}">
        <p14:creationId xmlns:p14="http://schemas.microsoft.com/office/powerpoint/2010/main" val="2022604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7</a:t>
            </a:fld>
            <a:endParaRPr lang="es-ES" dirty="0"/>
          </a:p>
        </p:txBody>
      </p:sp>
    </p:spTree>
    <p:extLst>
      <p:ext uri="{BB962C8B-B14F-4D97-AF65-F5344CB8AC3E}">
        <p14:creationId xmlns:p14="http://schemas.microsoft.com/office/powerpoint/2010/main" val="3508076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8</a:t>
            </a:fld>
            <a:endParaRPr lang="es-ES" dirty="0"/>
          </a:p>
        </p:txBody>
      </p:sp>
    </p:spTree>
    <p:extLst>
      <p:ext uri="{BB962C8B-B14F-4D97-AF65-F5344CB8AC3E}">
        <p14:creationId xmlns:p14="http://schemas.microsoft.com/office/powerpoint/2010/main" val="482112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9</a:t>
            </a:fld>
            <a:endParaRPr lang="es-ES" dirty="0"/>
          </a:p>
        </p:txBody>
      </p:sp>
    </p:spTree>
    <p:extLst>
      <p:ext uri="{BB962C8B-B14F-4D97-AF65-F5344CB8AC3E}">
        <p14:creationId xmlns:p14="http://schemas.microsoft.com/office/powerpoint/2010/main" val="123336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ortada">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ángulo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0" name="Marcador de posición de imagen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dirty="0"/>
              <a:t>Inserte o arrastre y coloque su imagen</a:t>
            </a:r>
          </a:p>
        </p:txBody>
      </p:sp>
      <p:sp>
        <p:nvSpPr>
          <p:cNvPr id="11" name="Rectángulo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2" name="Rectángulo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es-ES" sz="1000" noProof="1">
              <a:latin typeface="Tw Cen MT" panose="020B0602020104020603" pitchFamily="34" charset="0"/>
            </a:endParaRPr>
          </a:p>
        </p:txBody>
      </p:sp>
      <p:sp>
        <p:nvSpPr>
          <p:cNvPr id="15" name="Marcador de número de diapositiva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s-ES" dirty="0"/>
          </a:p>
        </p:txBody>
      </p:sp>
      <p:sp>
        <p:nvSpPr>
          <p:cNvPr id="2" name="Título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rtlCol="0" anchor="b"/>
          <a:lstStyle>
            <a:lvl1pPr algn="l">
              <a:lnSpc>
                <a:spcPts val="4000"/>
              </a:lnSpc>
              <a:defRPr sz="4800" spc="-150">
                <a:solidFill>
                  <a:schemeClr val="bg1"/>
                </a:solidFill>
              </a:defRPr>
            </a:lvl1pPr>
          </a:lstStyle>
          <a:p>
            <a:pPr rtl="0"/>
            <a:r>
              <a:rPr lang="es-ES" smtClean="0"/>
              <a:t>Haga clic para modificar el estilo de título del patrón</a:t>
            </a:r>
            <a:endParaRPr lang="es-ES" dirty="0"/>
          </a:p>
        </p:txBody>
      </p:sp>
      <p:sp>
        <p:nvSpPr>
          <p:cNvPr id="3" name="Subtítulo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rtlCol="0"/>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smtClean="0"/>
              <a:t>Haga clic para editar el estilo de subtítulo del patrón</a:t>
            </a:r>
            <a:endParaRPr lang="es-ES" dirty="0"/>
          </a:p>
        </p:txBody>
      </p:sp>
      <p:sp>
        <p:nvSpPr>
          <p:cNvPr id="7" name="Gráfico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pPr rtl="0"/>
            <a:endParaRPr lang="es-ES" dirty="0"/>
          </a:p>
        </p:txBody>
      </p:sp>
      <p:sp>
        <p:nvSpPr>
          <p:cNvPr id="14" name="Rectángulo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rtlCol="0"/>
          <a:lstStyle/>
          <a:p>
            <a:pPr rtl="0"/>
            <a:r>
              <a:rPr lang="es-ES" noProof="0" smtClean="0"/>
              <a:t>Haga clic para modificar el estilo de título del patrón</a:t>
            </a:r>
            <a:endParaRPr lang="es-ES" noProof="0" dirty="0"/>
          </a:p>
        </p:txBody>
      </p:sp>
      <p:sp>
        <p:nvSpPr>
          <p:cNvPr id="16" name="Subtítulo">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s-ES" noProof="0" dirty="0"/>
              <a:t>Subtítulo</a:t>
            </a:r>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Columna derecha">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4">
            <a:extLst>
              <a:ext uri="{FF2B5EF4-FFF2-40B4-BE49-F238E27FC236}">
                <a16:creationId xmlns:a16="http://schemas.microsoft.com/office/drawing/2014/main" id="{3CFF9123-1F0C-4BD2-8233-FEE5B2A46612}"/>
              </a:ext>
            </a:extLst>
          </p:cNvPr>
          <p:cNvSpPr>
            <a:spLocks noGrp="1"/>
          </p:cNvSpPr>
          <p:nvPr>
            <p:ph type="ftr" sz="quarter" idx="13"/>
          </p:nvPr>
        </p:nvSpPr>
        <p:spPr/>
        <p:txBody>
          <a:bodyPr rtlCol="0"/>
          <a:lstStyle/>
          <a:p>
            <a:pPr rtl="0"/>
            <a:r>
              <a:rPr lang="es-ES" noProof="0" dirty="0"/>
              <a:t>Agregar un pie de página</a:t>
            </a:r>
          </a:p>
        </p:txBody>
      </p:sp>
      <p:sp>
        <p:nvSpPr>
          <p:cNvPr id="6" name="Marcador de posición de número de diapositiva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lo títul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DDDF3-2E7E-4175-ACE9-B214DCE40C6E}"/>
              </a:ext>
            </a:extLst>
          </p:cNvPr>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8" name="Subtítulo">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s-ES" noProof="0" dirty="0"/>
              <a:t>Subtítulo</a:t>
            </a:r>
          </a:p>
        </p:txBody>
      </p:sp>
      <p:sp>
        <p:nvSpPr>
          <p:cNvPr id="3" name="Marcador de pie de página 2">
            <a:extLst>
              <a:ext uri="{FF2B5EF4-FFF2-40B4-BE49-F238E27FC236}">
                <a16:creationId xmlns:a16="http://schemas.microsoft.com/office/drawing/2014/main" id="{2E0E8FCF-8FC7-49D2-9516-7662294E35B7}"/>
              </a:ext>
            </a:extLst>
          </p:cNvPr>
          <p:cNvSpPr>
            <a:spLocks noGrp="1"/>
          </p:cNvSpPr>
          <p:nvPr>
            <p:ph type="ftr" sz="quarter" idx="13"/>
          </p:nvPr>
        </p:nvSpPr>
        <p:spPr/>
        <p:txBody>
          <a:bodyPr rtlCol="0"/>
          <a:lstStyle/>
          <a:p>
            <a:pPr rtl="0"/>
            <a:r>
              <a:rPr lang="es-ES" noProof="0" dirty="0"/>
              <a:t>Agregue un pie de página</a:t>
            </a:r>
          </a:p>
        </p:txBody>
      </p:sp>
      <p:sp>
        <p:nvSpPr>
          <p:cNvPr id="4" name="Marcador de posición de número de diapositiva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BAED074E-AB07-44D1-8B4E-189EAEF798D6}"/>
              </a:ext>
            </a:extLst>
          </p:cNvPr>
          <p:cNvSpPr>
            <a:spLocks noGrp="1"/>
          </p:cNvSpPr>
          <p:nvPr>
            <p:ph type="ftr" sz="quarter" idx="10"/>
          </p:nvPr>
        </p:nvSpPr>
        <p:spPr/>
        <p:txBody>
          <a:bodyPr rtlCol="0"/>
          <a:lstStyle/>
          <a:p>
            <a:pPr rtl="0"/>
            <a:r>
              <a:rPr lang="es-ES" noProof="0" dirty="0"/>
              <a:t>Agregue un pie de página</a:t>
            </a:r>
          </a:p>
        </p:txBody>
      </p:sp>
      <p:sp>
        <p:nvSpPr>
          <p:cNvPr id="3" name="Marcador de número de diapositiva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ínea divisoria">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ángulo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Marcador de posición de imagen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5" name="Marcador de pie de página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rtlCol="0"/>
          <a:lstStyle>
            <a:lvl1pPr>
              <a:defRPr>
                <a:solidFill>
                  <a:schemeClr val="bg1"/>
                </a:solidFill>
              </a:defRPr>
            </a:lvl1pPr>
          </a:lstStyle>
          <a:p>
            <a:pPr rtl="0"/>
            <a:r>
              <a:rPr lang="es-ES" noProof="0" dirty="0"/>
              <a:t>Agregar un pie de página</a:t>
            </a:r>
          </a:p>
        </p:txBody>
      </p:sp>
      <p:sp>
        <p:nvSpPr>
          <p:cNvPr id="9" name="Marcador de número de diapositiva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rtlCol="0"/>
          <a:lstStyle/>
          <a:p>
            <a:pPr rtl="0"/>
            <a:fld id="{058DB212-BFA2-403F-85EF-DFD3FF6D973A}" type="slidenum">
              <a:rPr lang="es-ES" noProof="0" smtClean="0"/>
              <a:pPr rtl="0"/>
              <a:t>‹Nº›</a:t>
            </a:fld>
            <a:endParaRPr lang="es-ES" noProof="0" dirty="0"/>
          </a:p>
        </p:txBody>
      </p:sp>
      <p:sp>
        <p:nvSpPr>
          <p:cNvPr id="13" name="Título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rtlCol="0" anchor="b"/>
          <a:lstStyle>
            <a:lvl1pPr algn="l">
              <a:lnSpc>
                <a:spcPts val="4000"/>
              </a:lnSpc>
              <a:defRPr sz="4800" spc="-150">
                <a:solidFill>
                  <a:schemeClr val="bg1"/>
                </a:solidFill>
              </a:defRPr>
            </a:lvl1pPr>
          </a:lstStyle>
          <a:p>
            <a:pPr rtl="0"/>
            <a:r>
              <a:rPr lang="es-ES" noProof="0" smtClean="0"/>
              <a:t>Haga clic para modificar el estilo de título del patrón</a:t>
            </a:r>
            <a:endParaRPr lang="es-ES" noProof="0" dirty="0"/>
          </a:p>
        </p:txBody>
      </p:sp>
      <p:sp>
        <p:nvSpPr>
          <p:cNvPr id="14" name="Subtítulo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rtlCol="0"/>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editar el estilo de subtítulo del patrón</a:t>
            </a:r>
            <a:endParaRPr lang="es-ES" noProof="0" dirty="0"/>
          </a:p>
        </p:txBody>
      </p:sp>
      <p:sp>
        <p:nvSpPr>
          <p:cNvPr id="18" name="Gráfico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es-ES" noProof="0" dirty="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de texto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rtlCol="0"/>
          <a:lstStyle/>
          <a:p>
            <a:pPr rtl="0"/>
            <a:r>
              <a:rPr lang="es-ES" noProof="0" smtClean="0"/>
              <a:t>Haga clic para modificar el estilo de título del patrón</a:t>
            </a:r>
            <a:endParaRPr lang="es-ES" noProof="0" dirty="0"/>
          </a:p>
        </p:txBody>
      </p:sp>
      <p:sp>
        <p:nvSpPr>
          <p:cNvPr id="16" name="Subtítulo">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vl1pPr>
          </a:lstStyle>
          <a:p>
            <a:pPr lvl="0" rtl="0"/>
            <a:r>
              <a:rPr lang="es-ES" noProof="0" dirty="0"/>
              <a:t>Subtítulo</a:t>
            </a:r>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6" name="Marcador de posición de imagen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4" name="Marcador de pie de página 3">
            <a:extLst>
              <a:ext uri="{FF2B5EF4-FFF2-40B4-BE49-F238E27FC236}">
                <a16:creationId xmlns:a16="http://schemas.microsoft.com/office/drawing/2014/main" id="{BC263EBA-2C46-40FB-9D48-819ED0C8994F}"/>
              </a:ext>
            </a:extLst>
          </p:cNvPr>
          <p:cNvSpPr>
            <a:spLocks noGrp="1"/>
          </p:cNvSpPr>
          <p:nvPr>
            <p:ph type="ftr" sz="quarter" idx="14"/>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de texto 2">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rtlCol="0"/>
          <a:lstStyle/>
          <a:p>
            <a:pPr rtl="0"/>
            <a:r>
              <a:rPr lang="es-ES" noProof="0" smtClean="0"/>
              <a:t>Haga clic para modificar el estilo de título del patrón</a:t>
            </a:r>
            <a:endParaRPr lang="es-ES" noProof="0" dirty="0"/>
          </a:p>
        </p:txBody>
      </p:sp>
      <p:sp>
        <p:nvSpPr>
          <p:cNvPr id="16" name="Subtítulo">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vl1pPr>
          </a:lstStyle>
          <a:p>
            <a:pPr lvl="0" rtl="0"/>
            <a:r>
              <a:rPr lang="es-ES" noProof="0" dirty="0"/>
              <a:t>Subtítulo</a:t>
            </a:r>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6" name="Marcador de posición de imagen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4" name="Marcador de pie de página 3">
            <a:extLst>
              <a:ext uri="{FF2B5EF4-FFF2-40B4-BE49-F238E27FC236}">
                <a16:creationId xmlns:a16="http://schemas.microsoft.com/office/drawing/2014/main" id="{BC263EBA-2C46-40FB-9D48-819ED0C8994F}"/>
              </a:ext>
            </a:extLst>
          </p:cNvPr>
          <p:cNvSpPr>
            <a:spLocks noGrp="1"/>
          </p:cNvSpPr>
          <p:nvPr>
            <p:ph type="ftr" sz="quarter" idx="14"/>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rtlCol="0"/>
          <a:lstStyle/>
          <a:p>
            <a:pPr rtl="0"/>
            <a:fld id="{058DB212-BFA2-403F-85EF-DFD3FF6D973A}" type="slidenum">
              <a:rPr lang="es-ES" noProof="0" smtClean="0"/>
              <a:pPr rtl="0"/>
              <a:t>‹Nº›</a:t>
            </a:fld>
            <a:endParaRPr lang="es-ES" noProof="0" dirty="0"/>
          </a:p>
        </p:txBody>
      </p:sp>
      <p:sp>
        <p:nvSpPr>
          <p:cNvPr id="8" name="Marcador de posición de imagen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9" name="Marcador de posición de imagen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10" name="Marcador de posición de imagen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rtlCol="0"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11" name="Marcador de posición de imagen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12" name="Marcador de posición de imagen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rtlCol="0"/>
          <a:lstStyle/>
          <a:p>
            <a:pPr rtl="0"/>
            <a:r>
              <a:rPr lang="es-ES" noProof="0" smtClean="0"/>
              <a:t>Haga clic para modificar el estilo de título del patrón</a:t>
            </a:r>
            <a:endParaRPr lang="es-ES" noProof="0" dirty="0"/>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13" name="Encabezado izquierdo">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rtlCol="0"/>
          <a:lstStyle>
            <a:lvl1pPr marL="0" indent="0">
              <a:buNone/>
              <a:defRPr b="1"/>
            </a:lvl1pPr>
          </a:lstStyle>
          <a:p>
            <a:pPr lvl="0" rtl="0"/>
            <a:r>
              <a:rPr lang="es-ES" noProof="0" dirty="0"/>
              <a:t>Comparar A</a:t>
            </a:r>
          </a:p>
        </p:txBody>
      </p:sp>
      <p:sp>
        <p:nvSpPr>
          <p:cNvPr id="4" name="Columna derecha">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15" name="Encabezado derecho">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rtlCol="0"/>
          <a:lstStyle>
            <a:lvl1pPr marL="0" indent="0">
              <a:buNone/>
              <a:defRPr b="1"/>
            </a:lvl1pPr>
          </a:lstStyle>
          <a:p>
            <a:pPr lvl="0" rtl="0"/>
            <a:r>
              <a:rPr lang="es-ES" noProof="0" dirty="0"/>
              <a:t>Comparar B</a:t>
            </a:r>
          </a:p>
        </p:txBody>
      </p:sp>
      <p:sp>
        <p:nvSpPr>
          <p:cNvPr id="5" name="Marcador de pie de página 4">
            <a:extLst>
              <a:ext uri="{FF2B5EF4-FFF2-40B4-BE49-F238E27FC236}">
                <a16:creationId xmlns:a16="http://schemas.microsoft.com/office/drawing/2014/main" id="{7C7AC535-CCE6-472A-BA3D-DDE92DFF0EDA}"/>
              </a:ext>
            </a:extLst>
          </p:cNvPr>
          <p:cNvSpPr>
            <a:spLocks noGrp="1"/>
          </p:cNvSpPr>
          <p:nvPr>
            <p:ph type="ftr" sz="quarter" idx="15"/>
          </p:nvPr>
        </p:nvSpPr>
        <p:spPr/>
        <p:txBody>
          <a:bodyPr rtlCol="0"/>
          <a:lstStyle/>
          <a:p>
            <a:pPr rtl="0"/>
            <a:r>
              <a:rPr lang="es-ES" noProof="0" dirty="0"/>
              <a:t>Agregar un pie de página</a:t>
            </a:r>
          </a:p>
        </p:txBody>
      </p:sp>
      <p:sp>
        <p:nvSpPr>
          <p:cNvPr id="6" name="Marcador de posición de número de diapositiva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tografía grande">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3" name="Marcador de número de diapositiva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rtlCol="0"/>
          <a:lstStyle/>
          <a:p>
            <a:pPr rtl="0"/>
            <a:fld id="{058DB212-BFA2-403F-85EF-DFD3FF6D973A}" type="slidenum">
              <a:rPr lang="es-ES" noProof="0" smtClean="0"/>
              <a:pPr rtl="0"/>
              <a:t>‹Nº›</a:t>
            </a:fld>
            <a:endParaRPr lang="es-ES" noProof="0" dirty="0"/>
          </a:p>
        </p:txBody>
      </p:sp>
      <p:sp>
        <p:nvSpPr>
          <p:cNvPr id="10" name="Leyenda">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es-ES" noProof="0" dirty="0"/>
              <a:t>Introduzca el título de su imagen aquí</a:t>
            </a:r>
          </a:p>
        </p:txBody>
      </p:sp>
      <p:sp>
        <p:nvSpPr>
          <p:cNvPr id="2" name="Título 1">
            <a:extLst>
              <a:ext uri="{FF2B5EF4-FFF2-40B4-BE49-F238E27FC236}">
                <a16:creationId xmlns:a16="http://schemas.microsoft.com/office/drawing/2014/main" id="{FC5845FB-DCB7-4844-B346-98986ADFCE02}"/>
              </a:ext>
            </a:extLst>
          </p:cNvPr>
          <p:cNvSpPr>
            <a:spLocks noGrp="1"/>
          </p:cNvSpPr>
          <p:nvPr>
            <p:ph type="title"/>
          </p:nvPr>
        </p:nvSpPr>
        <p:spPr/>
        <p:txBody>
          <a:bodyPr rtlCol="0"/>
          <a:lstStyle/>
          <a:p>
            <a:pPr rtl="0"/>
            <a:r>
              <a:rPr lang="es-ES" noProof="0" smtClean="0"/>
              <a:t>Haga clic para modificar el estilo de título del patrón</a:t>
            </a:r>
            <a:endParaRPr lang="es-ES" noProof="0" dirty="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ídeo">
    <p:spTree>
      <p:nvGrpSpPr>
        <p:cNvPr id="1" name=""/>
        <p:cNvGrpSpPr/>
        <p:nvPr/>
      </p:nvGrpSpPr>
      <p:grpSpPr>
        <a:xfrm>
          <a:off x="0" y="0"/>
          <a:ext cx="0" cy="0"/>
          <a:chOff x="0" y="0"/>
          <a:chExt cx="0" cy="0"/>
        </a:xfrm>
      </p:grpSpPr>
      <p:sp>
        <p:nvSpPr>
          <p:cNvPr id="3" name="Marcador de posición de elemento multimedia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Insertar vídeo</a:t>
            </a:r>
          </a:p>
        </p:txBody>
      </p:sp>
      <p:sp>
        <p:nvSpPr>
          <p:cNvPr id="5" name="Leyenda">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es-ES" noProof="0" dirty="0"/>
              <a:t>Introduzca el título de su imagen aquí</a:t>
            </a:r>
          </a:p>
        </p:txBody>
      </p:sp>
      <p:sp>
        <p:nvSpPr>
          <p:cNvPr id="4" name="Marcador de número de diapositiva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rtlCol="0"/>
          <a:lstStyle/>
          <a:p>
            <a:pPr rtl="0"/>
            <a:fld id="{058DB212-BFA2-403F-85EF-DFD3FF6D973A}" type="slidenum">
              <a:rPr lang="es-ES" noProof="0" smtClean="0"/>
              <a:pPr rtl="0"/>
              <a:t>‹Nº›</a:t>
            </a:fld>
            <a:endParaRPr lang="es-ES" noProof="0" dirty="0"/>
          </a:p>
        </p:txBody>
      </p:sp>
      <p:sp>
        <p:nvSpPr>
          <p:cNvPr id="2" name="Título 1">
            <a:extLst>
              <a:ext uri="{FF2B5EF4-FFF2-40B4-BE49-F238E27FC236}">
                <a16:creationId xmlns:a16="http://schemas.microsoft.com/office/drawing/2014/main" id="{882508FC-366E-44DA-80A8-28048E1E4AEF}"/>
              </a:ext>
            </a:extLst>
          </p:cNvPr>
          <p:cNvSpPr>
            <a:spLocks noGrp="1"/>
          </p:cNvSpPr>
          <p:nvPr>
            <p:ph type="title"/>
          </p:nvPr>
        </p:nvSpPr>
        <p:spPr/>
        <p:txBody>
          <a:bodyPr rtlCol="0"/>
          <a:lstStyle/>
          <a:p>
            <a:pPr rtl="0"/>
            <a:r>
              <a:rPr lang="es-ES" noProof="0" smtClean="0"/>
              <a:t>Haga clic para modificar el estilo de título del patrón</a:t>
            </a:r>
            <a:endParaRPr lang="es-ES" noProof="0" dirty="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Imagen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ángulo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5" name="Marcador de posición de imagen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dirty="0"/>
              <a:t>Inserte o arrastre y coloque su imagen</a:t>
            </a:r>
          </a:p>
        </p:txBody>
      </p:sp>
      <p:sp>
        <p:nvSpPr>
          <p:cNvPr id="13" name="Título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rtlCol="0" anchor="b"/>
          <a:lstStyle>
            <a:lvl1pPr algn="l">
              <a:lnSpc>
                <a:spcPts val="4000"/>
              </a:lnSpc>
              <a:defRPr sz="6600" spc="-150">
                <a:solidFill>
                  <a:schemeClr val="bg1"/>
                </a:solidFill>
              </a:defRPr>
            </a:lvl1pPr>
          </a:lstStyle>
          <a:p>
            <a:pPr rtl="0"/>
            <a:r>
              <a:rPr lang="es-ES" dirty="0"/>
              <a:t>Gracias</a:t>
            </a:r>
          </a:p>
        </p:txBody>
      </p:sp>
      <p:sp>
        <p:nvSpPr>
          <p:cNvPr id="18" name="Gráfico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rtl="0"/>
            <a:endParaRPr lang="es-ES" dirty="0"/>
          </a:p>
        </p:txBody>
      </p:sp>
      <p:sp>
        <p:nvSpPr>
          <p:cNvPr id="15" name="Nombr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rtlCol="0" anchor="ctr"/>
          <a:lstStyle>
            <a:lvl1pPr marL="0" indent="0">
              <a:buNone/>
              <a:defRPr sz="1600">
                <a:solidFill>
                  <a:schemeClr val="bg1"/>
                </a:solidFill>
                <a:latin typeface="+mn-lt"/>
              </a:defRPr>
            </a:lvl1pPr>
          </a:lstStyle>
          <a:p>
            <a:pPr lvl="0" rtl="0"/>
            <a:r>
              <a:rPr lang="es-ES" dirty="0"/>
              <a:t>Nombre</a:t>
            </a:r>
          </a:p>
        </p:txBody>
      </p:sp>
      <p:sp>
        <p:nvSpPr>
          <p:cNvPr id="16" name="Correo electrónico">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rtlCol="0" anchor="ctr"/>
          <a:lstStyle>
            <a:lvl1pPr marL="0" indent="0">
              <a:buNone/>
              <a:defRPr sz="1200">
                <a:solidFill>
                  <a:schemeClr val="bg1"/>
                </a:solidFill>
                <a:latin typeface="+mn-lt"/>
              </a:defRPr>
            </a:lvl1pPr>
          </a:lstStyle>
          <a:p>
            <a:pPr lvl="0" rtl="0"/>
            <a:r>
              <a:rPr lang="es-ES" dirty="0"/>
              <a:t>Correo electrónico</a:t>
            </a:r>
          </a:p>
        </p:txBody>
      </p:sp>
      <p:sp>
        <p:nvSpPr>
          <p:cNvPr id="19" name="Rectángulo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1" name="Rectángulo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es-ES" sz="1000" noProof="1">
              <a:latin typeface="Tw Cen MT" panose="020B0602020104020603" pitchFamily="34" charset="0"/>
            </a:endParaRPr>
          </a:p>
        </p:txBody>
      </p:sp>
      <p:sp>
        <p:nvSpPr>
          <p:cNvPr id="14" name="Marcador de número de diapositiva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s-ES" dirty="0"/>
          </a:p>
        </p:txBody>
      </p:sp>
      <p:sp>
        <p:nvSpPr>
          <p:cNvPr id="23" name="Rectángulo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921DB-2DD6-4869-9104-BE40FBBCCE31}"/>
              </a:ext>
            </a:extLst>
          </p:cNvPr>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10" name="Subtítulo">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s-ES" noProof="0" dirty="0"/>
              <a:t>Subtítulo</a:t>
            </a:r>
          </a:p>
        </p:txBody>
      </p:sp>
      <p:sp>
        <p:nvSpPr>
          <p:cNvPr id="3" name="Marcador de contenido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pie de página 3">
            <a:extLst>
              <a:ext uri="{FF2B5EF4-FFF2-40B4-BE49-F238E27FC236}">
                <a16:creationId xmlns:a16="http://schemas.microsoft.com/office/drawing/2014/main" id="{9038FCAA-94B1-47BD-AD46-123D3404BBB2}"/>
              </a:ext>
            </a:extLst>
          </p:cNvPr>
          <p:cNvSpPr>
            <a:spLocks noGrp="1"/>
          </p:cNvSpPr>
          <p:nvPr>
            <p:ph type="ftr" sz="quarter" idx="13"/>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9" name="Rectángulo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r>
              <a:rPr lang="es-ES" sz="1000" noProof="1">
                <a:latin typeface="+mn-lt"/>
              </a:rPr>
              <a:t>Pedro Armijo</a:t>
            </a:r>
          </a:p>
        </p:txBody>
      </p:sp>
      <p:sp>
        <p:nvSpPr>
          <p:cNvPr id="11" name="Rectángulo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 name="Marcador de título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pPr rtl="0"/>
            <a:r>
              <a:rPr lang="es-ES" dirty="0"/>
              <a:t>Haga clic para modificar el estilo de título del patrón</a:t>
            </a:r>
          </a:p>
        </p:txBody>
      </p:sp>
      <p:sp>
        <p:nvSpPr>
          <p:cNvPr id="3" name="Marcador de posición de texto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rtl="0"/>
            <a:r>
              <a:rPr lang="es-ES" dirty="0"/>
              <a:t>Haga clic para modificar los estilos de texto del patrón</a:t>
            </a:r>
          </a:p>
          <a:p>
            <a:pPr lvl="1" rtl="0"/>
            <a:r>
              <a:rPr lang="es-ES" dirty="0"/>
              <a:t>Segundo nivel</a:t>
            </a:r>
          </a:p>
          <a:p>
            <a:pPr lvl="2" rtl="0"/>
            <a:r>
              <a:rPr lang="es-ES" dirty="0"/>
              <a:t>Tercer nivel</a:t>
            </a:r>
          </a:p>
          <a:p>
            <a:pPr lvl="3" rtl="0"/>
            <a:r>
              <a:rPr lang="es-ES" dirty="0"/>
              <a:t>Cuarto nivel</a:t>
            </a:r>
          </a:p>
          <a:p>
            <a:pPr lvl="4" rtl="0"/>
            <a:r>
              <a:rPr lang="es-ES" dirty="0"/>
              <a:t>Quinto nivel</a:t>
            </a:r>
          </a:p>
        </p:txBody>
      </p:sp>
      <p:sp>
        <p:nvSpPr>
          <p:cNvPr id="5" name="Marcador de posición de pie de página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pPr rtl="0"/>
            <a:r>
              <a:rPr lang="es-ES" dirty="0"/>
              <a:t>Agregar un pie de página</a:t>
            </a:r>
          </a:p>
        </p:txBody>
      </p:sp>
      <p:sp>
        <p:nvSpPr>
          <p:cNvPr id="6" name="Marcador de número de diapositiva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pPr rtl="0"/>
            <a:fld id="{058DB212-BFA2-403F-85EF-DFD3FF6D973A}" type="slidenum">
              <a:rPr lang="es-ES" smtClean="0"/>
              <a:pPr rtl="0"/>
              <a:t>‹Nº›</a:t>
            </a:fld>
            <a:endParaRPr lang="es-E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crdownload"/></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posición de imagen 8" descr="Persona en traje espacial en nave espacial">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7815636" cy="6677022"/>
          </a:xfrm>
        </p:spPr>
      </p:pic>
      <p:sp>
        <p:nvSpPr>
          <p:cNvPr id="5" name="Subtítulo 4">
            <a:extLst>
              <a:ext uri="{FF2B5EF4-FFF2-40B4-BE49-F238E27FC236}">
                <a16:creationId xmlns:a16="http://schemas.microsoft.com/office/drawing/2014/main" id="{1FF39718-6251-4A5A-AAC7-767229317836}"/>
              </a:ext>
            </a:extLst>
          </p:cNvPr>
          <p:cNvSpPr>
            <a:spLocks noGrp="1"/>
          </p:cNvSpPr>
          <p:nvPr>
            <p:ph type="subTitle" idx="1"/>
          </p:nvPr>
        </p:nvSpPr>
        <p:spPr>
          <a:xfrm>
            <a:off x="165100" y="1466850"/>
            <a:ext cx="7381496" cy="4575176"/>
          </a:xfrm>
        </p:spPr>
        <p:txBody>
          <a:bodyPr rtlCol="0"/>
          <a:lstStyle/>
          <a:p>
            <a:pPr algn="ctr" rtl="0"/>
            <a:r>
              <a:rPr lang="es-ES" noProof="1" smtClean="0">
                <a:solidFill>
                  <a:schemeClr val="tx1">
                    <a:lumMod val="75000"/>
                    <a:lumOff val="25000"/>
                  </a:schemeClr>
                </a:solidFill>
              </a:rPr>
              <a:t>                  </a:t>
            </a:r>
          </a:p>
          <a:p>
            <a:pPr algn="ctr" rtl="0"/>
            <a:endParaRPr lang="es-ES" noProof="1">
              <a:solidFill>
                <a:schemeClr val="tx1">
                  <a:lumMod val="75000"/>
                  <a:lumOff val="25000"/>
                </a:schemeClr>
              </a:solidFill>
            </a:endParaRPr>
          </a:p>
          <a:p>
            <a:pPr algn="ctr" rtl="0"/>
            <a:r>
              <a:rPr lang="es-ES" sz="2400" noProof="1" smtClean="0">
                <a:solidFill>
                  <a:schemeClr val="tx1">
                    <a:lumMod val="75000"/>
                    <a:lumOff val="25000"/>
                  </a:schemeClr>
                </a:solidFill>
              </a:rPr>
              <a:t> </a:t>
            </a:r>
            <a:r>
              <a:rPr lang="es-ES" sz="2400" b="1" noProof="1" smtClean="0">
                <a:solidFill>
                  <a:schemeClr val="tx1">
                    <a:lumMod val="75000"/>
                    <a:lumOff val="25000"/>
                  </a:schemeClr>
                </a:solidFill>
              </a:rPr>
              <a:t>TAREA DE DENFENSA DEL HITO 2</a:t>
            </a:r>
          </a:p>
          <a:p>
            <a:pPr algn="ctr" rtl="0"/>
            <a:r>
              <a:rPr lang="es-ES" sz="2400" b="1" noProof="1" smtClean="0">
                <a:solidFill>
                  <a:schemeClr val="tx1">
                    <a:lumMod val="75000"/>
                    <a:lumOff val="25000"/>
                  </a:schemeClr>
                </a:solidFill>
              </a:rPr>
              <a:t>CARRRERA DE INGENIERIA DE SISTEMAS</a:t>
            </a:r>
          </a:p>
          <a:p>
            <a:pPr algn="ctr" rtl="0"/>
            <a:endParaRPr lang="es-ES" b="1" noProof="1" smtClean="0">
              <a:solidFill>
                <a:schemeClr val="tx1">
                  <a:lumMod val="75000"/>
                  <a:lumOff val="25000"/>
                </a:schemeClr>
              </a:solidFill>
            </a:endParaRPr>
          </a:p>
          <a:p>
            <a:pPr algn="ctr" rtl="0"/>
            <a:endParaRPr lang="es-ES" b="1" noProof="1">
              <a:solidFill>
                <a:schemeClr val="tx1">
                  <a:lumMod val="75000"/>
                  <a:lumOff val="25000"/>
                </a:schemeClr>
              </a:solidFill>
            </a:endParaRPr>
          </a:p>
          <a:p>
            <a:pPr algn="ctr" rtl="0"/>
            <a:endParaRPr lang="es-ES" b="1" noProof="1" smtClean="0">
              <a:solidFill>
                <a:schemeClr val="tx1">
                  <a:lumMod val="75000"/>
                  <a:lumOff val="25000"/>
                </a:schemeClr>
              </a:solidFill>
            </a:endParaRPr>
          </a:p>
          <a:p>
            <a:pPr algn="ctr" rtl="0"/>
            <a:r>
              <a:rPr lang="es-ES" b="1" noProof="1" smtClean="0">
                <a:solidFill>
                  <a:schemeClr val="tx1">
                    <a:lumMod val="75000"/>
                    <a:lumOff val="25000"/>
                  </a:schemeClr>
                </a:solidFill>
              </a:rPr>
              <a:t>ESTUDIANTE: MICHAEL R. ALCON VILLCA</a:t>
            </a:r>
          </a:p>
          <a:p>
            <a:pPr algn="ctr" rtl="0"/>
            <a:endParaRPr lang="es-ES" b="1" noProof="1" smtClean="0"/>
          </a:p>
          <a:p>
            <a:pPr algn="ctr" rtl="0"/>
            <a:endParaRPr lang="es-ES" b="1" noProof="1"/>
          </a:p>
          <a:p>
            <a:pPr algn="ctr" rtl="0"/>
            <a:r>
              <a:rPr lang="es-ES" b="1" noProof="1" smtClean="0">
                <a:solidFill>
                  <a:schemeClr val="tx1">
                    <a:lumMod val="75000"/>
                    <a:lumOff val="25000"/>
                  </a:schemeClr>
                </a:solidFill>
              </a:rPr>
              <a:t>FECHA: 5 DE ABRIL DE 2022</a:t>
            </a:r>
            <a:endParaRPr lang="es-ES" b="1" noProof="1">
              <a:solidFill>
                <a:schemeClr val="tx1">
                  <a:lumMod val="75000"/>
                  <a:lumOff val="25000"/>
                </a:schemeClr>
              </a:solidFill>
            </a:endParaRPr>
          </a:p>
          <a:p>
            <a:pPr rtl="0"/>
            <a:endParaRPr lang="es-ES" b="1" noProof="1" smtClean="0"/>
          </a:p>
          <a:p>
            <a:pPr rtl="0"/>
            <a:endParaRPr lang="es-ES" noProof="1"/>
          </a:p>
          <a:p>
            <a:pPr rtl="0"/>
            <a:endParaRPr lang="es-ES" noProof="1"/>
          </a:p>
        </p:txBody>
      </p:sp>
      <p:cxnSp>
        <p:nvCxnSpPr>
          <p:cNvPr id="22" name="Conector recto 21">
            <a:extLst>
              <a:ext uri="{FF2B5EF4-FFF2-40B4-BE49-F238E27FC236}">
                <a16:creationId xmlns:a16="http://schemas.microsoft.com/office/drawing/2014/main" id="{1B17638D-56AE-48AD-96C8-EE46229C744C}"/>
              </a:ext>
              <a:ext uri="{C183D7F6-B498-43B3-948B-1728B52AA6E4}">
                <adec:decorative xmlns:adec="http://schemas.microsoft.com/office/drawing/2017/decorative" xmlns=""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áfico 8" descr="contorno de radar espacial">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pPr rtl="0"/>
            <a:endParaRPr lang="es-ES" dirty="0"/>
          </a:p>
        </p:txBody>
      </p:sp>
      <p:pic>
        <p:nvPicPr>
          <p:cNvPr id="2" name="Imagen 1"/>
          <p:cNvPicPr>
            <a:picLocks noChangeAspect="1"/>
          </p:cNvPicPr>
          <p:nvPr/>
        </p:nvPicPr>
        <p:blipFill>
          <a:blip r:embed="rId4"/>
          <a:stretch>
            <a:fillRect/>
          </a:stretch>
        </p:blipFill>
        <p:spPr>
          <a:xfrm>
            <a:off x="1731184" y="0"/>
            <a:ext cx="4787900" cy="1457325"/>
          </a:xfrm>
          <a:prstGeom prst="rect">
            <a:avLst/>
          </a:prstGeom>
        </p:spPr>
      </p:pic>
    </p:spTree>
    <p:extLst>
      <p:ext uri="{BB962C8B-B14F-4D97-AF65-F5344CB8AC3E}">
        <p14:creationId xmlns:p14="http://schemas.microsoft.com/office/powerpoint/2010/main" val="473519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adro de texto 19">
            <a:extLst>
              <a:ext uri="{FF2B5EF4-FFF2-40B4-BE49-F238E27FC236}">
                <a16:creationId xmlns:a16="http://schemas.microsoft.com/office/drawing/2014/main" id="{32FE7D4A-25DC-4348-9EFC-DC269600AB43}"/>
              </a:ext>
            </a:extLst>
          </p:cNvPr>
          <p:cNvSpPr txBox="1"/>
          <p:nvPr/>
        </p:nvSpPr>
        <p:spPr>
          <a:xfrm>
            <a:off x="9569810" y="460232"/>
            <a:ext cx="2323390" cy="707886"/>
          </a:xfrm>
          <a:prstGeom prst="rect">
            <a:avLst/>
          </a:prstGeom>
          <a:noFill/>
        </p:spPr>
        <p:txBody>
          <a:bodyPr wrap="square" rtlCol="0">
            <a:spAutoFit/>
          </a:bodyPr>
          <a:lstStyle/>
          <a:p>
            <a:pPr algn="ctr" rtl="0"/>
            <a:r>
              <a:rPr lang="es-ES" sz="4000" dirty="0">
                <a:solidFill>
                  <a:schemeClr val="tx1">
                    <a:lumMod val="75000"/>
                    <a:lumOff val="25000"/>
                  </a:schemeClr>
                </a:solidFill>
                <a:latin typeface="+mj-lt"/>
              </a:rPr>
              <a:t>24 %</a:t>
            </a:r>
          </a:p>
        </p:txBody>
      </p:sp>
      <p:sp>
        <p:nvSpPr>
          <p:cNvPr id="12" name="Cuadro de texto 11">
            <a:extLst>
              <a:ext uri="{FF2B5EF4-FFF2-40B4-BE49-F238E27FC236}">
                <a16:creationId xmlns:a16="http://schemas.microsoft.com/office/drawing/2014/main" id="{493C1DD3-625D-493B-A70D-884EA6E242AD}"/>
              </a:ext>
            </a:extLst>
          </p:cNvPr>
          <p:cNvSpPr txBox="1"/>
          <p:nvPr/>
        </p:nvSpPr>
        <p:spPr>
          <a:xfrm>
            <a:off x="743486" y="361189"/>
            <a:ext cx="8056771" cy="4278094"/>
          </a:xfrm>
          <a:prstGeom prst="rect">
            <a:avLst/>
          </a:prstGeom>
          <a:noFill/>
        </p:spPr>
        <p:txBody>
          <a:bodyPr wrap="square" lIns="0" tIns="0" rIns="0" bIns="0" rtlCol="0">
            <a:spAutoFit/>
          </a:bodyPr>
          <a:lstStyle/>
          <a:p>
            <a:endParaRPr lang="es-ES" sz="1600" dirty="0" smtClean="0">
              <a:latin typeface="Arial" panose="020B0604020202020204" pitchFamily="34" charset="0"/>
              <a:cs typeface="Arial" panose="020B0604020202020204" pitchFamily="34" charset="0"/>
            </a:endParaRPr>
          </a:p>
          <a:p>
            <a:endParaRPr lang="es-ES" sz="1600" dirty="0">
              <a:latin typeface="Arial" panose="020B0604020202020204" pitchFamily="34" charset="0"/>
              <a:cs typeface="Arial" panose="020B0604020202020204" pitchFamily="34" charset="0"/>
            </a:endParaRPr>
          </a:p>
          <a:p>
            <a:endParaRPr lang="es-ES" sz="1600" dirty="0" smtClean="0">
              <a:latin typeface="Arial" panose="020B0604020202020204" pitchFamily="34" charset="0"/>
              <a:cs typeface="Arial" panose="020B0604020202020204" pitchFamily="34" charset="0"/>
            </a:endParaRPr>
          </a:p>
          <a:p>
            <a:endParaRPr lang="es-ES" sz="1600" dirty="0">
              <a:latin typeface="Arial" panose="020B0604020202020204" pitchFamily="34" charset="0"/>
              <a:cs typeface="Arial" panose="020B0604020202020204" pitchFamily="34" charset="0"/>
            </a:endParaRPr>
          </a:p>
          <a:p>
            <a:r>
              <a:rPr lang="es-ES" sz="1600" dirty="0" smtClean="0">
                <a:latin typeface="Arial" panose="020B0604020202020204" pitchFamily="34" charset="0"/>
                <a:cs typeface="Arial" panose="020B0604020202020204" pitchFamily="34" charset="0"/>
              </a:rPr>
              <a:t>9</a:t>
            </a:r>
            <a:r>
              <a:rPr lang="es-ES" sz="1600" dirty="0">
                <a:latin typeface="Arial" panose="020B0604020202020204" pitchFamily="34" charset="0"/>
                <a:cs typeface="Arial" panose="020B0604020202020204" pitchFamily="34" charset="0"/>
              </a:rPr>
              <a:t>. Insertar 3 registros a la tabla creada anteriormente</a:t>
            </a:r>
            <a:r>
              <a:rPr lang="es-ES" sz="1600" dirty="0" smtClean="0">
                <a:latin typeface="Arial" panose="020B0604020202020204" pitchFamily="34" charset="0"/>
                <a:cs typeface="Arial" panose="020B0604020202020204" pitchFamily="34" charset="0"/>
              </a:rPr>
              <a:t>.</a:t>
            </a:r>
          </a:p>
          <a:p>
            <a:pPr algn="ctr"/>
            <a:endParaRPr lang="es-ES" sz="1600" noProof="1">
              <a:solidFill>
                <a:schemeClr val="tx1">
                  <a:lumMod val="75000"/>
                  <a:lumOff val="25000"/>
                </a:schemeClr>
              </a:solidFill>
              <a:latin typeface="Arial" panose="020B0604020202020204" pitchFamily="34" charset="0"/>
              <a:cs typeface="Arial" panose="020B0604020202020204" pitchFamily="34" charset="0"/>
            </a:endParaRPr>
          </a:p>
          <a:p>
            <a:pPr algn="ctr"/>
            <a:endParaRPr lang="es-ES" sz="1600" noProof="1" smtClean="0">
              <a:solidFill>
                <a:schemeClr val="tx1">
                  <a:lumMod val="75000"/>
                  <a:lumOff val="25000"/>
                </a:schemeClr>
              </a:solidFill>
              <a:latin typeface="Arial" panose="020B0604020202020204" pitchFamily="34" charset="0"/>
              <a:cs typeface="Arial" panose="020B0604020202020204" pitchFamily="34" charset="0"/>
            </a:endParaRPr>
          </a:p>
          <a:p>
            <a:pPr algn="ctr"/>
            <a:endParaRPr lang="es-ES" sz="1600" noProof="1">
              <a:solidFill>
                <a:schemeClr val="tx1">
                  <a:lumMod val="75000"/>
                  <a:lumOff val="25000"/>
                </a:schemeClr>
              </a:solidFill>
              <a:latin typeface="Arial" panose="020B0604020202020204" pitchFamily="34" charset="0"/>
              <a:cs typeface="Arial" panose="020B0604020202020204" pitchFamily="34" charset="0"/>
            </a:endParaRPr>
          </a:p>
          <a:p>
            <a:r>
              <a:rPr lang="es-ES" sz="1600" noProof="1">
                <a:solidFill>
                  <a:schemeClr val="tx1">
                    <a:lumMod val="75000"/>
                    <a:lumOff val="25000"/>
                  </a:schemeClr>
                </a:solidFill>
                <a:latin typeface="Arial" panose="020B0604020202020204" pitchFamily="34" charset="0"/>
                <a:cs typeface="Arial" panose="020B0604020202020204" pitchFamily="34" charset="0"/>
              </a:rPr>
              <a:t>insert into </a:t>
            </a:r>
            <a:r>
              <a:rPr lang="es-ES" sz="1600" noProof="1">
                <a:solidFill>
                  <a:schemeClr val="tx1">
                    <a:lumMod val="75000"/>
                    <a:lumOff val="25000"/>
                  </a:schemeClr>
                </a:solidFill>
                <a:latin typeface="Arial" panose="020B0604020202020204" pitchFamily="34" charset="0"/>
                <a:cs typeface="Arial" panose="020B0604020202020204" pitchFamily="34" charset="0"/>
              </a:rPr>
              <a:t>materia </a:t>
            </a:r>
            <a:endParaRPr lang="es-ES" sz="1600" noProof="1" smtClean="0">
              <a:solidFill>
                <a:schemeClr val="tx1">
                  <a:lumMod val="75000"/>
                  <a:lumOff val="25000"/>
                </a:schemeClr>
              </a:solidFill>
              <a:latin typeface="Arial" panose="020B0604020202020204" pitchFamily="34" charset="0"/>
              <a:cs typeface="Arial" panose="020B0604020202020204" pitchFamily="34" charset="0"/>
            </a:endParaRPr>
          </a:p>
          <a:p>
            <a:r>
              <a:rPr lang="es-ES" sz="1600" noProof="1" smtClean="0">
                <a:solidFill>
                  <a:schemeClr val="tx1">
                    <a:lumMod val="75000"/>
                    <a:lumOff val="25000"/>
                  </a:schemeClr>
                </a:solidFill>
                <a:latin typeface="Arial" panose="020B0604020202020204" pitchFamily="34" charset="0"/>
                <a:cs typeface="Arial" panose="020B0604020202020204" pitchFamily="34" charset="0"/>
              </a:rPr>
              <a:t>(id_materia</a:t>
            </a:r>
            <a:r>
              <a:rPr lang="es-ES" sz="1600" noProof="1">
                <a:solidFill>
                  <a:schemeClr val="tx1">
                    <a:lumMod val="75000"/>
                    <a:lumOff val="25000"/>
                  </a:schemeClr>
                </a:solidFill>
                <a:latin typeface="Arial" panose="020B0604020202020204" pitchFamily="34" charset="0"/>
                <a:cs typeface="Arial" panose="020B0604020202020204" pitchFamily="34" charset="0"/>
              </a:rPr>
              <a:t>, </a:t>
            </a:r>
            <a:r>
              <a:rPr lang="es-ES" sz="1600" noProof="1" smtClean="0">
                <a:solidFill>
                  <a:schemeClr val="tx1">
                    <a:lumMod val="75000"/>
                    <a:lumOff val="25000"/>
                  </a:schemeClr>
                </a:solidFill>
                <a:latin typeface="Arial" panose="020B0604020202020204" pitchFamily="34" charset="0"/>
                <a:cs typeface="Arial" panose="020B0604020202020204" pitchFamily="34" charset="0"/>
              </a:rPr>
              <a:t>cod_materia, </a:t>
            </a:r>
            <a:r>
              <a:rPr lang="es-ES" sz="1600" noProof="1">
                <a:solidFill>
                  <a:schemeClr val="tx1">
                    <a:lumMod val="75000"/>
                    <a:lumOff val="25000"/>
                  </a:schemeClr>
                </a:solidFill>
                <a:latin typeface="Arial" panose="020B0604020202020204" pitchFamily="34" charset="0"/>
                <a:cs typeface="Arial" panose="020B0604020202020204" pitchFamily="34" charset="0"/>
              </a:rPr>
              <a:t>nombre_de_materia</a:t>
            </a:r>
            <a:r>
              <a:rPr lang="es-ES" sz="1600" noProof="1" smtClean="0">
                <a:solidFill>
                  <a:schemeClr val="tx1">
                    <a:lumMod val="75000"/>
                    <a:lumOff val="25000"/>
                  </a:schemeClr>
                </a:solidFill>
                <a:latin typeface="Arial" panose="020B0604020202020204" pitchFamily="34" charset="0"/>
                <a:cs typeface="Arial" panose="020B0604020202020204" pitchFamily="34" charset="0"/>
              </a:rPr>
              <a:t>, </a:t>
            </a:r>
            <a:r>
              <a:rPr lang="es-ES" sz="1600" noProof="1">
                <a:solidFill>
                  <a:schemeClr val="tx1">
                    <a:lumMod val="75000"/>
                    <a:lumOff val="25000"/>
                  </a:schemeClr>
                </a:solidFill>
                <a:latin typeface="Arial" panose="020B0604020202020204" pitchFamily="34" charset="0"/>
                <a:cs typeface="Arial" panose="020B0604020202020204" pitchFamily="34" charset="0"/>
              </a:rPr>
              <a:t>horari</a:t>
            </a:r>
            <a:r>
              <a:rPr lang="es-ES" sz="1600" noProof="1" smtClean="0">
                <a:solidFill>
                  <a:schemeClr val="tx1">
                    <a:lumMod val="75000"/>
                    <a:lumOff val="25000"/>
                  </a:schemeClr>
                </a:solidFill>
                <a:latin typeface="Arial" panose="020B0604020202020204" pitchFamily="34" charset="0"/>
                <a:cs typeface="Arial" panose="020B0604020202020204" pitchFamily="34" charset="0"/>
              </a:rPr>
              <a:t>, </a:t>
            </a:r>
            <a:r>
              <a:rPr lang="es-ES" sz="1600" noProof="1">
                <a:solidFill>
                  <a:schemeClr val="tx1">
                    <a:lumMod val="75000"/>
                    <a:lumOff val="25000"/>
                  </a:schemeClr>
                </a:solidFill>
                <a:latin typeface="Arial" panose="020B0604020202020204" pitchFamily="34" charset="0"/>
                <a:cs typeface="Arial" panose="020B0604020202020204" pitchFamily="34" charset="0"/>
              </a:rPr>
              <a:t>aula</a:t>
            </a:r>
            <a:r>
              <a:rPr lang="es-ES" sz="1600" noProof="1" smtClean="0">
                <a:solidFill>
                  <a:schemeClr val="tx1">
                    <a:lumMod val="75000"/>
                    <a:lumOff val="25000"/>
                  </a:schemeClr>
                </a:solidFill>
                <a:latin typeface="Arial" panose="020B0604020202020204" pitchFamily="34" charset="0"/>
                <a:cs typeface="Arial" panose="020B0604020202020204" pitchFamily="34" charset="0"/>
              </a:rPr>
              <a:t>)</a:t>
            </a:r>
          </a:p>
          <a:p>
            <a:r>
              <a:rPr lang="es-ES" sz="1600" noProof="1" smtClean="0">
                <a:solidFill>
                  <a:schemeClr val="tx1">
                    <a:lumMod val="75000"/>
                    <a:lumOff val="25000"/>
                  </a:schemeClr>
                </a:solidFill>
                <a:latin typeface="Arial" panose="020B0604020202020204" pitchFamily="34" charset="0"/>
                <a:cs typeface="Arial" panose="020B0604020202020204" pitchFamily="34" charset="0"/>
              </a:rPr>
              <a:t>Values</a:t>
            </a:r>
          </a:p>
          <a:p>
            <a:r>
              <a:rPr lang="es-ES" sz="1600" noProof="1" smtClean="0">
                <a:solidFill>
                  <a:schemeClr val="tx1">
                    <a:lumMod val="75000"/>
                    <a:lumOff val="25000"/>
                  </a:schemeClr>
                </a:solidFill>
                <a:latin typeface="Arial" panose="020B0604020202020204" pitchFamily="34" charset="0"/>
                <a:cs typeface="Arial" panose="020B0604020202020204" pitchFamily="34" charset="0"/>
              </a:rPr>
              <a:t> </a:t>
            </a:r>
            <a:r>
              <a:rPr lang="es-ES" sz="1600" noProof="1">
                <a:solidFill>
                  <a:schemeClr val="tx1">
                    <a:lumMod val="75000"/>
                    <a:lumOff val="25000"/>
                  </a:schemeClr>
                </a:solidFill>
                <a:latin typeface="Arial" panose="020B0604020202020204" pitchFamily="34" charset="0"/>
                <a:cs typeface="Arial" panose="020B0604020202020204" pitchFamily="34" charset="0"/>
              </a:rPr>
              <a:t>(1, 'BDA-I', 'base </a:t>
            </a:r>
            <a:r>
              <a:rPr lang="es-ES" sz="1600" noProof="1">
                <a:solidFill>
                  <a:schemeClr val="tx1">
                    <a:lumMod val="75000"/>
                    <a:lumOff val="25000"/>
                  </a:schemeClr>
                </a:solidFill>
                <a:latin typeface="Arial" panose="020B0604020202020204" pitchFamily="34" charset="0"/>
                <a:cs typeface="Arial" panose="020B0604020202020204" pitchFamily="34" charset="0"/>
              </a:rPr>
              <a:t>de </a:t>
            </a:r>
            <a:r>
              <a:rPr lang="es-ES" sz="1600" noProof="1" smtClean="0">
                <a:solidFill>
                  <a:schemeClr val="tx1">
                    <a:lumMod val="75000"/>
                    <a:lumOff val="25000"/>
                  </a:schemeClr>
                </a:solidFill>
                <a:latin typeface="Arial" panose="020B0604020202020204" pitchFamily="34" charset="0"/>
                <a:cs typeface="Arial" panose="020B0604020202020204" pitchFamily="34" charset="0"/>
              </a:rPr>
              <a:t>datos','12:45:00</a:t>
            </a:r>
            <a:r>
              <a:rPr lang="es-ES" sz="1600" noProof="1">
                <a:solidFill>
                  <a:schemeClr val="tx1">
                    <a:lumMod val="75000"/>
                    <a:lumOff val="25000"/>
                  </a:schemeClr>
                </a:solidFill>
                <a:latin typeface="Arial" panose="020B0604020202020204" pitchFamily="34" charset="0"/>
                <a:cs typeface="Arial" panose="020B0604020202020204" pitchFamily="34" charset="0"/>
              </a:rPr>
              <a:t>', '314-Lab-2'); </a:t>
            </a:r>
          </a:p>
          <a:p>
            <a:pPr algn="ctr" rtl="0"/>
            <a:endParaRPr lang="es-ES" sz="1600" noProof="1">
              <a:solidFill>
                <a:schemeClr val="tx1">
                  <a:lumMod val="75000"/>
                  <a:lumOff val="25000"/>
                </a:schemeClr>
              </a:solidFill>
              <a:latin typeface="Arial" panose="020B0604020202020204" pitchFamily="34" charset="0"/>
              <a:cs typeface="Arial" panose="020B0604020202020204" pitchFamily="34" charset="0"/>
            </a:endParaRPr>
          </a:p>
          <a:p>
            <a:pPr algn="ctr" rtl="0"/>
            <a:endParaRPr lang="es-ES" sz="1400" noProof="1" smtClean="0">
              <a:solidFill>
                <a:schemeClr val="tx1">
                  <a:lumMod val="75000"/>
                  <a:lumOff val="25000"/>
                </a:schemeClr>
              </a:solidFill>
              <a:latin typeface="+mj-lt"/>
            </a:endParaRPr>
          </a:p>
          <a:p>
            <a:pPr algn="ctr" rtl="0"/>
            <a:endParaRPr lang="es-ES" sz="1400" noProof="1">
              <a:solidFill>
                <a:schemeClr val="tx1">
                  <a:lumMod val="75000"/>
                  <a:lumOff val="25000"/>
                </a:schemeClr>
              </a:solidFill>
              <a:latin typeface="+mj-lt"/>
            </a:endParaRPr>
          </a:p>
          <a:p>
            <a:pPr algn="ctr" rtl="0"/>
            <a:endParaRPr lang="es-ES" sz="1400" noProof="1" smtClean="0">
              <a:solidFill>
                <a:schemeClr val="tx1">
                  <a:lumMod val="75000"/>
                  <a:lumOff val="25000"/>
                </a:schemeClr>
              </a:solidFill>
              <a:latin typeface="+mj-lt"/>
            </a:endParaRPr>
          </a:p>
          <a:p>
            <a:pPr algn="ctr" rtl="0"/>
            <a:endParaRPr lang="es-ES" sz="1400" noProof="1">
              <a:solidFill>
                <a:schemeClr val="tx1">
                  <a:lumMod val="75000"/>
                  <a:lumOff val="25000"/>
                </a:schemeClr>
              </a:solidFill>
              <a:latin typeface="+mj-lt"/>
            </a:endParaRPr>
          </a:p>
          <a:p>
            <a:pPr algn="ctr" rtl="0"/>
            <a:endParaRPr lang="es-ES" sz="1400" noProof="1">
              <a:solidFill>
                <a:schemeClr val="tx1">
                  <a:lumMod val="75000"/>
                  <a:lumOff val="25000"/>
                </a:schemeClr>
              </a:solidFill>
              <a:latin typeface="+mj-lt"/>
            </a:endParaRPr>
          </a:p>
        </p:txBody>
      </p:sp>
      <p:graphicFrame>
        <p:nvGraphicFramePr>
          <p:cNvPr id="14" name="Gráfico 13" descr="Gráfico de anillos">
            <a:extLst>
              <a:ext uri="{FF2B5EF4-FFF2-40B4-BE49-F238E27FC236}">
                <a16:creationId xmlns:a16="http://schemas.microsoft.com/office/drawing/2014/main" id="{D8E29E61-CD6B-43C4-BAF5-D72045A07A60}"/>
              </a:ext>
            </a:extLst>
          </p:cNvPr>
          <p:cNvGraphicFramePr/>
          <p:nvPr>
            <p:extLst>
              <p:ext uri="{D42A27DB-BD31-4B8C-83A1-F6EECF244321}">
                <p14:modId xmlns:p14="http://schemas.microsoft.com/office/powerpoint/2010/main" val="3741348120"/>
              </p:ext>
            </p:extLst>
          </p:nvPr>
        </p:nvGraphicFramePr>
        <p:xfrm>
          <a:off x="9724734" y="1451312"/>
          <a:ext cx="2013541" cy="2161888"/>
        </p:xfrm>
        <a:graphic>
          <a:graphicData uri="http://schemas.openxmlformats.org/drawingml/2006/chart">
            <c:chart xmlns:c="http://schemas.openxmlformats.org/drawingml/2006/chart" xmlns:r="http://schemas.openxmlformats.org/officeDocument/2006/relationships" r:id="rId3"/>
          </a:graphicData>
        </a:graphic>
      </p:graphicFrame>
      <p:sp>
        <p:nvSpPr>
          <p:cNvPr id="16" name="Cuadro de texto 15">
            <a:extLst>
              <a:ext uri="{FF2B5EF4-FFF2-40B4-BE49-F238E27FC236}">
                <a16:creationId xmlns:a16="http://schemas.microsoft.com/office/drawing/2014/main" id="{E720B77E-90DB-48CA-9C46-3A16BA5F1367}"/>
              </a:ext>
            </a:extLst>
          </p:cNvPr>
          <p:cNvSpPr txBox="1"/>
          <p:nvPr/>
        </p:nvSpPr>
        <p:spPr>
          <a:xfrm>
            <a:off x="10079845" y="2315571"/>
            <a:ext cx="1311492" cy="523220"/>
          </a:xfrm>
          <a:prstGeom prst="rect">
            <a:avLst/>
          </a:prstGeom>
          <a:noFill/>
        </p:spPr>
        <p:txBody>
          <a:bodyPr wrap="square" rtlCol="0">
            <a:spAutoFit/>
          </a:bodyPr>
          <a:lstStyle/>
          <a:p>
            <a:pPr algn="ctr" rtl="0"/>
            <a:r>
              <a:rPr lang="es-ES" sz="2800" dirty="0">
                <a:solidFill>
                  <a:schemeClr val="tx1">
                    <a:lumMod val="75000"/>
                    <a:lumOff val="25000"/>
                  </a:schemeClr>
                </a:solidFill>
                <a:latin typeface="+mj-lt"/>
              </a:rPr>
              <a:t>65 %</a:t>
            </a:r>
          </a:p>
        </p:txBody>
      </p:sp>
      <p:sp>
        <p:nvSpPr>
          <p:cNvPr id="3" name="Rectángulo 2" descr="leyenda">
            <a:extLst>
              <a:ext uri="{FF2B5EF4-FFF2-40B4-BE49-F238E27FC236}">
                <a16:creationId xmlns:a16="http://schemas.microsoft.com/office/drawing/2014/main" id="{7D64EECE-959D-459E-BAFC-4E6C13A0DE32}"/>
              </a:ext>
              <a:ext uri="{C183D7F6-B498-43B3-948B-1728B52AA6E4}">
                <adec:decorative xmlns:adec="http://schemas.microsoft.com/office/drawing/2017/decorative" xmlns="" val="1"/>
              </a:ext>
            </a:extLst>
          </p:cNvPr>
          <p:cNvSpPr/>
          <p:nvPr/>
        </p:nvSpPr>
        <p:spPr>
          <a:xfrm>
            <a:off x="7804081" y="6308667"/>
            <a:ext cx="4387919" cy="369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27" name="Grupo 26" descr="Leyenda">
            <a:extLst>
              <a:ext uri="{FF2B5EF4-FFF2-40B4-BE49-F238E27FC236}">
                <a16:creationId xmlns:a16="http://schemas.microsoft.com/office/drawing/2014/main" id="{185941C3-F2C4-4ED9-8CCB-E54367B26F03}"/>
              </a:ext>
            </a:extLst>
          </p:cNvPr>
          <p:cNvGrpSpPr/>
          <p:nvPr/>
        </p:nvGrpSpPr>
        <p:grpSpPr>
          <a:xfrm>
            <a:off x="8665608" y="6398736"/>
            <a:ext cx="3140332" cy="189195"/>
            <a:chOff x="463230" y="14650847"/>
            <a:chExt cx="3140332" cy="189195"/>
          </a:xfrm>
        </p:grpSpPr>
        <p:sp>
          <p:nvSpPr>
            <p:cNvPr id="28" name="Cuadro de texto 27">
              <a:extLst>
                <a:ext uri="{FF2B5EF4-FFF2-40B4-BE49-F238E27FC236}">
                  <a16:creationId xmlns:a16="http://schemas.microsoft.com/office/drawing/2014/main" id="{12950859-3B08-45AC-9183-884B944FF29D}"/>
                </a:ext>
              </a:extLst>
            </p:cNvPr>
            <p:cNvSpPr txBox="1"/>
            <p:nvPr/>
          </p:nvSpPr>
          <p:spPr>
            <a:xfrm>
              <a:off x="730693" y="14650847"/>
              <a:ext cx="676286" cy="189195"/>
            </a:xfrm>
            <a:prstGeom prst="rect">
              <a:avLst/>
            </a:prstGeom>
            <a:noFill/>
          </p:spPr>
          <p:txBody>
            <a:bodyPr wrap="square" lIns="0" tIns="0" rIns="0" bIns="0" rtlCol="0">
              <a:noAutofit/>
            </a:bodyPr>
            <a:lstStyle/>
            <a:p>
              <a:pPr rtl="0"/>
              <a:r>
                <a:rPr lang="es-ES" sz="1200" dirty="0">
                  <a:latin typeface="+mj-lt"/>
                </a:rPr>
                <a:t>Datos A</a:t>
              </a:r>
              <a:endParaRPr lang="es-ES" sz="1200" noProof="1">
                <a:latin typeface="+mj-lt"/>
              </a:endParaRPr>
            </a:p>
          </p:txBody>
        </p:sp>
        <p:sp>
          <p:nvSpPr>
            <p:cNvPr id="29" name="Cuadro de texto 28">
              <a:extLst>
                <a:ext uri="{FF2B5EF4-FFF2-40B4-BE49-F238E27FC236}">
                  <a16:creationId xmlns:a16="http://schemas.microsoft.com/office/drawing/2014/main" id="{5A6B008C-B746-4D4D-8F60-B368B8FAEA1A}"/>
                </a:ext>
              </a:extLst>
            </p:cNvPr>
            <p:cNvSpPr txBox="1"/>
            <p:nvPr/>
          </p:nvSpPr>
          <p:spPr>
            <a:xfrm>
              <a:off x="1807257" y="14650847"/>
              <a:ext cx="676286" cy="189195"/>
            </a:xfrm>
            <a:prstGeom prst="rect">
              <a:avLst/>
            </a:prstGeom>
            <a:noFill/>
          </p:spPr>
          <p:txBody>
            <a:bodyPr wrap="square" lIns="0" tIns="0" rIns="0" bIns="0" rtlCol="0">
              <a:noAutofit/>
            </a:bodyPr>
            <a:lstStyle/>
            <a:p>
              <a:pPr rtl="0"/>
              <a:r>
                <a:rPr lang="es-ES" sz="1200" dirty="0">
                  <a:latin typeface="+mj-lt"/>
                </a:rPr>
                <a:t>Datos B</a:t>
              </a:r>
              <a:endParaRPr lang="es-ES" sz="1200" noProof="1">
                <a:latin typeface="+mj-lt"/>
              </a:endParaRPr>
            </a:p>
          </p:txBody>
        </p:sp>
        <p:sp>
          <p:nvSpPr>
            <p:cNvPr id="30" name="Rectángulo 29">
              <a:extLst>
                <a:ext uri="{FF2B5EF4-FFF2-40B4-BE49-F238E27FC236}">
                  <a16:creationId xmlns:a16="http://schemas.microsoft.com/office/drawing/2014/main" id="{ACD1BF27-2213-45CE-A667-788F7924C22E}"/>
                </a:ext>
                <a:ext uri="{C183D7F6-B498-43B3-948B-1728B52AA6E4}">
                  <adec:decorative xmlns:adec="http://schemas.microsoft.com/office/drawing/2017/decorative" xmlns="" val="1"/>
                </a:ext>
              </a:extLst>
            </p:cNvPr>
            <p:cNvSpPr/>
            <p:nvPr/>
          </p:nvSpPr>
          <p:spPr>
            <a:xfrm>
              <a:off x="463230" y="14678120"/>
              <a:ext cx="134649" cy="134649"/>
            </a:xfrm>
            <a:prstGeom prst="rect">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latin typeface="+mj-lt"/>
              </a:endParaRPr>
            </a:p>
          </p:txBody>
        </p:sp>
        <p:sp>
          <p:nvSpPr>
            <p:cNvPr id="31" name="Rectángulo 30">
              <a:extLst>
                <a:ext uri="{FF2B5EF4-FFF2-40B4-BE49-F238E27FC236}">
                  <a16:creationId xmlns:a16="http://schemas.microsoft.com/office/drawing/2014/main" id="{54F87B6B-A885-4EEB-8E55-6E1DA1BD0EA8}"/>
                </a:ext>
                <a:ext uri="{C183D7F6-B498-43B3-948B-1728B52AA6E4}">
                  <adec:decorative xmlns:adec="http://schemas.microsoft.com/office/drawing/2017/decorative" xmlns="" val="1"/>
                </a:ext>
              </a:extLst>
            </p:cNvPr>
            <p:cNvSpPr/>
            <p:nvPr/>
          </p:nvSpPr>
          <p:spPr>
            <a:xfrm>
              <a:off x="1539794" y="14678120"/>
              <a:ext cx="134649" cy="1346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latin typeface="+mj-lt"/>
              </a:endParaRPr>
            </a:p>
          </p:txBody>
        </p:sp>
        <p:sp>
          <p:nvSpPr>
            <p:cNvPr id="32" name="Rectángulo 31">
              <a:extLst>
                <a:ext uri="{FF2B5EF4-FFF2-40B4-BE49-F238E27FC236}">
                  <a16:creationId xmlns:a16="http://schemas.microsoft.com/office/drawing/2014/main" id="{EB4B2BC6-FC0E-4408-9491-47D196A52DE9}"/>
                </a:ext>
                <a:ext uri="{C183D7F6-B498-43B3-948B-1728B52AA6E4}">
                  <adec:decorative xmlns:adec="http://schemas.microsoft.com/office/drawing/2017/decorative" xmlns="" val="1"/>
                </a:ext>
              </a:extLst>
            </p:cNvPr>
            <p:cNvSpPr/>
            <p:nvPr/>
          </p:nvSpPr>
          <p:spPr>
            <a:xfrm>
              <a:off x="2616358" y="14678120"/>
              <a:ext cx="134649" cy="1346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latin typeface="+mj-lt"/>
              </a:endParaRPr>
            </a:p>
          </p:txBody>
        </p:sp>
        <p:sp>
          <p:nvSpPr>
            <p:cNvPr id="33" name="Cuadro de texto 32">
              <a:extLst>
                <a:ext uri="{FF2B5EF4-FFF2-40B4-BE49-F238E27FC236}">
                  <a16:creationId xmlns:a16="http://schemas.microsoft.com/office/drawing/2014/main" id="{F7BC13C6-1FE2-4F17-B99D-CC390711E793}"/>
                </a:ext>
              </a:extLst>
            </p:cNvPr>
            <p:cNvSpPr txBox="1"/>
            <p:nvPr/>
          </p:nvSpPr>
          <p:spPr>
            <a:xfrm>
              <a:off x="2927276" y="14650847"/>
              <a:ext cx="676286" cy="189195"/>
            </a:xfrm>
            <a:prstGeom prst="rect">
              <a:avLst/>
            </a:prstGeom>
            <a:noFill/>
          </p:spPr>
          <p:txBody>
            <a:bodyPr wrap="square" lIns="0" tIns="0" rIns="0" bIns="0" rtlCol="0">
              <a:noAutofit/>
            </a:bodyPr>
            <a:lstStyle/>
            <a:p>
              <a:pPr rtl="0"/>
              <a:r>
                <a:rPr lang="es-ES" sz="1200" dirty="0">
                  <a:latin typeface="+mj-lt"/>
                </a:rPr>
                <a:t>Datos C</a:t>
              </a:r>
              <a:endParaRPr lang="es-ES" sz="1200" noProof="1">
                <a:latin typeface="+mj-lt"/>
              </a:endParaRPr>
            </a:p>
          </p:txBody>
        </p:sp>
      </p:grpSp>
      <p:sp>
        <p:nvSpPr>
          <p:cNvPr id="4" name="Marcador de número de diapositiva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rtlCol="0"/>
          <a:lstStyle/>
          <a:p>
            <a:pPr rtl="0"/>
            <a:fld id="{058DB212-BFA2-403F-85EF-DFD3FF6D973A}" type="slidenum">
              <a:rPr lang="es-ES" smtClean="0"/>
              <a:pPr rtl="0"/>
              <a:t>10</a:t>
            </a:fld>
            <a:endParaRPr lang="es-ES" dirty="0"/>
          </a:p>
        </p:txBody>
      </p:sp>
    </p:spTree>
    <p:extLst>
      <p:ext uri="{BB962C8B-B14F-4D97-AF65-F5344CB8AC3E}">
        <p14:creationId xmlns:p14="http://schemas.microsoft.com/office/powerpoint/2010/main" val="848277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D9CBB752-D2AB-49BF-A7EC-FB5FD5CC2176}"/>
              </a:ext>
            </a:extLst>
          </p:cNvPr>
          <p:cNvSpPr>
            <a:spLocks noGrp="1"/>
          </p:cNvSpPr>
          <p:nvPr>
            <p:ph type="sldNum" sz="quarter" idx="16"/>
          </p:nvPr>
        </p:nvSpPr>
        <p:spPr/>
        <p:txBody>
          <a:bodyPr rtlCol="0"/>
          <a:lstStyle/>
          <a:p>
            <a:pPr rtl="0"/>
            <a:fld id="{058DB212-BFA2-403F-85EF-DFD3FF6D973A}" type="slidenum">
              <a:rPr lang="es-ES" smtClean="0"/>
              <a:pPr rtl="0"/>
              <a:t>11</a:t>
            </a:fld>
            <a:endParaRPr lang="es-ES"/>
          </a:p>
        </p:txBody>
      </p:sp>
      <p:pic>
        <p:nvPicPr>
          <p:cNvPr id="9" name="Marcador de posición de imagen 8" descr="modelos moleculares puestos encima de una copia de la tabla periódica">
            <a:extLst>
              <a:ext uri="{FF2B5EF4-FFF2-40B4-BE49-F238E27FC236}">
                <a16:creationId xmlns:a16="http://schemas.microsoft.com/office/drawing/2014/main" id="{9812572A-BFC7-4244-8347-7FEFB75A0282}"/>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a:xfrm>
            <a:off x="1" y="0"/>
            <a:ext cx="12191999" cy="6678000"/>
          </a:xfrm>
        </p:spPr>
      </p:pic>
      <p:sp>
        <p:nvSpPr>
          <p:cNvPr id="6" name="Rectángulo 5"/>
          <p:cNvSpPr/>
          <p:nvPr/>
        </p:nvSpPr>
        <p:spPr>
          <a:xfrm>
            <a:off x="711200" y="1997839"/>
            <a:ext cx="8432800" cy="5078313"/>
          </a:xfrm>
          <a:prstGeom prst="rect">
            <a:avLst/>
          </a:prstGeom>
        </p:spPr>
        <p:txBody>
          <a:bodyPr wrap="square">
            <a:spAutoFit/>
          </a:bodyPr>
          <a:lstStyle/>
          <a:p>
            <a:endParaRPr lang="es-BO" dirty="0" smtClean="0"/>
          </a:p>
          <a:p>
            <a:endParaRPr lang="es-BO" dirty="0"/>
          </a:p>
          <a:p>
            <a:endParaRPr lang="es-BO" dirty="0" smtClean="0"/>
          </a:p>
          <a:p>
            <a:r>
              <a:rPr lang="es-BO" dirty="0" smtClean="0"/>
              <a:t>10</a:t>
            </a:r>
            <a:r>
              <a:rPr lang="es-BO" dirty="0"/>
              <a:t>.¿Cómo se elimina una tabla</a:t>
            </a:r>
            <a:r>
              <a:rPr lang="es-BO" dirty="0" smtClean="0"/>
              <a:t>?</a:t>
            </a:r>
          </a:p>
          <a:p>
            <a:endParaRPr lang="es-BO" noProof="1" smtClean="0"/>
          </a:p>
          <a:p>
            <a:endParaRPr lang="es-BO" noProof="1"/>
          </a:p>
          <a:p>
            <a:r>
              <a:rPr lang="es-ES" dirty="0"/>
              <a:t>Eliminar </a:t>
            </a:r>
            <a:r>
              <a:rPr lang="es-ES" dirty="0" smtClean="0"/>
              <a:t>una: </a:t>
            </a:r>
          </a:p>
          <a:p>
            <a:r>
              <a:rPr lang="es-ES" dirty="0"/>
              <a:t> </a:t>
            </a:r>
            <a:r>
              <a:rPr lang="es-ES" dirty="0" smtClean="0"/>
              <a:t>            </a:t>
            </a:r>
          </a:p>
          <a:p>
            <a:r>
              <a:rPr lang="es-ES" dirty="0"/>
              <a:t> </a:t>
            </a:r>
            <a:r>
              <a:rPr lang="es-ES" dirty="0" smtClean="0"/>
              <a:t>            tabla </a:t>
            </a:r>
            <a:r>
              <a:rPr lang="es-ES" dirty="0"/>
              <a:t>DROP </a:t>
            </a:r>
            <a:r>
              <a:rPr lang="es-ES" dirty="0" smtClean="0"/>
              <a:t>TABLE “NOMBRE DE LA TABLA”</a:t>
            </a:r>
          </a:p>
          <a:p>
            <a:endParaRPr lang="es-ES" b="1" dirty="0"/>
          </a:p>
          <a:p>
            <a:endParaRPr lang="es-ES" b="1" dirty="0"/>
          </a:p>
          <a:p>
            <a:endParaRPr lang="es-BO" noProof="1"/>
          </a:p>
          <a:p>
            <a:endParaRPr lang="es-BO" noProof="1" smtClean="0"/>
          </a:p>
          <a:p>
            <a:endParaRPr lang="es-BO" noProof="1"/>
          </a:p>
          <a:p>
            <a:endParaRPr lang="es-BO" noProof="1" smtClean="0"/>
          </a:p>
          <a:p>
            <a:endParaRPr lang="es-BO" noProof="1"/>
          </a:p>
          <a:p>
            <a:endParaRPr lang="es-BO" noProof="1" smtClean="0"/>
          </a:p>
          <a:p>
            <a:endParaRPr lang="es-BO" noProof="1"/>
          </a:p>
        </p:txBody>
      </p:sp>
    </p:spTree>
    <p:extLst>
      <p:ext uri="{BB962C8B-B14F-4D97-AF65-F5344CB8AC3E}">
        <p14:creationId xmlns:p14="http://schemas.microsoft.com/office/powerpoint/2010/main" val="2601012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Gráfico 25" descr="Gráficos de barras apiladas">
            <a:extLst>
              <a:ext uri="{FF2B5EF4-FFF2-40B4-BE49-F238E27FC236}">
                <a16:creationId xmlns:a16="http://schemas.microsoft.com/office/drawing/2014/main" id="{C4453A4D-BABF-4BF7-884F-5F698B6167E0}"/>
              </a:ext>
            </a:extLst>
          </p:cNvPr>
          <p:cNvGraphicFramePr/>
          <p:nvPr>
            <p:extLst>
              <p:ext uri="{D42A27DB-BD31-4B8C-83A1-F6EECF244321}">
                <p14:modId xmlns:p14="http://schemas.microsoft.com/office/powerpoint/2010/main" val="1790257848"/>
              </p:ext>
            </p:extLst>
          </p:nvPr>
        </p:nvGraphicFramePr>
        <p:xfrm>
          <a:off x="9742172" y="1011676"/>
          <a:ext cx="2082935" cy="4679004"/>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ángulo 2" descr="leyenda">
            <a:extLst>
              <a:ext uri="{FF2B5EF4-FFF2-40B4-BE49-F238E27FC236}">
                <a16:creationId xmlns:a16="http://schemas.microsoft.com/office/drawing/2014/main" id="{7D64EECE-959D-459E-BAFC-4E6C13A0DE32}"/>
              </a:ext>
              <a:ext uri="{C183D7F6-B498-43B3-948B-1728B52AA6E4}">
                <adec:decorative xmlns:adec="http://schemas.microsoft.com/office/drawing/2017/decorative" xmlns="" val="1"/>
              </a:ext>
            </a:extLst>
          </p:cNvPr>
          <p:cNvSpPr/>
          <p:nvPr/>
        </p:nvSpPr>
        <p:spPr>
          <a:xfrm>
            <a:off x="7804081" y="6308667"/>
            <a:ext cx="4387919" cy="369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27" name="Grupo 26" descr="Leyenda">
            <a:extLst>
              <a:ext uri="{FF2B5EF4-FFF2-40B4-BE49-F238E27FC236}">
                <a16:creationId xmlns:a16="http://schemas.microsoft.com/office/drawing/2014/main" id="{185941C3-F2C4-4ED9-8CCB-E54367B26F03}"/>
              </a:ext>
            </a:extLst>
          </p:cNvPr>
          <p:cNvGrpSpPr/>
          <p:nvPr/>
        </p:nvGrpSpPr>
        <p:grpSpPr>
          <a:xfrm>
            <a:off x="8665608" y="6398736"/>
            <a:ext cx="3140332" cy="189195"/>
            <a:chOff x="463230" y="14650847"/>
            <a:chExt cx="3140332" cy="189195"/>
          </a:xfrm>
        </p:grpSpPr>
        <p:sp>
          <p:nvSpPr>
            <p:cNvPr id="28" name="Cuadro de texto 27">
              <a:extLst>
                <a:ext uri="{FF2B5EF4-FFF2-40B4-BE49-F238E27FC236}">
                  <a16:creationId xmlns:a16="http://schemas.microsoft.com/office/drawing/2014/main" id="{12950859-3B08-45AC-9183-884B944FF29D}"/>
                </a:ext>
              </a:extLst>
            </p:cNvPr>
            <p:cNvSpPr txBox="1"/>
            <p:nvPr/>
          </p:nvSpPr>
          <p:spPr>
            <a:xfrm>
              <a:off x="730693" y="14650847"/>
              <a:ext cx="676286" cy="189195"/>
            </a:xfrm>
            <a:prstGeom prst="rect">
              <a:avLst/>
            </a:prstGeom>
            <a:noFill/>
          </p:spPr>
          <p:txBody>
            <a:bodyPr wrap="square" lIns="0" tIns="0" rIns="0" bIns="0" rtlCol="0">
              <a:noAutofit/>
            </a:bodyPr>
            <a:lstStyle/>
            <a:p>
              <a:pPr rtl="0"/>
              <a:r>
                <a:rPr lang="es-ES" sz="1200" dirty="0">
                  <a:latin typeface="+mj-lt"/>
                </a:rPr>
                <a:t>Datos A</a:t>
              </a:r>
            </a:p>
          </p:txBody>
        </p:sp>
        <p:sp>
          <p:nvSpPr>
            <p:cNvPr id="29" name="Cuadro de texto 28">
              <a:extLst>
                <a:ext uri="{FF2B5EF4-FFF2-40B4-BE49-F238E27FC236}">
                  <a16:creationId xmlns:a16="http://schemas.microsoft.com/office/drawing/2014/main" id="{5A6B008C-B746-4D4D-8F60-B368B8FAEA1A}"/>
                </a:ext>
              </a:extLst>
            </p:cNvPr>
            <p:cNvSpPr txBox="1"/>
            <p:nvPr/>
          </p:nvSpPr>
          <p:spPr>
            <a:xfrm>
              <a:off x="1807257" y="14650847"/>
              <a:ext cx="676286" cy="189195"/>
            </a:xfrm>
            <a:prstGeom prst="rect">
              <a:avLst/>
            </a:prstGeom>
            <a:noFill/>
          </p:spPr>
          <p:txBody>
            <a:bodyPr wrap="square" lIns="0" tIns="0" rIns="0" bIns="0" rtlCol="0">
              <a:noAutofit/>
            </a:bodyPr>
            <a:lstStyle/>
            <a:p>
              <a:pPr rtl="0"/>
              <a:r>
                <a:rPr lang="es-ES" sz="1200" dirty="0">
                  <a:latin typeface="+mj-lt"/>
                </a:rPr>
                <a:t>Datos B</a:t>
              </a:r>
            </a:p>
          </p:txBody>
        </p:sp>
        <p:sp>
          <p:nvSpPr>
            <p:cNvPr id="30" name="Rectángulo 29">
              <a:extLst>
                <a:ext uri="{FF2B5EF4-FFF2-40B4-BE49-F238E27FC236}">
                  <a16:creationId xmlns:a16="http://schemas.microsoft.com/office/drawing/2014/main" id="{ACD1BF27-2213-45CE-A667-788F7924C22E}"/>
                </a:ext>
                <a:ext uri="{C183D7F6-B498-43B3-948B-1728B52AA6E4}">
                  <adec:decorative xmlns:adec="http://schemas.microsoft.com/office/drawing/2017/decorative" xmlns="" val="1"/>
                </a:ext>
              </a:extLst>
            </p:cNvPr>
            <p:cNvSpPr/>
            <p:nvPr/>
          </p:nvSpPr>
          <p:spPr>
            <a:xfrm>
              <a:off x="463230" y="14678120"/>
              <a:ext cx="134649" cy="134649"/>
            </a:xfrm>
            <a:prstGeom prst="rect">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latin typeface="+mj-lt"/>
              </a:endParaRPr>
            </a:p>
          </p:txBody>
        </p:sp>
        <p:sp>
          <p:nvSpPr>
            <p:cNvPr id="31" name="Rectángulo 30">
              <a:extLst>
                <a:ext uri="{FF2B5EF4-FFF2-40B4-BE49-F238E27FC236}">
                  <a16:creationId xmlns:a16="http://schemas.microsoft.com/office/drawing/2014/main" id="{54F87B6B-A885-4EEB-8E55-6E1DA1BD0EA8}"/>
                </a:ext>
                <a:ext uri="{C183D7F6-B498-43B3-948B-1728B52AA6E4}">
                  <adec:decorative xmlns:adec="http://schemas.microsoft.com/office/drawing/2017/decorative" xmlns="" val="1"/>
                </a:ext>
              </a:extLst>
            </p:cNvPr>
            <p:cNvSpPr/>
            <p:nvPr/>
          </p:nvSpPr>
          <p:spPr>
            <a:xfrm>
              <a:off x="1539794" y="14678120"/>
              <a:ext cx="134649" cy="1346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latin typeface="+mj-lt"/>
              </a:endParaRPr>
            </a:p>
          </p:txBody>
        </p:sp>
        <p:sp>
          <p:nvSpPr>
            <p:cNvPr id="32" name="Rectángulo 31">
              <a:extLst>
                <a:ext uri="{FF2B5EF4-FFF2-40B4-BE49-F238E27FC236}">
                  <a16:creationId xmlns:a16="http://schemas.microsoft.com/office/drawing/2014/main" id="{EB4B2BC6-FC0E-4408-9491-47D196A52DE9}"/>
                </a:ext>
                <a:ext uri="{C183D7F6-B498-43B3-948B-1728B52AA6E4}">
                  <adec:decorative xmlns:adec="http://schemas.microsoft.com/office/drawing/2017/decorative" xmlns="" val="1"/>
                </a:ext>
              </a:extLst>
            </p:cNvPr>
            <p:cNvSpPr/>
            <p:nvPr/>
          </p:nvSpPr>
          <p:spPr>
            <a:xfrm>
              <a:off x="2616358" y="14678120"/>
              <a:ext cx="134649" cy="1346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latin typeface="+mj-lt"/>
              </a:endParaRPr>
            </a:p>
          </p:txBody>
        </p:sp>
        <p:sp>
          <p:nvSpPr>
            <p:cNvPr id="33" name="Cuadro de texto 32">
              <a:extLst>
                <a:ext uri="{FF2B5EF4-FFF2-40B4-BE49-F238E27FC236}">
                  <a16:creationId xmlns:a16="http://schemas.microsoft.com/office/drawing/2014/main" id="{F7BC13C6-1FE2-4F17-B99D-CC390711E793}"/>
                </a:ext>
              </a:extLst>
            </p:cNvPr>
            <p:cNvSpPr txBox="1"/>
            <p:nvPr/>
          </p:nvSpPr>
          <p:spPr>
            <a:xfrm>
              <a:off x="2927276" y="14650847"/>
              <a:ext cx="676286" cy="189195"/>
            </a:xfrm>
            <a:prstGeom prst="rect">
              <a:avLst/>
            </a:prstGeom>
            <a:noFill/>
          </p:spPr>
          <p:txBody>
            <a:bodyPr wrap="square" lIns="0" tIns="0" rIns="0" bIns="0" rtlCol="0">
              <a:noAutofit/>
            </a:bodyPr>
            <a:lstStyle/>
            <a:p>
              <a:pPr rtl="0"/>
              <a:r>
                <a:rPr lang="es-ES" sz="1200" dirty="0">
                  <a:latin typeface="+mj-lt"/>
                </a:rPr>
                <a:t>Datos C</a:t>
              </a:r>
            </a:p>
          </p:txBody>
        </p:sp>
      </p:grpSp>
      <p:sp>
        <p:nvSpPr>
          <p:cNvPr id="4" name="Marcador de número de diapositiva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rtlCol="0"/>
          <a:lstStyle/>
          <a:p>
            <a:pPr rtl="0"/>
            <a:fld id="{058DB212-BFA2-403F-85EF-DFD3FF6D973A}" type="slidenum">
              <a:rPr lang="es-ES" smtClean="0"/>
              <a:pPr rtl="0"/>
              <a:t>12</a:t>
            </a:fld>
            <a:endParaRPr lang="es-ES" dirty="0"/>
          </a:p>
        </p:txBody>
      </p:sp>
      <p:sp>
        <p:nvSpPr>
          <p:cNvPr id="6" name="Rectángulo 5"/>
          <p:cNvSpPr/>
          <p:nvPr/>
        </p:nvSpPr>
        <p:spPr>
          <a:xfrm>
            <a:off x="825499" y="488856"/>
            <a:ext cx="8783858" cy="8125301"/>
          </a:xfrm>
          <a:prstGeom prst="rect">
            <a:avLst/>
          </a:prstGeom>
        </p:spPr>
        <p:txBody>
          <a:bodyPr wrap="square">
            <a:spAutoFit/>
          </a:bodyPr>
          <a:lstStyle/>
          <a:p>
            <a:r>
              <a:rPr lang="es-BO" dirty="0"/>
              <a:t>11.Crear el diseño para una UNIVERSIDAD</a:t>
            </a:r>
            <a:endParaRPr lang="es-BO" noProof="1" smtClean="0"/>
          </a:p>
          <a:p>
            <a:endParaRPr lang="es-BO" noProof="1"/>
          </a:p>
          <a:p>
            <a:endParaRPr lang="es-BO" noProof="1" smtClean="0"/>
          </a:p>
          <a:p>
            <a:endParaRPr lang="es-BO" noProof="1"/>
          </a:p>
          <a:p>
            <a:r>
              <a:rPr lang="es-BO" noProof="1"/>
              <a:t>create </a:t>
            </a:r>
            <a:r>
              <a:rPr lang="es-BO" noProof="1" smtClean="0"/>
              <a:t>table universidad</a:t>
            </a:r>
          </a:p>
          <a:p>
            <a:r>
              <a:rPr lang="es-BO" noProof="1" smtClean="0"/>
              <a:t>(</a:t>
            </a:r>
          </a:p>
          <a:p>
            <a:r>
              <a:rPr lang="es-BO" noProof="1" smtClean="0"/>
              <a:t>id_universidad </a:t>
            </a:r>
            <a:r>
              <a:rPr lang="es-BO" noProof="1"/>
              <a:t>integer PRIMARY </a:t>
            </a:r>
            <a:r>
              <a:rPr lang="es-BO" noProof="1"/>
              <a:t>KEY</a:t>
            </a:r>
            <a:r>
              <a:rPr lang="es-BO" noProof="1" smtClean="0"/>
              <a:t>,</a:t>
            </a:r>
          </a:p>
          <a:p>
            <a:r>
              <a:rPr lang="es-BO" noProof="1" smtClean="0"/>
              <a:t>carrera </a:t>
            </a:r>
            <a:r>
              <a:rPr lang="es-BO" noProof="1"/>
              <a:t>varchar(25</a:t>
            </a:r>
            <a:r>
              <a:rPr lang="es-BO" noProof="1" smtClean="0"/>
              <a:t>),</a:t>
            </a:r>
          </a:p>
          <a:p>
            <a:r>
              <a:rPr lang="es-BO" noProof="1" smtClean="0"/>
              <a:t>semestres </a:t>
            </a:r>
            <a:r>
              <a:rPr lang="es-BO" noProof="1"/>
              <a:t>varchar(25</a:t>
            </a:r>
            <a:r>
              <a:rPr lang="es-BO" noProof="1" smtClean="0"/>
              <a:t>),</a:t>
            </a:r>
          </a:p>
          <a:p>
            <a:r>
              <a:rPr lang="es-BO" noProof="1" smtClean="0"/>
              <a:t>Alumno varchar(25),</a:t>
            </a:r>
          </a:p>
          <a:p>
            <a:r>
              <a:rPr lang="es-BO" noProof="1" smtClean="0"/>
              <a:t>Materia varchar(20),</a:t>
            </a:r>
          </a:p>
          <a:p>
            <a:r>
              <a:rPr lang="es-BO" noProof="1" smtClean="0"/>
              <a:t>);</a:t>
            </a:r>
            <a:endParaRPr lang="es-BO" noProof="1"/>
          </a:p>
          <a:p>
            <a:endParaRPr lang="es-BO" noProof="1"/>
          </a:p>
          <a:p>
            <a:endParaRPr lang="es-BO" noProof="1" smtClean="0"/>
          </a:p>
          <a:p>
            <a:endParaRPr lang="es-BO" noProof="1"/>
          </a:p>
          <a:p>
            <a:endParaRPr lang="es-BO" noProof="1" smtClean="0"/>
          </a:p>
          <a:p>
            <a:endParaRPr lang="es-BO" noProof="1"/>
          </a:p>
          <a:p>
            <a:endParaRPr lang="es-BO" noProof="1" smtClean="0"/>
          </a:p>
          <a:p>
            <a:endParaRPr lang="es-BO" noProof="1"/>
          </a:p>
          <a:p>
            <a:endParaRPr lang="es-BO" noProof="1" smtClean="0"/>
          </a:p>
          <a:p>
            <a:endParaRPr lang="es-BO" noProof="1"/>
          </a:p>
          <a:p>
            <a:endParaRPr lang="es-BO" noProof="1" smtClean="0"/>
          </a:p>
          <a:p>
            <a:endParaRPr lang="es-BO" noProof="1"/>
          </a:p>
          <a:p>
            <a:endParaRPr lang="es-BO" noProof="1" smtClean="0"/>
          </a:p>
          <a:p>
            <a:endParaRPr lang="es-BO" noProof="1"/>
          </a:p>
          <a:p>
            <a:endParaRPr lang="es-BO" noProof="1" smtClean="0"/>
          </a:p>
          <a:p>
            <a:endParaRPr lang="es-BO" noProof="1"/>
          </a:p>
          <a:p>
            <a:r>
              <a:rPr lang="es-BO" noProof="1" smtClean="0"/>
              <a:t>DF</a:t>
            </a:r>
            <a:endParaRPr lang="es-BO" noProof="1"/>
          </a:p>
        </p:txBody>
      </p:sp>
    </p:spTree>
    <p:extLst>
      <p:ext uri="{BB962C8B-B14F-4D97-AF65-F5344CB8AC3E}">
        <p14:creationId xmlns:p14="http://schemas.microsoft.com/office/powerpoint/2010/main" val="3905617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03996C0-0A7C-4905-8FD4-EC23739737EE}"/>
              </a:ext>
            </a:extLst>
          </p:cNvPr>
          <p:cNvSpPr>
            <a:spLocks noGrp="1"/>
          </p:cNvSpPr>
          <p:nvPr>
            <p:ph type="sldNum" sz="quarter" idx="14"/>
          </p:nvPr>
        </p:nvSpPr>
        <p:spPr/>
        <p:txBody>
          <a:bodyPr rtlCol="0"/>
          <a:lstStyle/>
          <a:p>
            <a:pPr rtl="0"/>
            <a:fld id="{058DB212-BFA2-403F-85EF-DFD3FF6D973A}" type="slidenum">
              <a:rPr lang="es-ES" smtClean="0"/>
              <a:pPr rtl="0"/>
              <a:t>13</a:t>
            </a:fld>
            <a:endParaRPr lang="es-ES" dirty="0"/>
          </a:p>
        </p:txBody>
      </p:sp>
      <p:pic>
        <p:nvPicPr>
          <p:cNvPr id="5" name="Imagen 4"/>
          <p:cNvPicPr>
            <a:picLocks noChangeAspect="1"/>
          </p:cNvPicPr>
          <p:nvPr/>
        </p:nvPicPr>
        <p:blipFill>
          <a:blip r:embed="rId3"/>
          <a:stretch>
            <a:fillRect/>
          </a:stretch>
        </p:blipFill>
        <p:spPr>
          <a:xfrm>
            <a:off x="6578600" y="0"/>
            <a:ext cx="5678974" cy="6675699"/>
          </a:xfrm>
          <a:prstGeom prst="rect">
            <a:avLst/>
          </a:prstGeom>
        </p:spPr>
      </p:pic>
      <p:sp>
        <p:nvSpPr>
          <p:cNvPr id="6" name="Rectángulo 5"/>
          <p:cNvSpPr/>
          <p:nvPr/>
        </p:nvSpPr>
        <p:spPr>
          <a:xfrm>
            <a:off x="872574" y="828239"/>
            <a:ext cx="9144000" cy="5355312"/>
          </a:xfrm>
          <a:prstGeom prst="rect">
            <a:avLst/>
          </a:prstGeom>
        </p:spPr>
        <p:txBody>
          <a:bodyPr wrap="square">
            <a:spAutoFit/>
          </a:bodyPr>
          <a:lstStyle/>
          <a:p>
            <a:r>
              <a:rPr lang="es-BO" dirty="0"/>
              <a:t>12.Crear el diagrama Entidad Relación E-R para el ejercicio </a:t>
            </a:r>
            <a:r>
              <a:rPr lang="es-BO" dirty="0" smtClean="0"/>
              <a:t>anterior</a:t>
            </a:r>
          </a:p>
          <a:p>
            <a:endParaRPr lang="es-BO" dirty="0"/>
          </a:p>
          <a:p>
            <a:endParaRPr lang="es-BO" dirty="0" smtClean="0"/>
          </a:p>
          <a:p>
            <a:endParaRPr lang="es-BO" dirty="0"/>
          </a:p>
          <a:p>
            <a:endParaRPr lang="es-BO" dirty="0" smtClean="0"/>
          </a:p>
          <a:p>
            <a:endParaRPr lang="es-BO" dirty="0"/>
          </a:p>
          <a:p>
            <a:endParaRPr lang="es-BO" dirty="0" smtClean="0"/>
          </a:p>
          <a:p>
            <a:endParaRPr lang="es-BO" dirty="0"/>
          </a:p>
          <a:p>
            <a:endParaRPr lang="es-BO" dirty="0" smtClean="0"/>
          </a:p>
          <a:p>
            <a:endParaRPr lang="es-BO" dirty="0"/>
          </a:p>
          <a:p>
            <a:endParaRPr lang="es-BO" dirty="0" smtClean="0"/>
          </a:p>
          <a:p>
            <a:endParaRPr lang="es-BO" dirty="0"/>
          </a:p>
          <a:p>
            <a:endParaRPr lang="es-BO" dirty="0" smtClean="0"/>
          </a:p>
          <a:p>
            <a:endParaRPr lang="es-BO" dirty="0"/>
          </a:p>
          <a:p>
            <a:endParaRPr lang="es-BO" dirty="0" smtClean="0"/>
          </a:p>
          <a:p>
            <a:endParaRPr lang="es-BO" dirty="0"/>
          </a:p>
          <a:p>
            <a:endParaRPr lang="es-BO" dirty="0" smtClean="0"/>
          </a:p>
          <a:p>
            <a:endParaRPr lang="es-BO" dirty="0"/>
          </a:p>
        </p:txBody>
      </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913565"/>
            <a:ext cx="5537200" cy="4269986"/>
          </a:xfrm>
          <a:prstGeom prst="rect">
            <a:avLst/>
          </a:prstGeom>
        </p:spPr>
      </p:pic>
    </p:spTree>
    <p:extLst>
      <p:ext uri="{BB962C8B-B14F-4D97-AF65-F5344CB8AC3E}">
        <p14:creationId xmlns:p14="http://schemas.microsoft.com/office/powerpoint/2010/main" val="975879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D9CBB752-D2AB-49BF-A7EC-FB5FD5CC2176}"/>
              </a:ext>
            </a:extLst>
          </p:cNvPr>
          <p:cNvSpPr>
            <a:spLocks noGrp="1"/>
          </p:cNvSpPr>
          <p:nvPr>
            <p:ph type="sldNum" sz="quarter" idx="16"/>
          </p:nvPr>
        </p:nvSpPr>
        <p:spPr/>
        <p:txBody>
          <a:bodyPr rtlCol="0"/>
          <a:lstStyle/>
          <a:p>
            <a:pPr rtl="0"/>
            <a:fld id="{058DB212-BFA2-403F-85EF-DFD3FF6D973A}" type="slidenum">
              <a:rPr lang="es-ES" smtClean="0"/>
              <a:pPr rtl="0"/>
              <a:t>14</a:t>
            </a:fld>
            <a:endParaRPr lang="es-ES"/>
          </a:p>
        </p:txBody>
      </p:sp>
      <p:pic>
        <p:nvPicPr>
          <p:cNvPr id="9" name="Marcador de posición de imagen 8" descr="modelos moleculares puestos encima de una copia de la tabla periódica">
            <a:extLst>
              <a:ext uri="{FF2B5EF4-FFF2-40B4-BE49-F238E27FC236}">
                <a16:creationId xmlns:a16="http://schemas.microsoft.com/office/drawing/2014/main" id="{9812572A-BFC7-4244-8347-7FEFB75A0282}"/>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a:xfrm>
            <a:off x="0" y="0"/>
            <a:ext cx="12191999" cy="6678000"/>
          </a:xfrm>
        </p:spPr>
      </p:pic>
      <p:sp>
        <p:nvSpPr>
          <p:cNvPr id="4" name="Marcador de contenido 3">
            <a:extLst>
              <a:ext uri="{FF2B5EF4-FFF2-40B4-BE49-F238E27FC236}">
                <a16:creationId xmlns:a16="http://schemas.microsoft.com/office/drawing/2014/main" id="{5F0977C3-BD7D-4617-8DF1-56211456D512}"/>
              </a:ext>
            </a:extLst>
          </p:cNvPr>
          <p:cNvSpPr txBox="1">
            <a:spLocks/>
          </p:cNvSpPr>
          <p:nvPr/>
        </p:nvSpPr>
        <p:spPr>
          <a:xfrm>
            <a:off x="660400" y="0"/>
            <a:ext cx="10934000" cy="6412400"/>
          </a:xfrm>
          <a:prstGeom prst="rect">
            <a:avLst/>
          </a:prstGeom>
        </p:spPr>
        <p:txBody>
          <a:bodyPr rtlCol="0"/>
          <a:lst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BO" dirty="0" smtClean="0"/>
          </a:p>
          <a:p>
            <a:pPr algn="ctr"/>
            <a:endParaRPr lang="es-BO" dirty="0" smtClean="0">
              <a:solidFill>
                <a:schemeClr val="bg2">
                  <a:lumMod val="10000"/>
                </a:schemeClr>
              </a:solidFill>
            </a:endParaRPr>
          </a:p>
          <a:p>
            <a:pPr marL="0" indent="0" algn="ctr">
              <a:buNone/>
            </a:pPr>
            <a:r>
              <a:rPr lang="es-BO" dirty="0" smtClean="0">
                <a:solidFill>
                  <a:schemeClr val="bg2">
                    <a:lumMod val="10000"/>
                  </a:schemeClr>
                </a:solidFill>
              </a:rPr>
              <a:t>13.Crear </a:t>
            </a:r>
            <a:r>
              <a:rPr lang="es-BO" dirty="0">
                <a:solidFill>
                  <a:schemeClr val="bg2">
                    <a:lumMod val="10000"/>
                  </a:schemeClr>
                </a:solidFill>
              </a:rPr>
              <a:t>la tabla universidad en base al diseño anterior. </a:t>
            </a:r>
            <a:endParaRPr lang="es-BO" dirty="0" smtClean="0">
              <a:solidFill>
                <a:schemeClr val="bg2">
                  <a:lumMod val="10000"/>
                </a:schemeClr>
              </a:solidFill>
            </a:endParaRPr>
          </a:p>
          <a:p>
            <a:pPr marL="0" indent="0" algn="ctr">
              <a:buNone/>
            </a:pPr>
            <a:r>
              <a:rPr lang="es-BO" dirty="0" smtClean="0">
                <a:solidFill>
                  <a:schemeClr val="bg2">
                    <a:lumMod val="10000"/>
                  </a:schemeClr>
                </a:solidFill>
              </a:rPr>
              <a:t>○ </a:t>
            </a:r>
            <a:r>
              <a:rPr lang="es-BO" dirty="0">
                <a:solidFill>
                  <a:schemeClr val="bg2">
                    <a:lumMod val="10000"/>
                  </a:schemeClr>
                </a:solidFill>
              </a:rPr>
              <a:t>Crear una base de datos de nombre </a:t>
            </a:r>
            <a:r>
              <a:rPr lang="es-BO" dirty="0" smtClean="0">
                <a:solidFill>
                  <a:schemeClr val="bg2">
                    <a:lumMod val="10000"/>
                  </a:schemeClr>
                </a:solidFill>
              </a:rPr>
              <a:t>Hito2Tarea</a:t>
            </a:r>
          </a:p>
          <a:p>
            <a:pPr marL="0" indent="0" algn="ctr">
              <a:buNone/>
            </a:pPr>
            <a:r>
              <a:rPr lang="es-BO" dirty="0" smtClean="0">
                <a:solidFill>
                  <a:schemeClr val="bg2">
                    <a:lumMod val="10000"/>
                  </a:schemeClr>
                </a:solidFill>
              </a:rPr>
              <a:t>○ </a:t>
            </a:r>
            <a:r>
              <a:rPr lang="es-BO" dirty="0">
                <a:solidFill>
                  <a:schemeClr val="bg2">
                    <a:lumMod val="10000"/>
                  </a:schemeClr>
                </a:solidFill>
              </a:rPr>
              <a:t>Crear la tabla universidad en la base de datos creada. </a:t>
            </a:r>
            <a:endParaRPr lang="es-BO" dirty="0" smtClean="0">
              <a:solidFill>
                <a:schemeClr val="bg2">
                  <a:lumMod val="10000"/>
                </a:schemeClr>
              </a:solidFill>
            </a:endParaRPr>
          </a:p>
          <a:p>
            <a:pPr marL="0" indent="0" algn="ctr">
              <a:buNone/>
            </a:pPr>
            <a:r>
              <a:rPr lang="es-BO" dirty="0" smtClean="0">
                <a:solidFill>
                  <a:schemeClr val="bg2">
                    <a:lumMod val="10000"/>
                  </a:schemeClr>
                </a:solidFill>
              </a:rPr>
              <a:t>○ </a:t>
            </a:r>
            <a:r>
              <a:rPr lang="es-BO" dirty="0">
                <a:solidFill>
                  <a:schemeClr val="bg2">
                    <a:lumMod val="10000"/>
                  </a:schemeClr>
                </a:solidFill>
              </a:rPr>
              <a:t>Adjuntar la consulta SQL (imagen). </a:t>
            </a:r>
            <a:endParaRPr lang="es-BO" dirty="0" smtClean="0">
              <a:solidFill>
                <a:schemeClr val="bg2">
                  <a:lumMod val="10000"/>
                </a:schemeClr>
              </a:solidFill>
              <a:latin typeface="Arial" panose="020B0604020202020204" pitchFamily="34" charset="0"/>
              <a:cs typeface="Arial" panose="020B0604020202020204" pitchFamily="34" charset="0"/>
            </a:endParaRPr>
          </a:p>
          <a:p>
            <a:pPr marL="0" indent="0">
              <a:buNone/>
            </a:pPr>
            <a:endParaRPr lang="es-ES" dirty="0" smtClean="0"/>
          </a:p>
          <a:p>
            <a:pPr marL="0" indent="0">
              <a:buNone/>
            </a:pPr>
            <a:r>
              <a:rPr lang="es-ES" dirty="0" smtClean="0"/>
              <a:t>créate </a:t>
            </a:r>
            <a:r>
              <a:rPr lang="es-ES" dirty="0" err="1" smtClean="0"/>
              <a:t>database</a:t>
            </a:r>
            <a:r>
              <a:rPr lang="es-ES" dirty="0" smtClean="0"/>
              <a:t> universidad;</a:t>
            </a:r>
          </a:p>
          <a:p>
            <a:pPr marL="0" indent="0">
              <a:buNone/>
            </a:pPr>
            <a:r>
              <a:rPr lang="es-ES" dirty="0" smtClean="0"/>
              <a:t>use </a:t>
            </a:r>
            <a:r>
              <a:rPr lang="es-ES" dirty="0"/>
              <a:t>universidad</a:t>
            </a:r>
            <a:r>
              <a:rPr lang="es-ES" dirty="0" smtClean="0"/>
              <a:t>;</a:t>
            </a:r>
          </a:p>
          <a:p>
            <a:r>
              <a:rPr lang="es-BO" noProof="1"/>
              <a:t>create table universidad</a:t>
            </a:r>
          </a:p>
          <a:p>
            <a:r>
              <a:rPr lang="es-BO" noProof="1"/>
              <a:t>(</a:t>
            </a:r>
          </a:p>
          <a:p>
            <a:r>
              <a:rPr lang="es-BO" noProof="1"/>
              <a:t>id_universidad integer PRIMARY KEY,</a:t>
            </a:r>
          </a:p>
          <a:p>
            <a:r>
              <a:rPr lang="es-BO" noProof="1"/>
              <a:t>carrera varchar(25),</a:t>
            </a:r>
          </a:p>
          <a:p>
            <a:r>
              <a:rPr lang="es-BO" noProof="1"/>
              <a:t>semestres varchar(25),</a:t>
            </a:r>
          </a:p>
          <a:p>
            <a:r>
              <a:rPr lang="es-BO" noProof="1"/>
              <a:t>Alumno varchar(25),</a:t>
            </a:r>
          </a:p>
          <a:p>
            <a:r>
              <a:rPr lang="es-BO" noProof="1"/>
              <a:t>Materia varchar(20),</a:t>
            </a:r>
          </a:p>
          <a:p>
            <a:r>
              <a:rPr lang="es-BO" noProof="1"/>
              <a:t>);</a:t>
            </a:r>
          </a:p>
          <a:p>
            <a:pPr marL="0" indent="0" algn="just">
              <a:buNone/>
            </a:pPr>
            <a:endParaRPr lang="es-ES" dirty="0" smtClean="0"/>
          </a:p>
          <a:p>
            <a:pPr marL="0" indent="0">
              <a:buNone/>
            </a:pPr>
            <a:endParaRPr lang="es-ES" dirty="0"/>
          </a:p>
        </p:txBody>
      </p:sp>
    </p:spTree>
    <p:extLst>
      <p:ext uri="{BB962C8B-B14F-4D97-AF65-F5344CB8AC3E}">
        <p14:creationId xmlns:p14="http://schemas.microsoft.com/office/powerpoint/2010/main" val="3567796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D9CBB752-D2AB-49BF-A7EC-FB5FD5CC2176}"/>
              </a:ext>
            </a:extLst>
          </p:cNvPr>
          <p:cNvSpPr>
            <a:spLocks noGrp="1"/>
          </p:cNvSpPr>
          <p:nvPr>
            <p:ph type="sldNum" sz="quarter" idx="17"/>
          </p:nvPr>
        </p:nvSpPr>
        <p:spPr/>
        <p:txBody>
          <a:bodyPr rtlCol="0"/>
          <a:lstStyle/>
          <a:p>
            <a:pPr rtl="0"/>
            <a:fld id="{058DB212-BFA2-403F-85EF-DFD3FF6D973A}" type="slidenum">
              <a:rPr lang="es-ES" smtClean="0"/>
              <a:pPr rtl="0"/>
              <a:t>15</a:t>
            </a:fld>
            <a:endParaRPr lang="es-ES" dirty="0"/>
          </a:p>
        </p:txBody>
      </p:sp>
      <p:pic>
        <p:nvPicPr>
          <p:cNvPr id="5" name="Imagen 4"/>
          <p:cNvPicPr>
            <a:picLocks noChangeAspect="1"/>
          </p:cNvPicPr>
          <p:nvPr/>
        </p:nvPicPr>
        <p:blipFill>
          <a:blip r:embed="rId3"/>
          <a:stretch>
            <a:fillRect/>
          </a:stretch>
        </p:blipFill>
        <p:spPr>
          <a:xfrm>
            <a:off x="8013700" y="36001"/>
            <a:ext cx="4178300" cy="6821999"/>
          </a:xfrm>
          <a:prstGeom prst="rect">
            <a:avLst/>
          </a:prstGeom>
        </p:spPr>
      </p:pic>
      <p:sp>
        <p:nvSpPr>
          <p:cNvPr id="7" name="Marcador de contenido 3">
            <a:extLst>
              <a:ext uri="{FF2B5EF4-FFF2-40B4-BE49-F238E27FC236}">
                <a16:creationId xmlns:a16="http://schemas.microsoft.com/office/drawing/2014/main" id="{5F0977C3-BD7D-4617-8DF1-56211456D512}"/>
              </a:ext>
            </a:extLst>
          </p:cNvPr>
          <p:cNvSpPr txBox="1">
            <a:spLocks/>
          </p:cNvSpPr>
          <p:nvPr/>
        </p:nvSpPr>
        <p:spPr>
          <a:xfrm>
            <a:off x="0" y="36000"/>
            <a:ext cx="8013700" cy="6641999"/>
          </a:xfrm>
          <a:prstGeom prst="rect">
            <a:avLst/>
          </a:prstGeom>
        </p:spPr>
        <p:txBody>
          <a:bodyPr rtlCol="0"/>
          <a:lst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BO" dirty="0" smtClean="0"/>
          </a:p>
          <a:p>
            <a:pPr marL="0" indent="0">
              <a:buNone/>
            </a:pPr>
            <a:endParaRPr lang="es-BO" dirty="0" smtClean="0">
              <a:solidFill>
                <a:schemeClr val="bg2">
                  <a:lumMod val="10000"/>
                </a:schemeClr>
              </a:solidFill>
            </a:endParaRPr>
          </a:p>
          <a:p>
            <a:pPr marL="0" indent="0" algn="just">
              <a:buNone/>
            </a:pPr>
            <a:endParaRPr lang="es-ES" dirty="0" smtClean="0"/>
          </a:p>
          <a:p>
            <a:pPr marL="0" indent="0">
              <a:buNone/>
            </a:pPr>
            <a:r>
              <a:rPr lang="es-BO" dirty="0"/>
              <a:t>14.Agregar registros a la tabla creada anteriormente.</a:t>
            </a:r>
          </a:p>
          <a:p>
            <a:pPr marL="0" indent="0">
              <a:buNone/>
            </a:pPr>
            <a:r>
              <a:rPr lang="es-BO" dirty="0"/>
              <a:t>○ Agregar 4 registros a la tabla creada.</a:t>
            </a:r>
          </a:p>
          <a:p>
            <a:pPr marL="0" indent="0">
              <a:buNone/>
            </a:pPr>
            <a:r>
              <a:rPr lang="es-BO" dirty="0"/>
              <a:t>○ Adjuntar la consulta SQL (imagen</a:t>
            </a:r>
            <a:r>
              <a:rPr lang="es-BO" dirty="0" smtClean="0"/>
              <a:t>).</a:t>
            </a:r>
          </a:p>
          <a:p>
            <a:pPr marL="0" indent="0">
              <a:buNone/>
            </a:pPr>
            <a:endParaRPr lang="es-BO" dirty="0"/>
          </a:p>
          <a:p>
            <a:pPr marL="0" indent="0">
              <a:buNone/>
            </a:pPr>
            <a:r>
              <a:rPr lang="es-ES" dirty="0" err="1"/>
              <a:t>insert</a:t>
            </a:r>
            <a:r>
              <a:rPr lang="es-ES" dirty="0"/>
              <a:t> </a:t>
            </a:r>
            <a:r>
              <a:rPr lang="es-ES" dirty="0" err="1"/>
              <a:t>into</a:t>
            </a:r>
            <a:r>
              <a:rPr lang="es-ES" dirty="0"/>
              <a:t> </a:t>
            </a:r>
            <a:endParaRPr lang="es-ES" dirty="0" smtClean="0"/>
          </a:p>
          <a:p>
            <a:pPr marL="0" indent="0">
              <a:buNone/>
            </a:pPr>
            <a:r>
              <a:rPr lang="es-ES" dirty="0" err="1" smtClean="0"/>
              <a:t>univesidad</a:t>
            </a:r>
            <a:r>
              <a:rPr lang="es-ES" dirty="0" smtClean="0"/>
              <a:t>(</a:t>
            </a:r>
            <a:r>
              <a:rPr lang="es-ES" dirty="0" err="1" smtClean="0"/>
              <a:t>id_universidad</a:t>
            </a:r>
            <a:r>
              <a:rPr lang="es-ES" dirty="0" smtClean="0"/>
              <a:t>, carrera, semestre, alumno, materia, )</a:t>
            </a:r>
          </a:p>
          <a:p>
            <a:pPr marL="0" indent="0">
              <a:buNone/>
            </a:pPr>
            <a:r>
              <a:rPr lang="es-ES" dirty="0" err="1" smtClean="0"/>
              <a:t>values</a:t>
            </a:r>
            <a:r>
              <a:rPr lang="es-ES" dirty="0" smtClean="0"/>
              <a:t>(1, ‘ingeniería de sistemas', ‘quinto semestre', ‘</a:t>
            </a:r>
            <a:r>
              <a:rPr lang="es-ES" dirty="0" err="1" smtClean="0"/>
              <a:t>michael</a:t>
            </a:r>
            <a:r>
              <a:rPr lang="es-ES" dirty="0" smtClean="0"/>
              <a:t> </a:t>
            </a:r>
            <a:r>
              <a:rPr lang="es-ES" dirty="0" err="1" smtClean="0"/>
              <a:t>alcon</a:t>
            </a:r>
            <a:r>
              <a:rPr lang="es-ES" dirty="0" smtClean="0"/>
              <a:t>', ‘base de datos I');</a:t>
            </a:r>
            <a:endParaRPr lang="es-ES" dirty="0"/>
          </a:p>
        </p:txBody>
      </p:sp>
    </p:spTree>
    <p:extLst>
      <p:ext uri="{BB962C8B-B14F-4D97-AF65-F5344CB8AC3E}">
        <p14:creationId xmlns:p14="http://schemas.microsoft.com/office/powerpoint/2010/main" val="357646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25C384BA-0032-4FE7-AC29-2F9F931970D5}"/>
              </a:ext>
              <a:ext uri="{C183D7F6-B498-43B3-948B-1728B52AA6E4}">
                <adec:decorative xmlns:adec="http://schemas.microsoft.com/office/drawing/2017/decorative" xmlns=""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orma libre: Forma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pPr rtl="0"/>
              <a:endParaRPr lang="es-ES" dirty="0"/>
            </a:p>
          </p:txBody>
        </p:sp>
        <p:sp>
          <p:nvSpPr>
            <p:cNvPr id="9" name="Forma libre: Forma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pPr rtl="0"/>
              <a:endParaRPr lang="es-ES" dirty="0"/>
            </a:p>
          </p:txBody>
        </p:sp>
        <p:sp>
          <p:nvSpPr>
            <p:cNvPr id="10" name="Forma libre: Forma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pPr rtl="0"/>
              <a:endParaRPr lang="es-ES" dirty="0"/>
            </a:p>
          </p:txBody>
        </p:sp>
        <p:sp>
          <p:nvSpPr>
            <p:cNvPr id="11" name="Forma libre: Forma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pPr rtl="0"/>
              <a:endParaRPr lang="es-ES" dirty="0"/>
            </a:p>
          </p:txBody>
        </p:sp>
        <p:sp>
          <p:nvSpPr>
            <p:cNvPr id="12" name="Forma libre: Forma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pPr rtl="0"/>
              <a:endParaRPr lang="es-ES" dirty="0"/>
            </a:p>
          </p:txBody>
        </p:sp>
        <p:sp>
          <p:nvSpPr>
            <p:cNvPr id="13" name="Forma libre: Forma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pPr rtl="0"/>
              <a:endParaRPr lang="es-ES" dirty="0"/>
            </a:p>
          </p:txBody>
        </p:sp>
        <p:sp>
          <p:nvSpPr>
            <p:cNvPr id="14" name="Forma libre: Forma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pPr rtl="0"/>
              <a:endParaRPr lang="es-ES" dirty="0"/>
            </a:p>
          </p:txBody>
        </p:sp>
      </p:grpSp>
      <p:sp>
        <p:nvSpPr>
          <p:cNvPr id="2" name="Gráfico 14" descr="contorno de dinosaurio">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pPr rtl="0"/>
            <a:endParaRPr lang="es-ES" dirty="0"/>
          </a:p>
        </p:txBody>
      </p:sp>
      <p:cxnSp>
        <p:nvCxnSpPr>
          <p:cNvPr id="16" name="Conector recto 15">
            <a:extLst>
              <a:ext uri="{FF2B5EF4-FFF2-40B4-BE49-F238E27FC236}">
                <a16:creationId xmlns:a16="http://schemas.microsoft.com/office/drawing/2014/main" id="{B029E30A-660C-4C6A-8C17-E7A3B2E1C4BD}"/>
              </a:ext>
              <a:ext uri="{C183D7F6-B498-43B3-948B-1728B52AA6E4}">
                <adec:decorative xmlns:adec="http://schemas.microsoft.com/office/drawing/2017/decorative" xmlns=""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8" name="Marcador de posición de imagen 17" descr="libros en un estante con las páginas a la vista">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7801097" y="1"/>
            <a:ext cx="4389475" cy="6803004"/>
          </a:xfrm>
        </p:spPr>
      </p:pic>
      <p:sp>
        <p:nvSpPr>
          <p:cNvPr id="3" name="Marcador de número de diapositiva 2">
            <a:extLst>
              <a:ext uri="{FF2B5EF4-FFF2-40B4-BE49-F238E27FC236}">
                <a16:creationId xmlns:a16="http://schemas.microsoft.com/office/drawing/2014/main" id="{FA5F0145-EFD7-49DA-AD14-17BB0BE45561}"/>
              </a:ext>
            </a:extLst>
          </p:cNvPr>
          <p:cNvSpPr>
            <a:spLocks noGrp="1"/>
          </p:cNvSpPr>
          <p:nvPr>
            <p:ph type="sldNum" sz="quarter" idx="14"/>
          </p:nvPr>
        </p:nvSpPr>
        <p:spPr>
          <a:xfrm>
            <a:off x="10662808" y="6659005"/>
            <a:ext cx="597600" cy="144000"/>
          </a:xfrm>
        </p:spPr>
        <p:txBody>
          <a:bodyPr rtlCol="0"/>
          <a:lstStyle/>
          <a:p>
            <a:pPr rtl="0"/>
            <a:endParaRPr lang="es-ES" dirty="0"/>
          </a:p>
        </p:txBody>
      </p:sp>
      <p:sp>
        <p:nvSpPr>
          <p:cNvPr id="8" name="Subtítulo 7"/>
          <p:cNvSpPr>
            <a:spLocks noGrp="1"/>
          </p:cNvSpPr>
          <p:nvPr>
            <p:ph type="subTitle" idx="1"/>
          </p:nvPr>
        </p:nvSpPr>
        <p:spPr>
          <a:xfrm>
            <a:off x="215900" y="495300"/>
            <a:ext cx="7315200" cy="5689510"/>
          </a:xfrm>
        </p:spPr>
        <p:txBody>
          <a:bodyPr/>
          <a:lstStyle/>
          <a:p>
            <a:endParaRPr lang="es-BO" sz="1800" dirty="0">
              <a:latin typeface="Arial" panose="020B0604020202020204" pitchFamily="34" charset="0"/>
              <a:cs typeface="Arial" panose="020B0604020202020204" pitchFamily="34" charset="0"/>
            </a:endParaRPr>
          </a:p>
          <a:p>
            <a:r>
              <a:rPr lang="es-BO" sz="1800" dirty="0"/>
              <a:t>15.Crear las tablas y 2 registros para cada tabla para el siguiente modelo ER</a:t>
            </a:r>
            <a:r>
              <a:rPr lang="es-BO" sz="1800" dirty="0" smtClean="0"/>
              <a:t>.</a:t>
            </a:r>
          </a:p>
          <a:p>
            <a:endParaRPr lang="es-BO" sz="1800" dirty="0"/>
          </a:p>
          <a:p>
            <a:endParaRPr lang="es-BO" sz="1800" dirty="0">
              <a:latin typeface="Arial" panose="020B0604020202020204" pitchFamily="34" charset="0"/>
              <a:cs typeface="Arial" panose="020B0604020202020204" pitchFamily="34" charset="0"/>
            </a:endParaRPr>
          </a:p>
          <a:p>
            <a:endParaRPr lang="es-ES" sz="1800" dirty="0">
              <a:latin typeface="Arial" panose="020B0604020202020204" pitchFamily="34" charset="0"/>
              <a:cs typeface="Arial" panose="020B0604020202020204" pitchFamily="34" charset="0"/>
            </a:endParaRPr>
          </a:p>
        </p:txBody>
      </p:sp>
      <p:sp>
        <p:nvSpPr>
          <p:cNvPr id="4" name="Rectángulo 3"/>
          <p:cNvSpPr/>
          <p:nvPr/>
        </p:nvSpPr>
        <p:spPr>
          <a:xfrm>
            <a:off x="11096606" y="6559034"/>
            <a:ext cx="463588" cy="369332"/>
          </a:xfrm>
          <a:prstGeom prst="rect">
            <a:avLst/>
          </a:prstGeom>
        </p:spPr>
        <p:txBody>
          <a:bodyPr wrap="none">
            <a:spAutoFit/>
          </a:bodyPr>
          <a:lstStyle/>
          <a:p>
            <a:fld id="{058DB212-BFA2-403F-85EF-DFD3FF6D973A}" type="slidenum">
              <a:rPr lang="es-ES"/>
              <a:pPr/>
              <a:t>16</a:t>
            </a:fld>
            <a:endParaRPr lang="es-ES"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3224" y="1536700"/>
            <a:ext cx="3419952" cy="4554888"/>
          </a:xfrm>
          <a:prstGeom prst="rect">
            <a:avLst/>
          </a:prstGeom>
        </p:spPr>
      </p:pic>
    </p:spTree>
    <p:extLst>
      <p:ext uri="{BB962C8B-B14F-4D97-AF65-F5344CB8AC3E}">
        <p14:creationId xmlns:p14="http://schemas.microsoft.com/office/powerpoint/2010/main" val="4202205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5F0977C3-BD7D-4617-8DF1-56211456D512}"/>
              </a:ext>
            </a:extLst>
          </p:cNvPr>
          <p:cNvSpPr>
            <a:spLocks noGrp="1"/>
          </p:cNvSpPr>
          <p:nvPr>
            <p:ph sz="half" idx="1"/>
          </p:nvPr>
        </p:nvSpPr>
        <p:spPr>
          <a:xfrm>
            <a:off x="360000" y="342900"/>
            <a:ext cx="7247300" cy="5777100"/>
          </a:xfrm>
        </p:spPr>
        <p:txBody>
          <a:bodyPr rtlCol="0"/>
          <a:lstStyle/>
          <a:p>
            <a:pPr marL="263525" lvl="1" indent="0">
              <a:buNone/>
            </a:pPr>
            <a:r>
              <a:rPr lang="es-BO" sz="1400" dirty="0"/>
              <a:t>16.Crear el modelo entidad relación ER </a:t>
            </a:r>
            <a:r>
              <a:rPr lang="es-BO" sz="1400" dirty="0" err="1"/>
              <a:t>ysu</a:t>
            </a:r>
            <a:r>
              <a:rPr lang="es-BO" sz="1400" dirty="0"/>
              <a:t> código SQL.</a:t>
            </a:r>
          </a:p>
          <a:p>
            <a:pPr marL="263525" lvl="1" indent="0">
              <a:buNone/>
            </a:pPr>
            <a:r>
              <a:rPr lang="es-BO" sz="1400" dirty="0"/>
              <a:t>○ El contexto de análisis es:</a:t>
            </a:r>
          </a:p>
          <a:p>
            <a:pPr marL="263525" lvl="1" indent="0">
              <a:buNone/>
            </a:pPr>
            <a:r>
              <a:rPr lang="es-BO" sz="1400" dirty="0"/>
              <a:t>■ Una empresa compra vehículos.</a:t>
            </a:r>
          </a:p>
          <a:p>
            <a:pPr marL="263525" lvl="1" indent="0">
              <a:buNone/>
            </a:pPr>
            <a:r>
              <a:rPr lang="es-BO" sz="1400" dirty="0"/>
              <a:t>○ Adjuntar el diagrama Entidad Relación ER (imagen)</a:t>
            </a:r>
          </a:p>
          <a:p>
            <a:pPr marL="263525" lvl="1" indent="0">
              <a:buNone/>
            </a:pPr>
            <a:r>
              <a:rPr lang="es-BO" sz="1400" dirty="0"/>
              <a:t>○ Adjuntar el código SQL generado.</a:t>
            </a:r>
          </a:p>
          <a:p>
            <a:pPr marL="263525" lvl="1" indent="0">
              <a:buNone/>
            </a:pPr>
            <a:r>
              <a:rPr lang="es-BO" sz="1400" dirty="0"/>
              <a:t>○ Sugerencia: Podría crear las entidades</a:t>
            </a:r>
          </a:p>
          <a:p>
            <a:pPr marL="263525" lvl="1" indent="0">
              <a:buNone/>
            </a:pPr>
            <a:r>
              <a:rPr lang="es-BO" sz="1400" dirty="0"/>
              <a:t>■ empresa</a:t>
            </a:r>
          </a:p>
          <a:p>
            <a:pPr marL="263525" lvl="1" indent="0">
              <a:buNone/>
            </a:pPr>
            <a:r>
              <a:rPr lang="es-BO" sz="1400" dirty="0"/>
              <a:t>■ compra</a:t>
            </a:r>
          </a:p>
          <a:p>
            <a:pPr marL="263525" lvl="1" indent="0">
              <a:buNone/>
            </a:pPr>
            <a:r>
              <a:rPr lang="es-BO" sz="1400" dirty="0"/>
              <a:t>■ </a:t>
            </a:r>
            <a:r>
              <a:rPr lang="es-BO" sz="1400" dirty="0" err="1"/>
              <a:t>vehiculos</a:t>
            </a:r>
            <a:endParaRPr lang="es-BO" sz="1400" dirty="0"/>
          </a:p>
          <a:p>
            <a:pPr marL="263525" lvl="1" indent="0">
              <a:buNone/>
            </a:pPr>
            <a:endParaRPr lang="es-BO" dirty="0" smtClean="0"/>
          </a:p>
          <a:p>
            <a:pPr marL="263525" lvl="1" indent="0">
              <a:buNone/>
            </a:pPr>
            <a:endParaRPr lang="es-BO" dirty="0"/>
          </a:p>
          <a:p>
            <a:pPr marL="263525" lvl="1" indent="0">
              <a:buNone/>
            </a:pPr>
            <a:endParaRPr lang="es-BO" dirty="0" smtClean="0"/>
          </a:p>
          <a:p>
            <a:pPr marL="263525" lvl="1" indent="0">
              <a:buNone/>
            </a:pPr>
            <a:endParaRPr lang="es-ES" dirty="0"/>
          </a:p>
          <a:p>
            <a:pPr rtl="0"/>
            <a:endParaRPr lang="es-ES" dirty="0"/>
          </a:p>
        </p:txBody>
      </p:sp>
      <p:pic>
        <p:nvPicPr>
          <p:cNvPr id="37" name="Marcador de posición de imagen 36" descr="primer plano de páginas de dibujos de construcción">
            <a:extLst>
              <a:ext uri="{FF2B5EF4-FFF2-40B4-BE49-F238E27FC236}">
                <a16:creationId xmlns:a16="http://schemas.microsoft.com/office/drawing/2014/main" id="{1AB95479-A4F7-471B-9357-D4668C8CEF29}"/>
              </a:ext>
            </a:extLst>
          </p:cNvPr>
          <p:cNvPicPr>
            <a:picLocks noGrp="1" noChangeAspect="1"/>
          </p:cNvPicPr>
          <p:nvPr>
            <p:ph type="pic" sz="quarter" idx="17"/>
          </p:nvPr>
        </p:nvPicPr>
        <p:blipFill>
          <a:blip r:embed="rId3" cstate="screen">
            <a:extLst>
              <a:ext uri="{28A0092B-C50C-407E-A947-70E740481C1C}">
                <a14:useLocalDpi xmlns:a14="http://schemas.microsoft.com/office/drawing/2010/main"/>
              </a:ext>
            </a:extLst>
          </a:blip>
          <a:srcRect/>
          <a:stretch>
            <a:fillRect/>
          </a:stretch>
        </p:blipFill>
        <p:spPr/>
      </p:pic>
      <p:pic>
        <p:nvPicPr>
          <p:cNvPr id="41" name="Marcador de posición de imagen 40" descr="microscopio">
            <a:extLst>
              <a:ext uri="{FF2B5EF4-FFF2-40B4-BE49-F238E27FC236}">
                <a16:creationId xmlns:a16="http://schemas.microsoft.com/office/drawing/2014/main" id="{CBDEE79C-C9D6-429E-89F1-D97ECA184C26}"/>
              </a:ext>
            </a:extLst>
          </p:cNvPr>
          <p:cNvPicPr>
            <a:picLocks noGrp="1" noChangeAspect="1"/>
          </p:cNvPicPr>
          <p:nvPr>
            <p:ph type="pic" sz="quarter" idx="19"/>
          </p:nvPr>
        </p:nvPicPr>
        <p:blipFill rotWithShape="1">
          <a:blip r:embed="rId4" cstate="screen">
            <a:extLst>
              <a:ext uri="{28A0092B-C50C-407E-A947-70E740481C1C}">
                <a14:useLocalDpi xmlns:a14="http://schemas.microsoft.com/office/drawing/2010/main"/>
              </a:ext>
            </a:extLst>
          </a:blip>
          <a:srcRect/>
          <a:stretch/>
        </p:blipFill>
        <p:spPr>
          <a:xfrm>
            <a:off x="8127752" y="471129"/>
            <a:ext cx="1800000" cy="1800000"/>
          </a:xfrm>
        </p:spPr>
      </p:pic>
      <p:pic>
        <p:nvPicPr>
          <p:cNvPr id="45" name="Marcador de posición de imagen 44" descr="bote de lápices en un escritorio con pizarra en el fondo">
            <a:extLst>
              <a:ext uri="{FF2B5EF4-FFF2-40B4-BE49-F238E27FC236}">
                <a16:creationId xmlns:a16="http://schemas.microsoft.com/office/drawing/2014/main" id="{F549E3AE-1C00-4A91-8F97-0AA9F7DDDB39}"/>
              </a:ext>
            </a:extLst>
          </p:cNvPr>
          <p:cNvPicPr>
            <a:picLocks noGrp="1" noChangeAspect="1"/>
          </p:cNvPicPr>
          <p:nvPr>
            <p:ph type="pic" sz="quarter" idx="20"/>
          </p:nvPr>
        </p:nvPicPr>
        <p:blipFill rotWithShape="1">
          <a:blip r:embed="rId5" cstate="screen">
            <a:extLst>
              <a:ext uri="{28A0092B-C50C-407E-A947-70E740481C1C}">
                <a14:useLocalDpi xmlns:a14="http://schemas.microsoft.com/office/drawing/2010/main"/>
              </a:ext>
            </a:extLst>
          </a:blip>
          <a:srcRect/>
          <a:stretch/>
        </p:blipFill>
        <p:spPr>
          <a:xfrm>
            <a:off x="10057037" y="471129"/>
            <a:ext cx="1800000" cy="1800000"/>
          </a:xfrm>
        </p:spPr>
      </p:pic>
      <p:pic>
        <p:nvPicPr>
          <p:cNvPr id="33" name="Marcador de posición de imagen 32" descr="mano escribiendo en una pizarra">
            <a:extLst>
              <a:ext uri="{FF2B5EF4-FFF2-40B4-BE49-F238E27FC236}">
                <a16:creationId xmlns:a16="http://schemas.microsoft.com/office/drawing/2014/main" id="{054A552F-EE01-456D-A7B3-001845F280A9}"/>
              </a:ext>
            </a:extLst>
          </p:cNvPr>
          <p:cNvPicPr>
            <a:picLocks noGrp="1" noChangeAspect="1"/>
          </p:cNvPicPr>
          <p:nvPr>
            <p:ph type="pic" sz="quarter" idx="13"/>
          </p:nvPr>
        </p:nvPicPr>
        <p:blipFill>
          <a:blip r:embed="rId6" cstate="screen">
            <a:extLst>
              <a:ext uri="{28A0092B-C50C-407E-A947-70E740481C1C}">
                <a14:useLocalDpi xmlns:a14="http://schemas.microsoft.com/office/drawing/2010/main"/>
              </a:ext>
            </a:extLst>
          </a:blip>
          <a:srcRect/>
          <a:stretch>
            <a:fillRect/>
          </a:stretch>
        </p:blipFill>
        <p:spPr/>
      </p:pic>
      <p:pic>
        <p:nvPicPr>
          <p:cNvPr id="29" name="Marcador de posición de imagen 28" descr="libros en un estante con las páginas a la vista">
            <a:extLst>
              <a:ext uri="{FF2B5EF4-FFF2-40B4-BE49-F238E27FC236}">
                <a16:creationId xmlns:a16="http://schemas.microsoft.com/office/drawing/2014/main" id="{D17DFC89-66E1-4464-9B01-5D12136D4E80}"/>
              </a:ext>
            </a:extLst>
          </p:cNvPr>
          <p:cNvPicPr>
            <a:picLocks noGrp="1" noChangeAspect="1"/>
          </p:cNvPicPr>
          <p:nvPr>
            <p:ph type="pic" sz="quarter" idx="16"/>
          </p:nvPr>
        </p:nvPicPr>
        <p:blipFill>
          <a:blip r:embed="rId7" cstate="screen">
            <a:extLst>
              <a:ext uri="{28A0092B-C50C-407E-A947-70E740481C1C}">
                <a14:useLocalDpi xmlns:a14="http://schemas.microsoft.com/office/drawing/2010/main"/>
              </a:ext>
            </a:extLst>
          </a:blip>
          <a:srcRect/>
          <a:stretch>
            <a:fillRect/>
          </a:stretch>
        </p:blipFill>
        <p:spPr/>
      </p:pic>
      <p:pic>
        <p:nvPicPr>
          <p:cNvPr id="25" name="Marcador de posición de imagen 24" descr="hombre en traje espacial en nave espacial">
            <a:extLst>
              <a:ext uri="{FF2B5EF4-FFF2-40B4-BE49-F238E27FC236}">
                <a16:creationId xmlns:a16="http://schemas.microsoft.com/office/drawing/2014/main" id="{487E0117-9812-4B62-894B-1DDFACC39D16}"/>
              </a:ext>
            </a:extLst>
          </p:cNvPr>
          <p:cNvPicPr>
            <a:picLocks noGrp="1" noChangeAspect="1"/>
          </p:cNvPicPr>
          <p:nvPr>
            <p:ph type="pic" sz="quarter" idx="18"/>
          </p:nvPr>
        </p:nvPicPr>
        <p:blipFill>
          <a:blip r:embed="rId8" cstate="screen">
            <a:extLst>
              <a:ext uri="{28A0092B-C50C-407E-A947-70E740481C1C}">
                <a14:useLocalDpi xmlns:a14="http://schemas.microsoft.com/office/drawing/2010/main"/>
              </a:ext>
            </a:extLst>
          </a:blip>
          <a:srcRect/>
          <a:stretch>
            <a:fillRect/>
          </a:stretch>
        </p:blipFill>
        <p:spPr/>
      </p:pic>
      <p:sp>
        <p:nvSpPr>
          <p:cNvPr id="6" name="Rectángulo 5">
            <a:extLst>
              <a:ext uri="{FF2B5EF4-FFF2-40B4-BE49-F238E27FC236}">
                <a16:creationId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1</a:t>
            </a:r>
          </a:p>
        </p:txBody>
      </p:sp>
      <p:sp>
        <p:nvSpPr>
          <p:cNvPr id="13" name="Rectángulo 12">
            <a:extLst>
              <a:ext uri="{FF2B5EF4-FFF2-40B4-BE49-F238E27FC236}">
                <a16:creationId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2</a:t>
            </a:r>
          </a:p>
        </p:txBody>
      </p:sp>
      <p:sp>
        <p:nvSpPr>
          <p:cNvPr id="15" name="Rectángulo 14">
            <a:extLst>
              <a:ext uri="{FF2B5EF4-FFF2-40B4-BE49-F238E27FC236}">
                <a16:creationId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3</a:t>
            </a:r>
          </a:p>
        </p:txBody>
      </p:sp>
      <p:sp>
        <p:nvSpPr>
          <p:cNvPr id="17" name="Rectángulo 16">
            <a:extLst>
              <a:ext uri="{FF2B5EF4-FFF2-40B4-BE49-F238E27FC236}">
                <a16:creationId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4</a:t>
            </a:r>
          </a:p>
        </p:txBody>
      </p:sp>
      <p:sp>
        <p:nvSpPr>
          <p:cNvPr id="19" name="Rectángulo 18">
            <a:extLst>
              <a:ext uri="{FF2B5EF4-FFF2-40B4-BE49-F238E27FC236}">
                <a16:creationId xmlns:a16="http://schemas.microsoft.com/office/drawing/2014/main" id="{0BEBEB84-4475-45FD-9B79-0C76D2710B47}"/>
              </a:ext>
            </a:extLst>
          </p:cNvPr>
          <p:cNvSpPr/>
          <p:nvPr/>
        </p:nvSpPr>
        <p:spPr>
          <a:xfrm>
            <a:off x="9584852"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5</a:t>
            </a:r>
          </a:p>
        </p:txBody>
      </p:sp>
      <p:sp>
        <p:nvSpPr>
          <p:cNvPr id="21" name="Rectángulo 20">
            <a:extLst>
              <a:ext uri="{FF2B5EF4-FFF2-40B4-BE49-F238E27FC236}">
                <a16:creationId xmlns:a16="http://schemas.microsoft.com/office/drawing/2014/main" id="{F7B2D47A-4B32-4F2E-8760-D6361CF0059C}"/>
              </a:ext>
            </a:extLst>
          </p:cNvPr>
          <p:cNvSpPr/>
          <p:nvPr/>
        </p:nvSpPr>
        <p:spPr>
          <a:xfrm>
            <a:off x="11514137"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6</a:t>
            </a:r>
          </a:p>
        </p:txBody>
      </p:sp>
      <p:sp>
        <p:nvSpPr>
          <p:cNvPr id="5" name="Marcador de número de diapositiva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rtl="0"/>
            <a:fld id="{058DB212-BFA2-403F-85EF-DFD3FF6D973A}" type="slidenum">
              <a:rPr lang="es-ES" smtClean="0"/>
              <a:t>17</a:t>
            </a:fld>
            <a:endParaRPr lang="es-ES" dirty="0"/>
          </a:p>
        </p:txBody>
      </p:sp>
      <p:pic>
        <p:nvPicPr>
          <p:cNvPr id="2" name="Imagen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98559" y="1513927"/>
            <a:ext cx="3419952" cy="5020376"/>
          </a:xfrm>
          <a:prstGeom prst="rect">
            <a:avLst/>
          </a:prstGeom>
        </p:spPr>
      </p:pic>
    </p:spTree>
    <p:extLst>
      <p:ext uri="{BB962C8B-B14F-4D97-AF65-F5344CB8AC3E}">
        <p14:creationId xmlns:p14="http://schemas.microsoft.com/office/powerpoint/2010/main" val="1232277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D9CBB752-D2AB-49BF-A7EC-FB5FD5CC2176}"/>
              </a:ext>
            </a:extLst>
          </p:cNvPr>
          <p:cNvSpPr>
            <a:spLocks noGrp="1"/>
          </p:cNvSpPr>
          <p:nvPr>
            <p:ph type="sldNum" sz="quarter" idx="17"/>
          </p:nvPr>
        </p:nvSpPr>
        <p:spPr/>
        <p:txBody>
          <a:bodyPr rtlCol="0"/>
          <a:lstStyle/>
          <a:p>
            <a:pPr rtl="0"/>
            <a:fld id="{058DB212-BFA2-403F-85EF-DFD3FF6D973A}" type="slidenum">
              <a:rPr lang="es-ES" smtClean="0"/>
              <a:pPr rtl="0"/>
              <a:t>18</a:t>
            </a:fld>
            <a:endParaRPr lang="es-ES" dirty="0"/>
          </a:p>
        </p:txBody>
      </p:sp>
      <p:pic>
        <p:nvPicPr>
          <p:cNvPr id="5" name="Imagen 4"/>
          <p:cNvPicPr>
            <a:picLocks noChangeAspect="1"/>
          </p:cNvPicPr>
          <p:nvPr/>
        </p:nvPicPr>
        <p:blipFill>
          <a:blip r:embed="rId3"/>
          <a:stretch>
            <a:fillRect/>
          </a:stretch>
        </p:blipFill>
        <p:spPr>
          <a:xfrm>
            <a:off x="8013700" y="36001"/>
            <a:ext cx="4178300" cy="6821999"/>
          </a:xfrm>
          <a:prstGeom prst="rect">
            <a:avLst/>
          </a:prstGeom>
        </p:spPr>
      </p:pic>
      <p:sp>
        <p:nvSpPr>
          <p:cNvPr id="7" name="Marcador de contenido 3">
            <a:extLst>
              <a:ext uri="{FF2B5EF4-FFF2-40B4-BE49-F238E27FC236}">
                <a16:creationId xmlns:a16="http://schemas.microsoft.com/office/drawing/2014/main" id="{5F0977C3-BD7D-4617-8DF1-56211456D512}"/>
              </a:ext>
            </a:extLst>
          </p:cNvPr>
          <p:cNvSpPr txBox="1">
            <a:spLocks/>
          </p:cNvSpPr>
          <p:nvPr/>
        </p:nvSpPr>
        <p:spPr>
          <a:xfrm>
            <a:off x="0" y="36000"/>
            <a:ext cx="8013700" cy="6641999"/>
          </a:xfrm>
          <a:prstGeom prst="rect">
            <a:avLst/>
          </a:prstGeom>
        </p:spPr>
        <p:txBody>
          <a:bodyPr rtlCol="0"/>
          <a:lst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BO" dirty="0" smtClean="0"/>
          </a:p>
          <a:p>
            <a:pPr marL="0" indent="0">
              <a:buNone/>
            </a:pPr>
            <a:endParaRPr lang="es-BO" dirty="0" smtClean="0">
              <a:solidFill>
                <a:schemeClr val="bg2">
                  <a:lumMod val="10000"/>
                </a:schemeClr>
              </a:solidFill>
            </a:endParaRPr>
          </a:p>
          <a:p>
            <a:pPr marL="0" indent="0" algn="just">
              <a:buNone/>
            </a:pPr>
            <a:endParaRPr lang="es-ES" dirty="0" smtClean="0"/>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656" y="322262"/>
            <a:ext cx="6148388" cy="5019675"/>
          </a:xfrm>
          <a:prstGeom prst="rect">
            <a:avLst/>
          </a:prstGeom>
        </p:spPr>
      </p:pic>
    </p:spTree>
    <p:extLst>
      <p:ext uri="{BB962C8B-B14F-4D97-AF65-F5344CB8AC3E}">
        <p14:creationId xmlns:p14="http://schemas.microsoft.com/office/powerpoint/2010/main" val="1231808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09C8CAF-97DF-4086-B081-EAFD83FAC05C}"/>
              </a:ext>
            </a:extLst>
          </p:cNvPr>
          <p:cNvSpPr>
            <a:spLocks noGrp="1"/>
          </p:cNvSpPr>
          <p:nvPr>
            <p:ph type="ctrTitle"/>
          </p:nvPr>
        </p:nvSpPr>
        <p:spPr/>
        <p:txBody>
          <a:bodyPr rtlCol="0"/>
          <a:lstStyle/>
          <a:p>
            <a:pPr rtl="0"/>
            <a:r>
              <a:rPr lang="es-ES" dirty="0"/>
              <a:t>Gracias</a:t>
            </a:r>
          </a:p>
        </p:txBody>
      </p:sp>
      <p:grpSp>
        <p:nvGrpSpPr>
          <p:cNvPr id="25" name="Grupo 24">
            <a:extLst>
              <a:ext uri="{FF2B5EF4-FFF2-40B4-BE49-F238E27FC236}">
                <a16:creationId xmlns:a16="http://schemas.microsoft.com/office/drawing/2014/main" id="{F0F12597-AABE-455F-AE27-B788519B2040}"/>
              </a:ext>
              <a:ext uri="{C183D7F6-B498-43B3-948B-1728B52AA6E4}">
                <adec:decorative xmlns:adec="http://schemas.microsoft.com/office/drawing/2017/decorative" xmlns="" val="1"/>
              </a:ext>
            </a:extLst>
          </p:cNvPr>
          <p:cNvGrpSpPr>
            <a:grpSpLocks noChangeAspect="1"/>
          </p:cNvGrpSpPr>
          <p:nvPr/>
        </p:nvGrpSpPr>
        <p:grpSpPr>
          <a:xfrm flipH="1">
            <a:off x="489813" y="308601"/>
            <a:ext cx="445684" cy="444742"/>
            <a:chOff x="5660231" y="2993234"/>
            <a:chExt cx="868511" cy="866677"/>
          </a:xfrm>
        </p:grpSpPr>
        <p:sp>
          <p:nvSpPr>
            <p:cNvPr id="15" name="Forma libre: Forma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pPr rtl="0"/>
              <a:endParaRPr lang="es-ES" dirty="0"/>
            </a:p>
          </p:txBody>
        </p:sp>
        <p:sp>
          <p:nvSpPr>
            <p:cNvPr id="16" name="Forma libre: Forma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pPr rtl="0"/>
              <a:endParaRPr lang="es-ES" dirty="0"/>
            </a:p>
          </p:txBody>
        </p:sp>
        <p:sp>
          <p:nvSpPr>
            <p:cNvPr id="20" name="Forma libre: Forma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pPr rtl="0"/>
              <a:endParaRPr lang="es-ES" dirty="0"/>
            </a:p>
          </p:txBody>
        </p:sp>
        <p:sp>
          <p:nvSpPr>
            <p:cNvPr id="21" name="Forma libre: Forma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pPr rtl="0"/>
              <a:endParaRPr lang="es-ES" dirty="0"/>
            </a:p>
          </p:txBody>
        </p:sp>
        <p:sp>
          <p:nvSpPr>
            <p:cNvPr id="22" name="Forma libre: Forma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pPr rtl="0"/>
              <a:endParaRPr lang="es-ES" dirty="0"/>
            </a:p>
          </p:txBody>
        </p:sp>
        <p:sp>
          <p:nvSpPr>
            <p:cNvPr id="23" name="Forma libre: Forma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pPr rtl="0"/>
              <a:endParaRPr lang="es-ES" dirty="0"/>
            </a:p>
          </p:txBody>
        </p:sp>
        <p:sp>
          <p:nvSpPr>
            <p:cNvPr id="24" name="Forma libre: Forma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pPr rtl="0"/>
              <a:endParaRPr lang="es-ES" dirty="0"/>
            </a:p>
          </p:txBody>
        </p:sp>
      </p:grpSp>
      <p:sp>
        <p:nvSpPr>
          <p:cNvPr id="9" name="Gráfico 14" descr="contorno de dinosaurio">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pPr rtl="0"/>
            <a:endParaRPr lang="es-ES" dirty="0"/>
          </a:p>
        </p:txBody>
      </p:sp>
      <p:cxnSp>
        <p:nvCxnSpPr>
          <p:cNvPr id="14" name="Conector recto 13">
            <a:extLst>
              <a:ext uri="{FF2B5EF4-FFF2-40B4-BE49-F238E27FC236}">
                <a16:creationId xmlns:a16="http://schemas.microsoft.com/office/drawing/2014/main" id="{61DCE69A-183E-4D92-928A-CEE76B9E5241}"/>
              </a:ext>
              <a:ext uri="{C183D7F6-B498-43B3-948B-1728B52AA6E4}">
                <adec:decorative xmlns:adec="http://schemas.microsoft.com/office/drawing/2017/decorative" xmlns=""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Marcador de posición de imagen 7" descr="niña con coletas levantando su mano con pizarra en segundo plano">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flipH="1">
            <a:off x="7801097" y="1"/>
            <a:ext cx="4389475" cy="6677644"/>
          </a:xfrm>
        </p:spPr>
      </p:pic>
    </p:spTree>
    <p:extLst>
      <p:ext uri="{BB962C8B-B14F-4D97-AF65-F5344CB8AC3E}">
        <p14:creationId xmlns:p14="http://schemas.microsoft.com/office/powerpoint/2010/main" val="268675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25C384BA-0032-4FE7-AC29-2F9F931970D5}"/>
              </a:ext>
              <a:ext uri="{C183D7F6-B498-43B3-948B-1728B52AA6E4}">
                <adec:decorative xmlns:adec="http://schemas.microsoft.com/office/drawing/2017/decorative" xmlns=""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orma libre: Forma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pPr rtl="0"/>
              <a:endParaRPr lang="es-ES" dirty="0"/>
            </a:p>
          </p:txBody>
        </p:sp>
        <p:sp>
          <p:nvSpPr>
            <p:cNvPr id="9" name="Forma libre: Forma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pPr rtl="0"/>
              <a:endParaRPr lang="es-ES" dirty="0"/>
            </a:p>
          </p:txBody>
        </p:sp>
        <p:sp>
          <p:nvSpPr>
            <p:cNvPr id="10" name="Forma libre: Forma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pPr rtl="0"/>
              <a:endParaRPr lang="es-ES" dirty="0"/>
            </a:p>
          </p:txBody>
        </p:sp>
        <p:sp>
          <p:nvSpPr>
            <p:cNvPr id="11" name="Forma libre: Forma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pPr rtl="0"/>
              <a:endParaRPr lang="es-ES" dirty="0"/>
            </a:p>
          </p:txBody>
        </p:sp>
        <p:sp>
          <p:nvSpPr>
            <p:cNvPr id="12" name="Forma libre: Forma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pPr rtl="0"/>
              <a:endParaRPr lang="es-ES" dirty="0"/>
            </a:p>
          </p:txBody>
        </p:sp>
        <p:sp>
          <p:nvSpPr>
            <p:cNvPr id="13" name="Forma libre: Forma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pPr rtl="0"/>
              <a:endParaRPr lang="es-ES" dirty="0"/>
            </a:p>
          </p:txBody>
        </p:sp>
        <p:sp>
          <p:nvSpPr>
            <p:cNvPr id="14" name="Forma libre: Forma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pPr rtl="0"/>
              <a:endParaRPr lang="es-ES" dirty="0"/>
            </a:p>
          </p:txBody>
        </p:sp>
      </p:grpSp>
      <p:sp>
        <p:nvSpPr>
          <p:cNvPr id="2" name="Gráfico 14" descr="contorno de dinosaurio">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pPr rtl="0"/>
            <a:endParaRPr lang="es-ES" dirty="0"/>
          </a:p>
        </p:txBody>
      </p:sp>
      <p:cxnSp>
        <p:nvCxnSpPr>
          <p:cNvPr id="16" name="Conector recto 15">
            <a:extLst>
              <a:ext uri="{FF2B5EF4-FFF2-40B4-BE49-F238E27FC236}">
                <a16:creationId xmlns:a16="http://schemas.microsoft.com/office/drawing/2014/main" id="{B029E30A-660C-4C6A-8C17-E7A3B2E1C4BD}"/>
              </a:ext>
              <a:ext uri="{C183D7F6-B498-43B3-948B-1728B52AA6E4}">
                <adec:decorative xmlns:adec="http://schemas.microsoft.com/office/drawing/2017/decorative" xmlns=""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8" name="Marcador de posición de imagen 17" descr="libros en un estante con las páginas a la vista">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Marcador de número de diapositiva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rtlCol="0"/>
          <a:lstStyle/>
          <a:p>
            <a:pPr rtl="0"/>
            <a:fld id="{058DB212-BFA2-403F-85EF-DFD3FF6D973A}" type="slidenum">
              <a:rPr lang="es-ES" smtClean="0"/>
              <a:pPr rtl="0"/>
              <a:t>2</a:t>
            </a:fld>
            <a:endParaRPr lang="es-ES" dirty="0"/>
          </a:p>
        </p:txBody>
      </p:sp>
      <p:sp>
        <p:nvSpPr>
          <p:cNvPr id="8" name="Subtítulo 7"/>
          <p:cNvSpPr>
            <a:spLocks noGrp="1"/>
          </p:cNvSpPr>
          <p:nvPr>
            <p:ph type="subTitle" idx="1"/>
          </p:nvPr>
        </p:nvSpPr>
        <p:spPr>
          <a:xfrm>
            <a:off x="215900" y="495300"/>
            <a:ext cx="7315200" cy="5689510"/>
          </a:xfrm>
        </p:spPr>
        <p:txBody>
          <a:bodyPr/>
          <a:lstStyle/>
          <a:p>
            <a:pPr marL="342900" indent="-342900">
              <a:buAutoNum type="arabicPeriod"/>
            </a:pPr>
            <a:endParaRPr lang="es-BO" dirty="0" smtClean="0"/>
          </a:p>
          <a:p>
            <a:pPr marL="342900" indent="-342900">
              <a:buAutoNum type="arabicPeriod"/>
            </a:pPr>
            <a:endParaRPr lang="es-BO" dirty="0"/>
          </a:p>
          <a:p>
            <a:pPr marL="342900" indent="-342900">
              <a:buAutoNum type="arabicPeriod"/>
            </a:pPr>
            <a:r>
              <a:rPr lang="es-BO" sz="1800" dirty="0" smtClean="0">
                <a:latin typeface="Arial" panose="020B0604020202020204" pitchFamily="34" charset="0"/>
                <a:cs typeface="Arial" panose="020B0604020202020204" pitchFamily="34" charset="0"/>
              </a:rPr>
              <a:t>¿</a:t>
            </a:r>
            <a:r>
              <a:rPr lang="es-BO" sz="1800" dirty="0">
                <a:latin typeface="Arial" panose="020B0604020202020204" pitchFamily="34" charset="0"/>
                <a:cs typeface="Arial" panose="020B0604020202020204" pitchFamily="34" charset="0"/>
              </a:rPr>
              <a:t>Qué son las bases de datos</a:t>
            </a:r>
            <a:r>
              <a:rPr lang="es-BO" sz="1800" dirty="0" smtClean="0">
                <a:latin typeface="Arial" panose="020B0604020202020204" pitchFamily="34" charset="0"/>
                <a:cs typeface="Arial" panose="020B0604020202020204" pitchFamily="34" charset="0"/>
              </a:rPr>
              <a:t>?</a:t>
            </a:r>
          </a:p>
          <a:p>
            <a:pPr marL="342900" indent="-342900">
              <a:buAutoNum type="arabicPeriod"/>
            </a:pPr>
            <a:endParaRPr lang="es-BO" sz="1800" dirty="0">
              <a:latin typeface="Arial" panose="020B0604020202020204" pitchFamily="34" charset="0"/>
              <a:cs typeface="Arial" panose="020B0604020202020204" pitchFamily="34" charset="0"/>
            </a:endParaRPr>
          </a:p>
          <a:p>
            <a:endParaRPr lang="es-BO" sz="1800" dirty="0" smtClean="0">
              <a:latin typeface="Arial" panose="020B0604020202020204" pitchFamily="34" charset="0"/>
              <a:cs typeface="Arial" panose="020B0604020202020204" pitchFamily="34" charset="0"/>
            </a:endParaRPr>
          </a:p>
          <a:p>
            <a:r>
              <a:rPr lang="es-BO" sz="1800" dirty="0" smtClean="0">
                <a:latin typeface="Arial" panose="020B0604020202020204" pitchFamily="34" charset="0"/>
                <a:cs typeface="Arial" panose="020B0604020202020204" pitchFamily="34" charset="0"/>
              </a:rPr>
              <a:t> Una </a:t>
            </a:r>
            <a:r>
              <a:rPr lang="es-BO" sz="1800" dirty="0">
                <a:latin typeface="Arial" panose="020B0604020202020204" pitchFamily="34" charset="0"/>
                <a:cs typeface="Arial" panose="020B0604020202020204" pitchFamily="34" charset="0"/>
              </a:rPr>
              <a:t>base de datos es una recopilación organizada de información o datos estructurados, que normalmente se almacena de forma electrónica en un sistema informático. Normalmente, una base de datos está controlada por un sistema de gestión de bases de datos (DBMS). En conjunto, los datos y el DBMS, junto con las aplicaciones asociadas a ellos, reciben el nombre de sistema de bases de datos, abreviado normalmente a simplemente base de datos.</a:t>
            </a:r>
          </a:p>
          <a:p>
            <a:endParaRPr lang="es-BO" sz="1800" dirty="0">
              <a:latin typeface="Arial" panose="020B0604020202020204" pitchFamily="34" charset="0"/>
              <a:cs typeface="Arial" panose="020B0604020202020204" pitchFamily="34" charset="0"/>
            </a:endParaRPr>
          </a:p>
          <a:p>
            <a:endParaRPr lang="es-E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3043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posición de imagen 8" descr="Persona en traje espacial en nave espacial">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5" name="Subtítulo 4">
            <a:extLst>
              <a:ext uri="{FF2B5EF4-FFF2-40B4-BE49-F238E27FC236}">
                <a16:creationId xmlns:a16="http://schemas.microsoft.com/office/drawing/2014/main" id="{1FF39718-6251-4A5A-AAC7-767229317836}"/>
              </a:ext>
            </a:extLst>
          </p:cNvPr>
          <p:cNvSpPr>
            <a:spLocks noGrp="1"/>
          </p:cNvSpPr>
          <p:nvPr>
            <p:ph type="subTitle" idx="1"/>
          </p:nvPr>
        </p:nvSpPr>
        <p:spPr>
          <a:xfrm>
            <a:off x="215900" y="355600"/>
            <a:ext cx="7319413" cy="6121400"/>
          </a:xfrm>
        </p:spPr>
        <p:txBody>
          <a:bodyPr rtlCol="0"/>
          <a:lstStyle/>
          <a:p>
            <a:endParaRPr lang="es-BO" noProof="1" smtClean="0">
              <a:solidFill>
                <a:schemeClr val="tx1">
                  <a:lumMod val="75000"/>
                  <a:lumOff val="25000"/>
                </a:schemeClr>
              </a:solidFill>
            </a:endParaRPr>
          </a:p>
          <a:p>
            <a:endParaRPr lang="es-BO" noProof="1">
              <a:solidFill>
                <a:schemeClr val="tx1">
                  <a:lumMod val="75000"/>
                  <a:lumOff val="25000"/>
                </a:schemeClr>
              </a:solidFill>
            </a:endParaRPr>
          </a:p>
          <a:p>
            <a:endParaRPr lang="es-BO" noProof="1" smtClean="0">
              <a:solidFill>
                <a:schemeClr val="tx1">
                  <a:lumMod val="75000"/>
                  <a:lumOff val="25000"/>
                </a:schemeClr>
              </a:solidFill>
            </a:endParaRPr>
          </a:p>
          <a:p>
            <a:endParaRPr lang="es-BO" noProof="1">
              <a:solidFill>
                <a:schemeClr val="tx1">
                  <a:lumMod val="75000"/>
                  <a:lumOff val="25000"/>
                </a:schemeClr>
              </a:solidFill>
            </a:endParaRPr>
          </a:p>
          <a:p>
            <a:r>
              <a:rPr lang="es-BO" noProof="1" smtClean="0">
                <a:solidFill>
                  <a:schemeClr val="tx1">
                    <a:lumMod val="75000"/>
                    <a:lumOff val="25000"/>
                  </a:schemeClr>
                </a:solidFill>
              </a:rPr>
              <a:t>2</a:t>
            </a:r>
            <a:r>
              <a:rPr lang="es-BO" sz="1800" noProof="1">
                <a:solidFill>
                  <a:schemeClr val="tx1">
                    <a:lumMod val="75000"/>
                    <a:lumOff val="25000"/>
                  </a:schemeClr>
                </a:solidFill>
                <a:latin typeface="Arial" panose="020B0604020202020204" pitchFamily="34" charset="0"/>
                <a:cs typeface="Arial" panose="020B0604020202020204" pitchFamily="34" charset="0"/>
              </a:rPr>
              <a:t>. ¿A que se refiere cuando se habla de bases de datos </a:t>
            </a:r>
            <a:r>
              <a:rPr lang="es-BO" sz="1800" noProof="1">
                <a:solidFill>
                  <a:schemeClr val="tx1">
                    <a:lumMod val="75000"/>
                    <a:lumOff val="25000"/>
                  </a:schemeClr>
                </a:solidFill>
                <a:latin typeface="Arial" panose="020B0604020202020204" pitchFamily="34" charset="0"/>
                <a:cs typeface="Arial" panose="020B0604020202020204" pitchFamily="34" charset="0"/>
              </a:rPr>
              <a:t>relacionales</a:t>
            </a:r>
            <a:r>
              <a:rPr lang="es-BO" sz="1800" noProof="1" smtClean="0">
                <a:solidFill>
                  <a:schemeClr val="tx1">
                    <a:lumMod val="75000"/>
                    <a:lumOff val="25000"/>
                  </a:schemeClr>
                </a:solidFill>
                <a:latin typeface="Arial" panose="020B0604020202020204" pitchFamily="34" charset="0"/>
                <a:cs typeface="Arial" panose="020B0604020202020204" pitchFamily="34" charset="0"/>
              </a:rPr>
              <a:t>?</a:t>
            </a:r>
            <a:endParaRPr lang="es-ES" sz="1800" noProof="1">
              <a:solidFill>
                <a:schemeClr val="tx1">
                  <a:lumMod val="75000"/>
                  <a:lumOff val="25000"/>
                </a:schemeClr>
              </a:solidFill>
              <a:latin typeface="Arial" panose="020B0604020202020204" pitchFamily="34" charset="0"/>
              <a:cs typeface="Arial" panose="020B0604020202020204" pitchFamily="34" charset="0"/>
            </a:endParaRPr>
          </a:p>
          <a:p>
            <a:endParaRPr lang="es-BO" sz="1800" noProof="1" smtClean="0">
              <a:solidFill>
                <a:schemeClr val="tx1">
                  <a:lumMod val="75000"/>
                  <a:lumOff val="25000"/>
                </a:schemeClr>
              </a:solidFill>
              <a:latin typeface="Arial" panose="020B0604020202020204" pitchFamily="34" charset="0"/>
              <a:cs typeface="Arial" panose="020B0604020202020204" pitchFamily="34" charset="0"/>
            </a:endParaRPr>
          </a:p>
          <a:p>
            <a:endParaRPr lang="es-BO" sz="1800" noProof="1">
              <a:solidFill>
                <a:schemeClr val="tx1">
                  <a:lumMod val="75000"/>
                  <a:lumOff val="25000"/>
                </a:schemeClr>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s-BO" sz="1800" dirty="0">
                <a:solidFill>
                  <a:schemeClr val="tx1">
                    <a:lumMod val="75000"/>
                    <a:lumOff val="25000"/>
                  </a:schemeClr>
                </a:solidFill>
                <a:latin typeface="Arial" panose="020B0604020202020204" pitchFamily="34" charset="0"/>
                <a:cs typeface="Arial" panose="020B0604020202020204" pitchFamily="34" charset="0"/>
              </a:rPr>
              <a:t>Una base de datos relacional es, en esencia, un conjunto de tablas (o relaciones) formadas por filas (registros) y columnas (campos); así, cada registro (cada fila) tiene una ID única, denominada clave y las columnas de la tabla contienen los atributos de los datos. Cada registro tiene normalmente un valor para cada atributo, lo que simplifica la creación de relaciones entre los puntos de datos.</a:t>
            </a:r>
            <a:endParaRPr lang="es-ES" sz="1800" dirty="0">
              <a:solidFill>
                <a:schemeClr val="tx1">
                  <a:lumMod val="75000"/>
                  <a:lumOff val="25000"/>
                </a:schemeClr>
              </a:solidFill>
              <a:latin typeface="Arial" panose="020B0604020202020204" pitchFamily="34" charset="0"/>
              <a:cs typeface="Arial" panose="020B0604020202020204" pitchFamily="34" charset="0"/>
            </a:endParaRPr>
          </a:p>
          <a:p>
            <a:pPr algn="just"/>
            <a:endParaRPr lang="es-BO" sz="1800" noProof="1" smtClean="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22" name="Conector recto 21">
            <a:extLst>
              <a:ext uri="{FF2B5EF4-FFF2-40B4-BE49-F238E27FC236}">
                <a16:creationId xmlns:a16="http://schemas.microsoft.com/office/drawing/2014/main" id="{1B17638D-56AE-48AD-96C8-EE46229C744C}"/>
              </a:ext>
              <a:ext uri="{C183D7F6-B498-43B3-948B-1728B52AA6E4}">
                <adec:decorative xmlns:adec="http://schemas.microsoft.com/office/drawing/2017/decorative" xmlns=""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áfico 8" descr="contorno de radar espacial">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pPr rtl="0"/>
            <a:endParaRPr lang="es-ES" dirty="0"/>
          </a:p>
        </p:txBody>
      </p:sp>
    </p:spTree>
    <p:extLst>
      <p:ext uri="{BB962C8B-B14F-4D97-AF65-F5344CB8AC3E}">
        <p14:creationId xmlns:p14="http://schemas.microsoft.com/office/powerpoint/2010/main" val="3558832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5F0977C3-BD7D-4617-8DF1-56211456D512}"/>
              </a:ext>
            </a:extLst>
          </p:cNvPr>
          <p:cNvSpPr>
            <a:spLocks noGrp="1"/>
          </p:cNvSpPr>
          <p:nvPr>
            <p:ph sz="half" idx="1"/>
          </p:nvPr>
        </p:nvSpPr>
        <p:spPr>
          <a:xfrm>
            <a:off x="241300" y="228600"/>
            <a:ext cx="7404100" cy="5891400"/>
          </a:xfrm>
        </p:spPr>
        <p:txBody>
          <a:bodyPr rtlCol="0"/>
          <a:lstStyle/>
          <a:p>
            <a:pPr marL="0" indent="0">
              <a:buNone/>
            </a:pPr>
            <a:endParaRPr lang="es-BO" dirty="0" smtClean="0">
              <a:latin typeface="Arial" panose="020B0604020202020204" pitchFamily="34" charset="0"/>
              <a:cs typeface="Arial" panose="020B0604020202020204" pitchFamily="34" charset="0"/>
            </a:endParaRPr>
          </a:p>
          <a:p>
            <a:pPr marL="0" indent="0">
              <a:buNone/>
            </a:pPr>
            <a:endParaRPr lang="es-BO" dirty="0">
              <a:latin typeface="Arial" panose="020B0604020202020204" pitchFamily="34" charset="0"/>
              <a:cs typeface="Arial" panose="020B0604020202020204" pitchFamily="34" charset="0"/>
            </a:endParaRPr>
          </a:p>
          <a:p>
            <a:pPr marL="0" indent="0">
              <a:buNone/>
            </a:pPr>
            <a:r>
              <a:rPr lang="es-BO" dirty="0" smtClean="0">
                <a:latin typeface="Arial" panose="020B0604020202020204" pitchFamily="34" charset="0"/>
                <a:cs typeface="Arial" panose="020B0604020202020204" pitchFamily="34" charset="0"/>
              </a:rPr>
              <a:t>3</a:t>
            </a:r>
            <a:r>
              <a:rPr lang="es-BO" dirty="0">
                <a:latin typeface="Arial" panose="020B0604020202020204" pitchFamily="34" charset="0"/>
                <a:cs typeface="Arial" panose="020B0604020202020204" pitchFamily="34" charset="0"/>
              </a:rPr>
              <a:t>. ¿Qué es el modelo entidad relación y/o diagrama entidad relación</a:t>
            </a:r>
            <a:r>
              <a:rPr lang="es-BO" dirty="0" smtClean="0">
                <a:latin typeface="Arial" panose="020B0604020202020204" pitchFamily="34" charset="0"/>
                <a:cs typeface="Arial" panose="020B0604020202020204" pitchFamily="34" charset="0"/>
              </a:rPr>
              <a:t>?</a:t>
            </a:r>
          </a:p>
          <a:p>
            <a:pPr marL="0" indent="0">
              <a:buNone/>
            </a:pPr>
            <a:endParaRPr lang="es-BO" dirty="0">
              <a:latin typeface="Arial" panose="020B0604020202020204" pitchFamily="34" charset="0"/>
              <a:cs typeface="Arial" panose="020B0604020202020204" pitchFamily="34" charset="0"/>
            </a:endParaRPr>
          </a:p>
          <a:p>
            <a:pPr marL="0" indent="0">
              <a:buNone/>
            </a:pPr>
            <a:endParaRPr lang="es-BO" dirty="0" smtClean="0">
              <a:latin typeface="Arial" panose="020B0604020202020204" pitchFamily="34" charset="0"/>
              <a:cs typeface="Arial" panose="020B0604020202020204" pitchFamily="34" charset="0"/>
            </a:endParaRPr>
          </a:p>
          <a:p>
            <a:pPr marL="0" indent="0">
              <a:buNone/>
            </a:pPr>
            <a:endParaRPr lang="es-BO" dirty="0">
              <a:latin typeface="Arial" panose="020B0604020202020204" pitchFamily="34" charset="0"/>
              <a:cs typeface="Arial" panose="020B0604020202020204" pitchFamily="34" charset="0"/>
            </a:endParaRPr>
          </a:p>
          <a:p>
            <a:pPr marL="0" indent="0">
              <a:buNone/>
            </a:pPr>
            <a:endParaRPr lang="es-BO" dirty="0" smtClean="0">
              <a:latin typeface="Arial" panose="020B0604020202020204" pitchFamily="34" charset="0"/>
              <a:cs typeface="Arial" panose="020B0604020202020204" pitchFamily="34" charset="0"/>
            </a:endParaRPr>
          </a:p>
          <a:p>
            <a:pPr marL="0" indent="0">
              <a:buNone/>
            </a:pPr>
            <a:r>
              <a:rPr lang="es-BO" dirty="0" smtClean="0">
                <a:latin typeface="Arial" panose="020B0604020202020204" pitchFamily="34" charset="0"/>
                <a:cs typeface="Arial" panose="020B0604020202020204" pitchFamily="34" charset="0"/>
              </a:rPr>
              <a:t>El </a:t>
            </a:r>
            <a:r>
              <a:rPr lang="es-BO" dirty="0">
                <a:latin typeface="Arial" panose="020B0604020202020204" pitchFamily="34" charset="0"/>
                <a:cs typeface="Arial" panose="020B0604020202020204" pitchFamily="34" charset="0"/>
              </a:rPr>
              <a:t>modelo entidad relación es una herramienta que permite representar de manera simplificada los componentes que participan en un proceso de negocio y el modo en el que estos se relacionan entre sí.</a:t>
            </a:r>
            <a:endParaRPr lang="es-BO" dirty="0" smtClean="0">
              <a:latin typeface="Arial" panose="020B0604020202020204" pitchFamily="34" charset="0"/>
              <a:cs typeface="Arial" panose="020B0604020202020204" pitchFamily="34" charset="0"/>
            </a:endParaRPr>
          </a:p>
          <a:p>
            <a:pPr marL="0" indent="0">
              <a:buNone/>
            </a:pPr>
            <a:endParaRPr lang="es-BO" dirty="0">
              <a:latin typeface="Arial" panose="020B0604020202020204" pitchFamily="34" charset="0"/>
              <a:cs typeface="Arial" panose="020B0604020202020204" pitchFamily="34" charset="0"/>
            </a:endParaRPr>
          </a:p>
          <a:p>
            <a:pPr marL="0" indent="0">
              <a:buNone/>
            </a:pPr>
            <a:endParaRPr lang="es-ES" dirty="0">
              <a:latin typeface="Arial" panose="020B0604020202020204" pitchFamily="34" charset="0"/>
              <a:cs typeface="Arial" panose="020B0604020202020204" pitchFamily="34" charset="0"/>
            </a:endParaRPr>
          </a:p>
        </p:txBody>
      </p:sp>
      <p:cxnSp>
        <p:nvCxnSpPr>
          <p:cNvPr id="7" name="Conector recto 6">
            <a:extLst>
              <a:ext uri="{FF2B5EF4-FFF2-40B4-BE49-F238E27FC236}">
                <a16:creationId xmlns:a16="http://schemas.microsoft.com/office/drawing/2014/main" id="{4B51536B-93ED-432A-BBEA-AF185E2233AE}"/>
              </a:ext>
              <a:ext uri="{C183D7F6-B498-43B3-948B-1728B52AA6E4}">
                <adec:decorative xmlns:adec="http://schemas.microsoft.com/office/drawing/2017/decorative" xmlns=""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Marcador de posición de imagen 10" descr="pila de tres libros en una tabla">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7804150" y="1"/>
            <a:ext cx="4387850" cy="6679488"/>
          </a:xfrm>
        </p:spPr>
      </p:pic>
      <p:sp>
        <p:nvSpPr>
          <p:cNvPr id="5" name="Marcador de número de diapositiva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rtl="0"/>
            <a:fld id="{058DB212-BFA2-403F-85EF-DFD3FF6D973A}" type="slidenum">
              <a:rPr lang="es-ES" smtClean="0"/>
              <a:pPr rtl="0"/>
              <a:t>4</a:t>
            </a:fld>
            <a:endParaRPr lang="es-ES" dirty="0"/>
          </a:p>
        </p:txBody>
      </p:sp>
    </p:spTree>
    <p:extLst>
      <p:ext uri="{BB962C8B-B14F-4D97-AF65-F5344CB8AC3E}">
        <p14:creationId xmlns:p14="http://schemas.microsoft.com/office/powerpoint/2010/main" val="851971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5F0977C3-BD7D-4617-8DF1-56211456D512}"/>
              </a:ext>
            </a:extLst>
          </p:cNvPr>
          <p:cNvSpPr>
            <a:spLocks noGrp="1"/>
          </p:cNvSpPr>
          <p:nvPr>
            <p:ph sz="half" idx="1"/>
          </p:nvPr>
        </p:nvSpPr>
        <p:spPr>
          <a:xfrm>
            <a:off x="360000" y="342900"/>
            <a:ext cx="7247300" cy="5777100"/>
          </a:xfrm>
        </p:spPr>
        <p:txBody>
          <a:bodyPr rtlCol="0"/>
          <a:lstStyle/>
          <a:p>
            <a:pPr marL="263525" lvl="1" indent="0">
              <a:buNone/>
            </a:pPr>
            <a:r>
              <a:rPr lang="es-BO" dirty="0"/>
              <a:t>4. ¿Cuáles son las figuras que representan a un diagrama entidad relación? Explique cada una de ellas</a:t>
            </a:r>
            <a:r>
              <a:rPr lang="es-BO" dirty="0" smtClean="0"/>
              <a:t>.</a:t>
            </a:r>
          </a:p>
          <a:p>
            <a:pPr marL="263525" lvl="1" indent="0">
              <a:buNone/>
            </a:pPr>
            <a:endParaRPr lang="es-BO" dirty="0"/>
          </a:p>
          <a:p>
            <a:pPr marL="263525" lvl="1" indent="0">
              <a:buNone/>
            </a:pPr>
            <a:endParaRPr lang="es-BO" dirty="0" smtClean="0"/>
          </a:p>
          <a:p>
            <a:pPr marL="263525" lvl="1" indent="0">
              <a:buNone/>
            </a:pPr>
            <a:endParaRPr lang="es-BO" dirty="0"/>
          </a:p>
          <a:p>
            <a:pPr marL="263525" lvl="1" indent="0">
              <a:buNone/>
            </a:pPr>
            <a:endParaRPr lang="es-BO" dirty="0" smtClean="0"/>
          </a:p>
          <a:p>
            <a:pPr marL="263525" lvl="1" indent="0">
              <a:buNone/>
            </a:pPr>
            <a:endParaRPr lang="es-ES" dirty="0"/>
          </a:p>
          <a:p>
            <a:pPr rtl="0"/>
            <a:endParaRPr lang="es-ES" dirty="0"/>
          </a:p>
        </p:txBody>
      </p:sp>
      <p:pic>
        <p:nvPicPr>
          <p:cNvPr id="37" name="Marcador de posición de imagen 36" descr="primer plano de páginas de dibujos de construcción">
            <a:extLst>
              <a:ext uri="{FF2B5EF4-FFF2-40B4-BE49-F238E27FC236}">
                <a16:creationId xmlns:a16="http://schemas.microsoft.com/office/drawing/2014/main" id="{1AB95479-A4F7-471B-9357-D4668C8CEF29}"/>
              </a:ext>
            </a:extLst>
          </p:cNvPr>
          <p:cNvPicPr>
            <a:picLocks noGrp="1" noChangeAspect="1"/>
          </p:cNvPicPr>
          <p:nvPr>
            <p:ph type="pic" sz="quarter" idx="17"/>
          </p:nvPr>
        </p:nvPicPr>
        <p:blipFill>
          <a:blip r:embed="rId3" cstate="screen">
            <a:extLst>
              <a:ext uri="{28A0092B-C50C-407E-A947-70E740481C1C}">
                <a14:useLocalDpi xmlns:a14="http://schemas.microsoft.com/office/drawing/2010/main"/>
              </a:ext>
            </a:extLst>
          </a:blip>
          <a:srcRect/>
          <a:stretch>
            <a:fillRect/>
          </a:stretch>
        </p:blipFill>
        <p:spPr/>
      </p:pic>
      <p:pic>
        <p:nvPicPr>
          <p:cNvPr id="41" name="Marcador de posición de imagen 40" descr="microscopio">
            <a:extLst>
              <a:ext uri="{FF2B5EF4-FFF2-40B4-BE49-F238E27FC236}">
                <a16:creationId xmlns:a16="http://schemas.microsoft.com/office/drawing/2014/main" id="{CBDEE79C-C9D6-429E-89F1-D97ECA184C26}"/>
              </a:ext>
            </a:extLst>
          </p:cNvPr>
          <p:cNvPicPr>
            <a:picLocks noGrp="1" noChangeAspect="1"/>
          </p:cNvPicPr>
          <p:nvPr>
            <p:ph type="pic" sz="quarter" idx="19"/>
          </p:nvPr>
        </p:nvPicPr>
        <p:blipFill rotWithShape="1">
          <a:blip r:embed="rId4" cstate="screen">
            <a:extLst>
              <a:ext uri="{28A0092B-C50C-407E-A947-70E740481C1C}">
                <a14:useLocalDpi xmlns:a14="http://schemas.microsoft.com/office/drawing/2010/main"/>
              </a:ext>
            </a:extLst>
          </a:blip>
          <a:srcRect/>
          <a:stretch/>
        </p:blipFill>
        <p:spPr>
          <a:xfrm>
            <a:off x="8127752" y="471129"/>
            <a:ext cx="1800000" cy="1800000"/>
          </a:xfrm>
        </p:spPr>
      </p:pic>
      <p:pic>
        <p:nvPicPr>
          <p:cNvPr id="45" name="Marcador de posición de imagen 44" descr="bote de lápices en un escritorio con pizarra en el fondo">
            <a:extLst>
              <a:ext uri="{FF2B5EF4-FFF2-40B4-BE49-F238E27FC236}">
                <a16:creationId xmlns:a16="http://schemas.microsoft.com/office/drawing/2014/main" id="{F549E3AE-1C00-4A91-8F97-0AA9F7DDDB39}"/>
              </a:ext>
            </a:extLst>
          </p:cNvPr>
          <p:cNvPicPr>
            <a:picLocks noGrp="1" noChangeAspect="1"/>
          </p:cNvPicPr>
          <p:nvPr>
            <p:ph type="pic" sz="quarter" idx="20"/>
          </p:nvPr>
        </p:nvPicPr>
        <p:blipFill rotWithShape="1">
          <a:blip r:embed="rId5" cstate="screen">
            <a:extLst>
              <a:ext uri="{28A0092B-C50C-407E-A947-70E740481C1C}">
                <a14:useLocalDpi xmlns:a14="http://schemas.microsoft.com/office/drawing/2010/main"/>
              </a:ext>
            </a:extLst>
          </a:blip>
          <a:srcRect/>
          <a:stretch/>
        </p:blipFill>
        <p:spPr>
          <a:xfrm>
            <a:off x="10057037" y="471129"/>
            <a:ext cx="1800000" cy="1800000"/>
          </a:xfrm>
        </p:spPr>
      </p:pic>
      <p:pic>
        <p:nvPicPr>
          <p:cNvPr id="33" name="Marcador de posición de imagen 32" descr="mano escribiendo en una pizarra">
            <a:extLst>
              <a:ext uri="{FF2B5EF4-FFF2-40B4-BE49-F238E27FC236}">
                <a16:creationId xmlns:a16="http://schemas.microsoft.com/office/drawing/2014/main" id="{054A552F-EE01-456D-A7B3-001845F280A9}"/>
              </a:ext>
            </a:extLst>
          </p:cNvPr>
          <p:cNvPicPr>
            <a:picLocks noGrp="1" noChangeAspect="1"/>
          </p:cNvPicPr>
          <p:nvPr>
            <p:ph type="pic" sz="quarter" idx="13"/>
          </p:nvPr>
        </p:nvPicPr>
        <p:blipFill>
          <a:blip r:embed="rId6" cstate="screen">
            <a:extLst>
              <a:ext uri="{28A0092B-C50C-407E-A947-70E740481C1C}">
                <a14:useLocalDpi xmlns:a14="http://schemas.microsoft.com/office/drawing/2010/main"/>
              </a:ext>
            </a:extLst>
          </a:blip>
          <a:srcRect/>
          <a:stretch>
            <a:fillRect/>
          </a:stretch>
        </p:blipFill>
        <p:spPr/>
      </p:pic>
      <p:pic>
        <p:nvPicPr>
          <p:cNvPr id="29" name="Marcador de posición de imagen 28" descr="libros en un estante con las páginas a la vista">
            <a:extLst>
              <a:ext uri="{FF2B5EF4-FFF2-40B4-BE49-F238E27FC236}">
                <a16:creationId xmlns:a16="http://schemas.microsoft.com/office/drawing/2014/main" id="{D17DFC89-66E1-4464-9B01-5D12136D4E80}"/>
              </a:ext>
            </a:extLst>
          </p:cNvPr>
          <p:cNvPicPr>
            <a:picLocks noGrp="1" noChangeAspect="1"/>
          </p:cNvPicPr>
          <p:nvPr>
            <p:ph type="pic" sz="quarter" idx="16"/>
          </p:nvPr>
        </p:nvPicPr>
        <p:blipFill>
          <a:blip r:embed="rId7" cstate="screen">
            <a:extLst>
              <a:ext uri="{28A0092B-C50C-407E-A947-70E740481C1C}">
                <a14:useLocalDpi xmlns:a14="http://schemas.microsoft.com/office/drawing/2010/main"/>
              </a:ext>
            </a:extLst>
          </a:blip>
          <a:srcRect/>
          <a:stretch>
            <a:fillRect/>
          </a:stretch>
        </p:blipFill>
        <p:spPr/>
      </p:pic>
      <p:pic>
        <p:nvPicPr>
          <p:cNvPr id="25" name="Marcador de posición de imagen 24" descr="hombre en traje espacial en nave espacial">
            <a:extLst>
              <a:ext uri="{FF2B5EF4-FFF2-40B4-BE49-F238E27FC236}">
                <a16:creationId xmlns:a16="http://schemas.microsoft.com/office/drawing/2014/main" id="{487E0117-9812-4B62-894B-1DDFACC39D16}"/>
              </a:ext>
            </a:extLst>
          </p:cNvPr>
          <p:cNvPicPr>
            <a:picLocks noGrp="1" noChangeAspect="1"/>
          </p:cNvPicPr>
          <p:nvPr>
            <p:ph type="pic" sz="quarter" idx="18"/>
          </p:nvPr>
        </p:nvPicPr>
        <p:blipFill>
          <a:blip r:embed="rId8" cstate="screen">
            <a:extLst>
              <a:ext uri="{28A0092B-C50C-407E-A947-70E740481C1C}">
                <a14:useLocalDpi xmlns:a14="http://schemas.microsoft.com/office/drawing/2010/main"/>
              </a:ext>
            </a:extLst>
          </a:blip>
          <a:srcRect/>
          <a:stretch>
            <a:fillRect/>
          </a:stretch>
        </p:blipFill>
        <p:spPr/>
      </p:pic>
      <p:sp>
        <p:nvSpPr>
          <p:cNvPr id="6" name="Rectángulo 5">
            <a:extLst>
              <a:ext uri="{FF2B5EF4-FFF2-40B4-BE49-F238E27FC236}">
                <a16:creationId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1</a:t>
            </a:r>
          </a:p>
        </p:txBody>
      </p:sp>
      <p:sp>
        <p:nvSpPr>
          <p:cNvPr id="13" name="Rectángulo 12">
            <a:extLst>
              <a:ext uri="{FF2B5EF4-FFF2-40B4-BE49-F238E27FC236}">
                <a16:creationId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2</a:t>
            </a:r>
          </a:p>
        </p:txBody>
      </p:sp>
      <p:sp>
        <p:nvSpPr>
          <p:cNvPr id="15" name="Rectángulo 14">
            <a:extLst>
              <a:ext uri="{FF2B5EF4-FFF2-40B4-BE49-F238E27FC236}">
                <a16:creationId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3</a:t>
            </a:r>
          </a:p>
        </p:txBody>
      </p:sp>
      <p:sp>
        <p:nvSpPr>
          <p:cNvPr id="17" name="Rectángulo 16">
            <a:extLst>
              <a:ext uri="{FF2B5EF4-FFF2-40B4-BE49-F238E27FC236}">
                <a16:creationId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4</a:t>
            </a:r>
          </a:p>
        </p:txBody>
      </p:sp>
      <p:sp>
        <p:nvSpPr>
          <p:cNvPr id="19" name="Rectángulo 18">
            <a:extLst>
              <a:ext uri="{FF2B5EF4-FFF2-40B4-BE49-F238E27FC236}">
                <a16:creationId xmlns:a16="http://schemas.microsoft.com/office/drawing/2014/main" id="{0BEBEB84-4475-45FD-9B79-0C76D2710B47}"/>
              </a:ext>
            </a:extLst>
          </p:cNvPr>
          <p:cNvSpPr/>
          <p:nvPr/>
        </p:nvSpPr>
        <p:spPr>
          <a:xfrm>
            <a:off x="9584852"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5</a:t>
            </a:r>
          </a:p>
        </p:txBody>
      </p:sp>
      <p:sp>
        <p:nvSpPr>
          <p:cNvPr id="21" name="Rectángulo 20">
            <a:extLst>
              <a:ext uri="{FF2B5EF4-FFF2-40B4-BE49-F238E27FC236}">
                <a16:creationId xmlns:a16="http://schemas.microsoft.com/office/drawing/2014/main" id="{F7B2D47A-4B32-4F2E-8760-D6361CF0059C}"/>
              </a:ext>
            </a:extLst>
          </p:cNvPr>
          <p:cNvSpPr/>
          <p:nvPr/>
        </p:nvSpPr>
        <p:spPr>
          <a:xfrm>
            <a:off x="11514137"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6</a:t>
            </a:r>
          </a:p>
        </p:txBody>
      </p:sp>
      <p:sp>
        <p:nvSpPr>
          <p:cNvPr id="5" name="Marcador de número de diapositiva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rtl="0"/>
            <a:fld id="{058DB212-BFA2-403F-85EF-DFD3FF6D973A}" type="slidenum">
              <a:rPr lang="es-ES" smtClean="0"/>
              <a:t>5</a:t>
            </a:fld>
            <a:endParaRPr lang="es-ES" dirty="0"/>
          </a:p>
        </p:txBody>
      </p:sp>
      <p:pic>
        <p:nvPicPr>
          <p:cNvPr id="9" name="Imagen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2300" y="1244600"/>
            <a:ext cx="6705600" cy="4711700"/>
          </a:xfrm>
          <a:prstGeom prst="rect">
            <a:avLst/>
          </a:prstGeom>
        </p:spPr>
      </p:pic>
    </p:spTree>
    <p:extLst>
      <p:ext uri="{BB962C8B-B14F-4D97-AF65-F5344CB8AC3E}">
        <p14:creationId xmlns:p14="http://schemas.microsoft.com/office/powerpoint/2010/main" val="3482574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5F0977C3-BD7D-4617-8DF1-56211456D512}"/>
              </a:ext>
            </a:extLst>
          </p:cNvPr>
          <p:cNvSpPr>
            <a:spLocks noGrp="1"/>
          </p:cNvSpPr>
          <p:nvPr>
            <p:ph sz="half" idx="1"/>
          </p:nvPr>
        </p:nvSpPr>
        <p:spPr>
          <a:xfrm>
            <a:off x="114300" y="190500"/>
            <a:ext cx="7467600" cy="6146800"/>
          </a:xfrm>
        </p:spPr>
        <p:txBody>
          <a:bodyPr rtlCol="0"/>
          <a:lstStyle/>
          <a:p>
            <a:pPr marL="0" indent="0">
              <a:buNone/>
            </a:pPr>
            <a:endParaRPr lang="es-BO" dirty="0" smtClean="0"/>
          </a:p>
          <a:p>
            <a:pPr marL="0" indent="0">
              <a:buNone/>
            </a:pPr>
            <a:endParaRPr lang="es-BO" dirty="0"/>
          </a:p>
          <a:p>
            <a:pPr marL="0" indent="0">
              <a:buNone/>
            </a:pPr>
            <a:r>
              <a:rPr lang="es-BO" dirty="0" smtClean="0"/>
              <a:t>5</a:t>
            </a:r>
            <a:r>
              <a:rPr lang="es-BO" dirty="0">
                <a:latin typeface="Arial" panose="020B0604020202020204" pitchFamily="34" charset="0"/>
                <a:cs typeface="Arial" panose="020B0604020202020204" pitchFamily="34" charset="0"/>
              </a:rPr>
              <a:t>. ¿Qué es SQL Server y qué es SQL Server Management </a:t>
            </a:r>
            <a:r>
              <a:rPr lang="es-BO" dirty="0" smtClean="0">
                <a:latin typeface="Arial" panose="020B0604020202020204" pitchFamily="34" charset="0"/>
                <a:cs typeface="Arial" panose="020B0604020202020204" pitchFamily="34" charset="0"/>
              </a:rPr>
              <a:t>Studio.</a:t>
            </a:r>
          </a:p>
          <a:p>
            <a:pPr marL="0" indent="0">
              <a:buNone/>
            </a:pPr>
            <a:endParaRPr lang="es-BO" dirty="0" smtClean="0">
              <a:latin typeface="Arial" panose="020B0604020202020204" pitchFamily="34" charset="0"/>
              <a:cs typeface="Arial" panose="020B0604020202020204" pitchFamily="34" charset="0"/>
            </a:endParaRPr>
          </a:p>
          <a:p>
            <a:pPr marL="0" indent="0">
              <a:buNone/>
            </a:pPr>
            <a:endParaRPr lang="es-BO" dirty="0">
              <a:latin typeface="Arial" panose="020B0604020202020204" pitchFamily="34" charset="0"/>
              <a:cs typeface="Arial" panose="020B0604020202020204" pitchFamily="34" charset="0"/>
            </a:endParaRPr>
          </a:p>
          <a:p>
            <a:r>
              <a:rPr lang="es-BO" dirty="0">
                <a:latin typeface="Arial" panose="020B0604020202020204" pitchFamily="34" charset="0"/>
                <a:cs typeface="Arial" panose="020B0604020202020204" pitchFamily="34" charset="0"/>
              </a:rPr>
              <a:t>Microsoft SQL Server es un sistema de gestión de base de datos relacional, desarrollado por la empresa Microsoft.</a:t>
            </a:r>
            <a:endParaRPr lang="es-ES" dirty="0">
              <a:latin typeface="Arial" panose="020B0604020202020204" pitchFamily="34" charset="0"/>
              <a:cs typeface="Arial" panose="020B0604020202020204" pitchFamily="34" charset="0"/>
            </a:endParaRPr>
          </a:p>
          <a:p>
            <a:r>
              <a:rPr lang="es-BO" dirty="0">
                <a:latin typeface="Arial" panose="020B0604020202020204" pitchFamily="34" charset="0"/>
                <a:cs typeface="Arial" panose="020B0604020202020204" pitchFamily="34" charset="0"/>
              </a:rPr>
              <a:t> </a:t>
            </a:r>
            <a:endParaRPr lang="es-ES" dirty="0">
              <a:latin typeface="Arial" panose="020B0604020202020204" pitchFamily="34" charset="0"/>
              <a:cs typeface="Arial" panose="020B0604020202020204" pitchFamily="34" charset="0"/>
            </a:endParaRPr>
          </a:p>
          <a:p>
            <a:r>
              <a:rPr lang="es-BO" dirty="0">
                <a:latin typeface="Arial" panose="020B0604020202020204" pitchFamily="34" charset="0"/>
                <a:cs typeface="Arial" panose="020B0604020202020204" pitchFamily="34" charset="0"/>
              </a:rPr>
              <a:t>El lenguaje de desarrollo utilizado (por línea de comandos o mediante la interfaz gráfica de Management Studio) es </a:t>
            </a:r>
            <a:r>
              <a:rPr lang="es-BO" dirty="0" err="1">
                <a:latin typeface="Arial" panose="020B0604020202020204" pitchFamily="34" charset="0"/>
                <a:cs typeface="Arial" panose="020B0604020202020204" pitchFamily="34" charset="0"/>
              </a:rPr>
              <a:t>Transact</a:t>
            </a:r>
            <a:r>
              <a:rPr lang="es-BO" dirty="0">
                <a:latin typeface="Arial" panose="020B0604020202020204" pitchFamily="34" charset="0"/>
                <a:cs typeface="Arial" panose="020B0604020202020204" pitchFamily="34" charset="0"/>
              </a:rPr>
              <a:t>-SQL (TSQL), una implementación del estándar ANSI del lenguaje SQL, utilizado para manipular y recuperar datos (DML), crear tablas y definir relaciones entre ellas (DDL).</a:t>
            </a:r>
            <a:endParaRPr lang="es-ES" dirty="0">
              <a:latin typeface="Arial" panose="020B0604020202020204" pitchFamily="34" charset="0"/>
              <a:cs typeface="Arial" panose="020B0604020202020204" pitchFamily="34" charset="0"/>
            </a:endParaRPr>
          </a:p>
          <a:p>
            <a:r>
              <a:rPr lang="es-BO" dirty="0">
                <a:latin typeface="Arial" panose="020B0604020202020204" pitchFamily="34" charset="0"/>
                <a:cs typeface="Arial" panose="020B0604020202020204" pitchFamily="34" charset="0"/>
              </a:rPr>
              <a:t> </a:t>
            </a:r>
            <a:endParaRPr lang="es-ES" dirty="0">
              <a:latin typeface="Arial" panose="020B0604020202020204" pitchFamily="34" charset="0"/>
              <a:cs typeface="Arial" panose="020B0604020202020204" pitchFamily="34" charset="0"/>
            </a:endParaRPr>
          </a:p>
          <a:p>
            <a:r>
              <a:rPr lang="es-BO" dirty="0">
                <a:latin typeface="Arial" panose="020B0604020202020204" pitchFamily="34" charset="0"/>
                <a:cs typeface="Arial" panose="020B0604020202020204" pitchFamily="34" charset="0"/>
              </a:rPr>
              <a:t>Dentro de los competidores más destacados de SQL Server están: Oracle, </a:t>
            </a:r>
            <a:r>
              <a:rPr lang="es-BO" dirty="0" err="1">
                <a:latin typeface="Arial" panose="020B0604020202020204" pitchFamily="34" charset="0"/>
                <a:cs typeface="Arial" panose="020B0604020202020204" pitchFamily="34" charset="0"/>
              </a:rPr>
              <a:t>MariaDB</a:t>
            </a:r>
            <a:r>
              <a:rPr lang="es-BO" dirty="0">
                <a:latin typeface="Arial" panose="020B0604020202020204" pitchFamily="34" charset="0"/>
                <a:cs typeface="Arial" panose="020B0604020202020204" pitchFamily="34" charset="0"/>
              </a:rPr>
              <a:t>, </a:t>
            </a:r>
            <a:r>
              <a:rPr lang="es-BO" dirty="0" err="1">
                <a:latin typeface="Arial" panose="020B0604020202020204" pitchFamily="34" charset="0"/>
                <a:cs typeface="Arial" panose="020B0604020202020204" pitchFamily="34" charset="0"/>
              </a:rPr>
              <a:t>MySQL</a:t>
            </a:r>
            <a:r>
              <a:rPr lang="es-BO" dirty="0">
                <a:latin typeface="Arial" panose="020B0604020202020204" pitchFamily="34" charset="0"/>
                <a:cs typeface="Arial" panose="020B0604020202020204" pitchFamily="34" charset="0"/>
              </a:rPr>
              <a:t>, </a:t>
            </a:r>
            <a:r>
              <a:rPr lang="es-BO" dirty="0" err="1">
                <a:latin typeface="Arial" panose="020B0604020202020204" pitchFamily="34" charset="0"/>
                <a:cs typeface="Arial" panose="020B0604020202020204" pitchFamily="34" charset="0"/>
              </a:rPr>
              <a:t>PostgreSQL</a:t>
            </a:r>
            <a:r>
              <a:rPr lang="es-BO" dirty="0">
                <a:latin typeface="Arial" panose="020B0604020202020204" pitchFamily="34" charset="0"/>
                <a:cs typeface="Arial" panose="020B0604020202020204" pitchFamily="34" charset="0"/>
              </a:rPr>
              <a:t>. SQL Server ha estado tradicionalmente disponible solo para sistemas operativos Windows de Microsoft</a:t>
            </a:r>
            <a:endParaRPr lang="es-BO" dirty="0" smtClean="0">
              <a:latin typeface="Arial" panose="020B0604020202020204" pitchFamily="34" charset="0"/>
              <a:cs typeface="Arial" panose="020B0604020202020204" pitchFamily="34" charset="0"/>
            </a:endParaRPr>
          </a:p>
          <a:p>
            <a:endParaRPr lang="es-BO" dirty="0">
              <a:latin typeface="Arial" panose="020B0604020202020204" pitchFamily="34" charset="0"/>
              <a:cs typeface="Arial" panose="020B0604020202020204" pitchFamily="34" charset="0"/>
            </a:endParaRPr>
          </a:p>
          <a:p>
            <a:endParaRPr lang="es-BO" dirty="0" smtClean="0">
              <a:latin typeface="Arial" panose="020B0604020202020204" pitchFamily="34" charset="0"/>
              <a:cs typeface="Arial" panose="020B0604020202020204" pitchFamily="34" charset="0"/>
            </a:endParaRPr>
          </a:p>
          <a:p>
            <a:endParaRPr lang="es-ES" dirty="0"/>
          </a:p>
        </p:txBody>
      </p:sp>
      <p:cxnSp>
        <p:nvCxnSpPr>
          <p:cNvPr id="7" name="Conector recto 6">
            <a:extLst>
              <a:ext uri="{FF2B5EF4-FFF2-40B4-BE49-F238E27FC236}">
                <a16:creationId xmlns:a16="http://schemas.microsoft.com/office/drawing/2014/main" id="{4B51536B-93ED-432A-BBEA-AF185E2233AE}"/>
              </a:ext>
              <a:ext uri="{C183D7F6-B498-43B3-948B-1728B52AA6E4}">
                <adec:decorative xmlns:adec="http://schemas.microsoft.com/office/drawing/2017/decorative" xmlns=""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Marcador de posición de imagen 10" descr="pila de tres libros en una tabla">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7804150" y="1"/>
            <a:ext cx="4387850" cy="6679488"/>
          </a:xfrm>
        </p:spPr>
      </p:pic>
      <p:sp>
        <p:nvSpPr>
          <p:cNvPr id="5" name="Marcador de número de diapositiva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rtl="0"/>
            <a:fld id="{058DB212-BFA2-403F-85EF-DFD3FF6D973A}" type="slidenum">
              <a:rPr lang="es-ES" smtClean="0"/>
              <a:pPr rtl="0"/>
              <a:t>6</a:t>
            </a:fld>
            <a:endParaRPr lang="es-ES" dirty="0"/>
          </a:p>
        </p:txBody>
      </p:sp>
    </p:spTree>
    <p:extLst>
      <p:ext uri="{BB962C8B-B14F-4D97-AF65-F5344CB8AC3E}">
        <p14:creationId xmlns:p14="http://schemas.microsoft.com/office/powerpoint/2010/main" val="2534090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5F0977C3-BD7D-4617-8DF1-56211456D512}"/>
              </a:ext>
            </a:extLst>
          </p:cNvPr>
          <p:cNvSpPr>
            <a:spLocks noGrp="1"/>
          </p:cNvSpPr>
          <p:nvPr>
            <p:ph sz="half" idx="1"/>
          </p:nvPr>
        </p:nvSpPr>
        <p:spPr>
          <a:xfrm>
            <a:off x="360000" y="241300"/>
            <a:ext cx="7323500" cy="6184900"/>
          </a:xfrm>
        </p:spPr>
        <p:txBody>
          <a:bodyPr rtlCol="0"/>
          <a:lstStyle/>
          <a:p>
            <a:pPr marL="263525" lvl="1" indent="0">
              <a:buNone/>
            </a:pPr>
            <a:endParaRPr lang="es-BO" dirty="0" smtClean="0"/>
          </a:p>
          <a:p>
            <a:pPr marL="263525" lvl="1" indent="0">
              <a:buNone/>
            </a:pPr>
            <a:endParaRPr lang="es-BO" sz="1800" dirty="0"/>
          </a:p>
          <a:p>
            <a:pPr marL="263525" lvl="1" indent="0">
              <a:buNone/>
            </a:pPr>
            <a:r>
              <a:rPr lang="es-BO" sz="1800" dirty="0" smtClean="0">
                <a:latin typeface="Arial" panose="020B0604020202020204" pitchFamily="34" charset="0"/>
                <a:cs typeface="Arial" panose="020B0604020202020204" pitchFamily="34" charset="0"/>
              </a:rPr>
              <a:t>6</a:t>
            </a:r>
            <a:r>
              <a:rPr lang="es-BO" sz="1800" dirty="0">
                <a:latin typeface="Arial" panose="020B0604020202020204" pitchFamily="34" charset="0"/>
                <a:cs typeface="Arial" panose="020B0604020202020204" pitchFamily="34" charset="0"/>
              </a:rPr>
              <a:t>. ¿Cómo se crea una base de datos</a:t>
            </a:r>
            <a:r>
              <a:rPr lang="es-BO" sz="1800" dirty="0" smtClean="0">
                <a:latin typeface="Arial" panose="020B0604020202020204" pitchFamily="34" charset="0"/>
                <a:cs typeface="Arial" panose="020B0604020202020204" pitchFamily="34" charset="0"/>
              </a:rPr>
              <a:t>?.</a:t>
            </a:r>
          </a:p>
          <a:p>
            <a:pPr marL="263525" lvl="1" indent="0">
              <a:buNone/>
            </a:pPr>
            <a:endParaRPr lang="es-BO" dirty="0"/>
          </a:p>
          <a:p>
            <a:pPr marL="263525" lvl="1" indent="0">
              <a:buNone/>
            </a:pPr>
            <a:endParaRPr lang="es-BO" dirty="0" smtClean="0"/>
          </a:p>
          <a:p>
            <a:pPr lvl="1">
              <a:buFont typeface="Wingdings" panose="05000000000000000000" pitchFamily="2" charset="2"/>
              <a:buChar char="q"/>
            </a:pPr>
            <a:r>
              <a:rPr lang="es-BO" dirty="0">
                <a:latin typeface="Arial" panose="020B0604020202020204" pitchFamily="34" charset="0"/>
                <a:cs typeface="Arial" panose="020B0604020202020204" pitchFamily="34" charset="0"/>
              </a:rPr>
              <a:t>En primer lugar es importante asegurarse de que el servidor </a:t>
            </a:r>
            <a:r>
              <a:rPr lang="es-BO" dirty="0" err="1">
                <a:latin typeface="Arial" panose="020B0604020202020204" pitchFamily="34" charset="0"/>
                <a:cs typeface="Arial" panose="020B0604020202020204" pitchFamily="34" charset="0"/>
              </a:rPr>
              <a:t>MySQL</a:t>
            </a:r>
            <a:r>
              <a:rPr lang="es-BO" dirty="0">
                <a:latin typeface="Arial" panose="020B0604020202020204" pitchFamily="34" charset="0"/>
                <a:cs typeface="Arial" panose="020B0604020202020204" pitchFamily="34" charset="0"/>
              </a:rPr>
              <a:t> está conectado. De lo contrario, la creación de la base de datos es imposible.</a:t>
            </a:r>
          </a:p>
          <a:p>
            <a:pPr lvl="1">
              <a:buFont typeface="Wingdings" panose="05000000000000000000" pitchFamily="2" charset="2"/>
              <a:buChar char="q"/>
            </a:pPr>
            <a:r>
              <a:rPr lang="es-BO" dirty="0">
                <a:latin typeface="Arial" panose="020B0604020202020204" pitchFamily="34" charset="0"/>
                <a:cs typeface="Arial" panose="020B0604020202020204" pitchFamily="34" charset="0"/>
              </a:rPr>
              <a:t>A continuación se copia la ruta de instalación de la carpeta. Dicha ruta puede variar en función de si se va a hacer uso de Windows o Mac. En caso de Windows, se copia “C:/</a:t>
            </a:r>
            <a:r>
              <a:rPr lang="es-BO" dirty="0" err="1">
                <a:latin typeface="Arial" panose="020B0604020202020204" pitchFamily="34" charset="0"/>
                <a:cs typeface="Arial" panose="020B0604020202020204" pitchFamily="34" charset="0"/>
              </a:rPr>
              <a:t>Program</a:t>
            </a:r>
            <a:r>
              <a:rPr lang="es-BO" dirty="0">
                <a:latin typeface="Arial" panose="020B0604020202020204" pitchFamily="34" charset="0"/>
                <a:cs typeface="Arial" panose="020B0604020202020204" pitchFamily="34" charset="0"/>
              </a:rPr>
              <a:t> Files/</a:t>
            </a:r>
            <a:r>
              <a:rPr lang="es-BO" dirty="0" err="1">
                <a:latin typeface="Arial" panose="020B0604020202020204" pitchFamily="34" charset="0"/>
                <a:cs typeface="Arial" panose="020B0604020202020204" pitchFamily="34" charset="0"/>
              </a:rPr>
              <a:t>MySQL</a:t>
            </a:r>
            <a:r>
              <a:rPr lang="es-BO" dirty="0">
                <a:latin typeface="Arial" panose="020B0604020202020204" pitchFamily="34" charset="0"/>
                <a:cs typeface="Arial" panose="020B0604020202020204" pitchFamily="34" charset="0"/>
              </a:rPr>
              <a:t>/</a:t>
            </a:r>
            <a:r>
              <a:rPr lang="es-BO" dirty="0" err="1">
                <a:latin typeface="Arial" panose="020B0604020202020204" pitchFamily="34" charset="0"/>
                <a:cs typeface="Arial" panose="020B0604020202020204" pitchFamily="34" charset="0"/>
              </a:rPr>
              <a:t>MySQL</a:t>
            </a:r>
            <a:r>
              <a:rPr lang="es-BO" dirty="0">
                <a:latin typeface="Arial" panose="020B0604020202020204" pitchFamily="34" charset="0"/>
                <a:cs typeface="Arial" panose="020B0604020202020204" pitchFamily="34" charset="0"/>
              </a:rPr>
              <a:t> </a:t>
            </a:r>
            <a:r>
              <a:rPr lang="es-BO" dirty="0" err="1">
                <a:latin typeface="Arial" panose="020B0604020202020204" pitchFamily="34" charset="0"/>
                <a:cs typeface="Arial" panose="020B0604020202020204" pitchFamily="34" charset="0"/>
              </a:rPr>
              <a:t>Workbench</a:t>
            </a:r>
            <a:r>
              <a:rPr lang="es-BO" dirty="0">
                <a:latin typeface="Arial" panose="020B0604020202020204" pitchFamily="34" charset="0"/>
                <a:cs typeface="Arial" panose="020B0604020202020204" pitchFamily="34" charset="0"/>
              </a:rPr>
              <a:t> 8.0 CE/”. Si el SO es iOS, se copia “/</a:t>
            </a:r>
            <a:r>
              <a:rPr lang="es-BO" dirty="0" err="1">
                <a:latin typeface="Arial" panose="020B0604020202020204" pitchFamily="34" charset="0"/>
                <a:cs typeface="Arial" panose="020B0604020202020204" pitchFamily="34" charset="0"/>
              </a:rPr>
              <a:t>usr</a:t>
            </a:r>
            <a:r>
              <a:rPr lang="es-BO" dirty="0">
                <a:latin typeface="Arial" panose="020B0604020202020204" pitchFamily="34" charset="0"/>
                <a:cs typeface="Arial" panose="020B0604020202020204" pitchFamily="34" charset="0"/>
              </a:rPr>
              <a:t>/local/mysql-8.0.13-osx10.13-x86_64/”.</a:t>
            </a:r>
          </a:p>
          <a:p>
            <a:pPr lvl="1">
              <a:buFont typeface="Wingdings" panose="05000000000000000000" pitchFamily="2" charset="2"/>
              <a:buChar char="q"/>
            </a:pPr>
            <a:r>
              <a:rPr lang="es-BO" dirty="0">
                <a:latin typeface="Arial" panose="020B0604020202020204" pitchFamily="34" charset="0"/>
                <a:cs typeface="Arial" panose="020B0604020202020204" pitchFamily="34" charset="0"/>
              </a:rPr>
              <a:t>El siguiente paso consiste en abrir la línea de comandos del ordenador. En un PC se abre “Símbolo del Sistema”. En caso de Mac, “Terminal”.</a:t>
            </a:r>
          </a:p>
          <a:p>
            <a:pPr lvl="1">
              <a:buFont typeface="Wingdings" panose="05000000000000000000" pitchFamily="2" charset="2"/>
              <a:buChar char="q"/>
            </a:pPr>
            <a:r>
              <a:rPr lang="es-BO" dirty="0">
                <a:latin typeface="Arial" panose="020B0604020202020204" pitchFamily="34" charset="0"/>
                <a:cs typeface="Arial" panose="020B0604020202020204" pitchFamily="34" charset="0"/>
              </a:rPr>
              <a:t>Ahora es el momento de crear el archivo de la base de datos. Para ello, se escribe el comando de creación de base de datos “</a:t>
            </a:r>
            <a:r>
              <a:rPr lang="es-BO" dirty="0" err="1">
                <a:latin typeface="Arial" panose="020B0604020202020204" pitchFamily="34" charset="0"/>
                <a:cs typeface="Arial" panose="020B0604020202020204" pitchFamily="34" charset="0"/>
              </a:rPr>
              <a:t>create</a:t>
            </a:r>
            <a:r>
              <a:rPr lang="es-BO" dirty="0">
                <a:latin typeface="Arial" panose="020B0604020202020204" pitchFamily="34" charset="0"/>
                <a:cs typeface="Arial" panose="020B0604020202020204" pitchFamily="34" charset="0"/>
              </a:rPr>
              <a:t> </a:t>
            </a:r>
            <a:r>
              <a:rPr lang="es-BO" dirty="0" err="1">
                <a:latin typeface="Arial" panose="020B0604020202020204" pitchFamily="34" charset="0"/>
                <a:cs typeface="Arial" panose="020B0604020202020204" pitchFamily="34" charset="0"/>
              </a:rPr>
              <a:t>database</a:t>
            </a:r>
            <a:r>
              <a:rPr lang="es-BO" dirty="0">
                <a:latin typeface="Arial" panose="020B0604020202020204" pitchFamily="34" charset="0"/>
                <a:cs typeface="Arial" panose="020B0604020202020204" pitchFamily="34" charset="0"/>
              </a:rPr>
              <a:t>” y se le agrega el nombre que se le quiera asignar, seguido de un punto y coma; por último, se pulsa “</a:t>
            </a:r>
            <a:r>
              <a:rPr lang="es-BO" dirty="0" err="1">
                <a:latin typeface="Arial" panose="020B0604020202020204" pitchFamily="34" charset="0"/>
                <a:cs typeface="Arial" panose="020B0604020202020204" pitchFamily="34" charset="0"/>
              </a:rPr>
              <a:t>Enter</a:t>
            </a:r>
            <a:r>
              <a:rPr lang="es-BO" dirty="0">
                <a:latin typeface="Arial" panose="020B0604020202020204" pitchFamily="34" charset="0"/>
                <a:cs typeface="Arial" panose="020B0604020202020204" pitchFamily="34" charset="0"/>
              </a:rPr>
              <a:t>”. Por ejemplo si la base de datos se quiere denominar “Registro de clientes”, se escribe “</a:t>
            </a:r>
            <a:r>
              <a:rPr lang="es-BO" dirty="0" err="1">
                <a:latin typeface="Arial" panose="020B0604020202020204" pitchFamily="34" charset="0"/>
                <a:cs typeface="Arial" panose="020B0604020202020204" pitchFamily="34" charset="0"/>
              </a:rPr>
              <a:t>Create</a:t>
            </a:r>
            <a:r>
              <a:rPr lang="es-BO" dirty="0">
                <a:latin typeface="Arial" panose="020B0604020202020204" pitchFamily="34" charset="0"/>
                <a:cs typeface="Arial" panose="020B0604020202020204" pitchFamily="34" charset="0"/>
              </a:rPr>
              <a:t> </a:t>
            </a:r>
            <a:r>
              <a:rPr lang="es-BO" dirty="0" err="1">
                <a:latin typeface="Arial" panose="020B0604020202020204" pitchFamily="34" charset="0"/>
                <a:cs typeface="Arial" panose="020B0604020202020204" pitchFamily="34" charset="0"/>
              </a:rPr>
              <a:t>Database</a:t>
            </a:r>
            <a:r>
              <a:rPr lang="es-BO" dirty="0">
                <a:latin typeface="Arial" panose="020B0604020202020204" pitchFamily="34" charset="0"/>
                <a:cs typeface="Arial" panose="020B0604020202020204" pitchFamily="34" charset="0"/>
              </a:rPr>
              <a:t> </a:t>
            </a:r>
            <a:r>
              <a:rPr lang="es-BO" dirty="0" err="1">
                <a:latin typeface="Arial" panose="020B0604020202020204" pitchFamily="34" charset="0"/>
                <a:cs typeface="Arial" panose="020B0604020202020204" pitchFamily="34" charset="0"/>
              </a:rPr>
              <a:t>Registro_de_clientes</a:t>
            </a:r>
            <a:r>
              <a:rPr lang="es-BO" dirty="0">
                <a:latin typeface="Arial" panose="020B0604020202020204" pitchFamily="34" charset="0"/>
                <a:cs typeface="Arial" panose="020B0604020202020204" pitchFamily="34" charset="0"/>
              </a:rPr>
              <a:t>;”</a:t>
            </a:r>
          </a:p>
          <a:p>
            <a:pPr lvl="1">
              <a:buFont typeface="Wingdings" panose="05000000000000000000" pitchFamily="2" charset="2"/>
              <a:buChar char="q"/>
            </a:pPr>
            <a:r>
              <a:rPr lang="es-BO" dirty="0">
                <a:latin typeface="Arial" panose="020B0604020202020204" pitchFamily="34" charset="0"/>
                <a:cs typeface="Arial" panose="020B0604020202020204" pitchFamily="34" charset="0"/>
              </a:rPr>
              <a:t>Una vez creada la base de datos, es el momento de crear una tabla.</a:t>
            </a:r>
          </a:p>
          <a:p>
            <a:pPr lvl="1">
              <a:buFont typeface="Wingdings" panose="05000000000000000000" pitchFamily="2" charset="2"/>
              <a:buChar char="q"/>
            </a:pPr>
            <a:endParaRPr lang="es-ES" dirty="0">
              <a:latin typeface="Arial" panose="020B0604020202020204" pitchFamily="34" charset="0"/>
              <a:cs typeface="Arial" panose="020B0604020202020204" pitchFamily="34" charset="0"/>
            </a:endParaRPr>
          </a:p>
          <a:p>
            <a:pPr rtl="0"/>
            <a:endParaRPr lang="es-ES" dirty="0">
              <a:latin typeface="Arial" panose="020B0604020202020204" pitchFamily="34" charset="0"/>
              <a:cs typeface="Arial" panose="020B0604020202020204" pitchFamily="34" charset="0"/>
            </a:endParaRPr>
          </a:p>
        </p:txBody>
      </p:sp>
      <p:pic>
        <p:nvPicPr>
          <p:cNvPr id="37" name="Marcador de posición de imagen 36" descr="primer plano de páginas de dibujos de construcción">
            <a:extLst>
              <a:ext uri="{FF2B5EF4-FFF2-40B4-BE49-F238E27FC236}">
                <a16:creationId xmlns:a16="http://schemas.microsoft.com/office/drawing/2014/main" id="{1AB95479-A4F7-471B-9357-D4668C8CEF29}"/>
              </a:ext>
            </a:extLst>
          </p:cNvPr>
          <p:cNvPicPr>
            <a:picLocks noGrp="1" noChangeAspect="1"/>
          </p:cNvPicPr>
          <p:nvPr>
            <p:ph type="pic" sz="quarter" idx="17"/>
          </p:nvPr>
        </p:nvPicPr>
        <p:blipFill>
          <a:blip r:embed="rId3" cstate="screen">
            <a:extLst>
              <a:ext uri="{28A0092B-C50C-407E-A947-70E740481C1C}">
                <a14:useLocalDpi xmlns:a14="http://schemas.microsoft.com/office/drawing/2010/main"/>
              </a:ext>
            </a:extLst>
          </a:blip>
          <a:srcRect/>
          <a:stretch>
            <a:fillRect/>
          </a:stretch>
        </p:blipFill>
        <p:spPr/>
      </p:pic>
      <p:pic>
        <p:nvPicPr>
          <p:cNvPr id="41" name="Marcador de posición de imagen 40" descr="microscopio">
            <a:extLst>
              <a:ext uri="{FF2B5EF4-FFF2-40B4-BE49-F238E27FC236}">
                <a16:creationId xmlns:a16="http://schemas.microsoft.com/office/drawing/2014/main" id="{CBDEE79C-C9D6-429E-89F1-D97ECA184C26}"/>
              </a:ext>
            </a:extLst>
          </p:cNvPr>
          <p:cNvPicPr>
            <a:picLocks noGrp="1" noChangeAspect="1"/>
          </p:cNvPicPr>
          <p:nvPr>
            <p:ph type="pic" sz="quarter" idx="19"/>
          </p:nvPr>
        </p:nvPicPr>
        <p:blipFill rotWithShape="1">
          <a:blip r:embed="rId4" cstate="screen">
            <a:extLst>
              <a:ext uri="{28A0092B-C50C-407E-A947-70E740481C1C}">
                <a14:useLocalDpi xmlns:a14="http://schemas.microsoft.com/office/drawing/2010/main"/>
              </a:ext>
            </a:extLst>
          </a:blip>
          <a:srcRect/>
          <a:stretch/>
        </p:blipFill>
        <p:spPr>
          <a:xfrm>
            <a:off x="8127752" y="471129"/>
            <a:ext cx="1800000" cy="1800000"/>
          </a:xfrm>
        </p:spPr>
      </p:pic>
      <p:pic>
        <p:nvPicPr>
          <p:cNvPr id="45" name="Marcador de posición de imagen 44" descr="bote de lápices en un escritorio con pizarra en el fondo">
            <a:extLst>
              <a:ext uri="{FF2B5EF4-FFF2-40B4-BE49-F238E27FC236}">
                <a16:creationId xmlns:a16="http://schemas.microsoft.com/office/drawing/2014/main" id="{F549E3AE-1C00-4A91-8F97-0AA9F7DDDB39}"/>
              </a:ext>
            </a:extLst>
          </p:cNvPr>
          <p:cNvPicPr>
            <a:picLocks noGrp="1" noChangeAspect="1"/>
          </p:cNvPicPr>
          <p:nvPr>
            <p:ph type="pic" sz="quarter" idx="20"/>
          </p:nvPr>
        </p:nvPicPr>
        <p:blipFill rotWithShape="1">
          <a:blip r:embed="rId5" cstate="screen">
            <a:extLst>
              <a:ext uri="{28A0092B-C50C-407E-A947-70E740481C1C}">
                <a14:useLocalDpi xmlns:a14="http://schemas.microsoft.com/office/drawing/2010/main"/>
              </a:ext>
            </a:extLst>
          </a:blip>
          <a:srcRect/>
          <a:stretch/>
        </p:blipFill>
        <p:spPr>
          <a:xfrm>
            <a:off x="10057037" y="471129"/>
            <a:ext cx="1800000" cy="1800000"/>
          </a:xfrm>
        </p:spPr>
      </p:pic>
      <p:pic>
        <p:nvPicPr>
          <p:cNvPr id="33" name="Marcador de posición de imagen 32" descr="mano escribiendo en una pizarra">
            <a:extLst>
              <a:ext uri="{FF2B5EF4-FFF2-40B4-BE49-F238E27FC236}">
                <a16:creationId xmlns:a16="http://schemas.microsoft.com/office/drawing/2014/main" id="{054A552F-EE01-456D-A7B3-001845F280A9}"/>
              </a:ext>
            </a:extLst>
          </p:cNvPr>
          <p:cNvPicPr>
            <a:picLocks noGrp="1" noChangeAspect="1"/>
          </p:cNvPicPr>
          <p:nvPr>
            <p:ph type="pic" sz="quarter" idx="13"/>
          </p:nvPr>
        </p:nvPicPr>
        <p:blipFill>
          <a:blip r:embed="rId6" cstate="screen">
            <a:extLst>
              <a:ext uri="{28A0092B-C50C-407E-A947-70E740481C1C}">
                <a14:useLocalDpi xmlns:a14="http://schemas.microsoft.com/office/drawing/2010/main"/>
              </a:ext>
            </a:extLst>
          </a:blip>
          <a:srcRect/>
          <a:stretch>
            <a:fillRect/>
          </a:stretch>
        </p:blipFill>
        <p:spPr/>
      </p:pic>
      <p:pic>
        <p:nvPicPr>
          <p:cNvPr id="29" name="Marcador de posición de imagen 28" descr="libros en un estante con las páginas a la vista">
            <a:extLst>
              <a:ext uri="{FF2B5EF4-FFF2-40B4-BE49-F238E27FC236}">
                <a16:creationId xmlns:a16="http://schemas.microsoft.com/office/drawing/2014/main" id="{D17DFC89-66E1-4464-9B01-5D12136D4E80}"/>
              </a:ext>
            </a:extLst>
          </p:cNvPr>
          <p:cNvPicPr>
            <a:picLocks noGrp="1" noChangeAspect="1"/>
          </p:cNvPicPr>
          <p:nvPr>
            <p:ph type="pic" sz="quarter" idx="16"/>
          </p:nvPr>
        </p:nvPicPr>
        <p:blipFill>
          <a:blip r:embed="rId7" cstate="screen">
            <a:extLst>
              <a:ext uri="{28A0092B-C50C-407E-A947-70E740481C1C}">
                <a14:useLocalDpi xmlns:a14="http://schemas.microsoft.com/office/drawing/2010/main"/>
              </a:ext>
            </a:extLst>
          </a:blip>
          <a:srcRect/>
          <a:stretch>
            <a:fillRect/>
          </a:stretch>
        </p:blipFill>
        <p:spPr/>
      </p:pic>
      <p:pic>
        <p:nvPicPr>
          <p:cNvPr id="25" name="Marcador de posición de imagen 24" descr="hombre en traje espacial en nave espacial">
            <a:extLst>
              <a:ext uri="{FF2B5EF4-FFF2-40B4-BE49-F238E27FC236}">
                <a16:creationId xmlns:a16="http://schemas.microsoft.com/office/drawing/2014/main" id="{487E0117-9812-4B62-894B-1DDFACC39D16}"/>
              </a:ext>
            </a:extLst>
          </p:cNvPr>
          <p:cNvPicPr>
            <a:picLocks noGrp="1" noChangeAspect="1"/>
          </p:cNvPicPr>
          <p:nvPr>
            <p:ph type="pic" sz="quarter" idx="18"/>
          </p:nvPr>
        </p:nvPicPr>
        <p:blipFill>
          <a:blip r:embed="rId8" cstate="screen">
            <a:extLst>
              <a:ext uri="{28A0092B-C50C-407E-A947-70E740481C1C}">
                <a14:useLocalDpi xmlns:a14="http://schemas.microsoft.com/office/drawing/2010/main"/>
              </a:ext>
            </a:extLst>
          </a:blip>
          <a:srcRect/>
          <a:stretch>
            <a:fillRect/>
          </a:stretch>
        </p:blipFill>
        <p:spPr/>
      </p:pic>
      <p:sp>
        <p:nvSpPr>
          <p:cNvPr id="6" name="Rectángulo 5">
            <a:extLst>
              <a:ext uri="{FF2B5EF4-FFF2-40B4-BE49-F238E27FC236}">
                <a16:creationId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1</a:t>
            </a:r>
          </a:p>
        </p:txBody>
      </p:sp>
      <p:sp>
        <p:nvSpPr>
          <p:cNvPr id="13" name="Rectángulo 12">
            <a:extLst>
              <a:ext uri="{FF2B5EF4-FFF2-40B4-BE49-F238E27FC236}">
                <a16:creationId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2</a:t>
            </a:r>
          </a:p>
        </p:txBody>
      </p:sp>
      <p:sp>
        <p:nvSpPr>
          <p:cNvPr id="15" name="Rectángulo 14">
            <a:extLst>
              <a:ext uri="{FF2B5EF4-FFF2-40B4-BE49-F238E27FC236}">
                <a16:creationId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3</a:t>
            </a:r>
          </a:p>
        </p:txBody>
      </p:sp>
      <p:sp>
        <p:nvSpPr>
          <p:cNvPr id="17" name="Rectángulo 16">
            <a:extLst>
              <a:ext uri="{FF2B5EF4-FFF2-40B4-BE49-F238E27FC236}">
                <a16:creationId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4</a:t>
            </a:r>
          </a:p>
        </p:txBody>
      </p:sp>
      <p:sp>
        <p:nvSpPr>
          <p:cNvPr id="19" name="Rectángulo 18">
            <a:extLst>
              <a:ext uri="{FF2B5EF4-FFF2-40B4-BE49-F238E27FC236}">
                <a16:creationId xmlns:a16="http://schemas.microsoft.com/office/drawing/2014/main" id="{0BEBEB84-4475-45FD-9B79-0C76D2710B47}"/>
              </a:ext>
            </a:extLst>
          </p:cNvPr>
          <p:cNvSpPr/>
          <p:nvPr/>
        </p:nvSpPr>
        <p:spPr>
          <a:xfrm>
            <a:off x="9584852"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5</a:t>
            </a:r>
          </a:p>
        </p:txBody>
      </p:sp>
      <p:sp>
        <p:nvSpPr>
          <p:cNvPr id="21" name="Rectángulo 20">
            <a:extLst>
              <a:ext uri="{FF2B5EF4-FFF2-40B4-BE49-F238E27FC236}">
                <a16:creationId xmlns:a16="http://schemas.microsoft.com/office/drawing/2014/main" id="{F7B2D47A-4B32-4F2E-8760-D6361CF0059C}"/>
              </a:ext>
            </a:extLst>
          </p:cNvPr>
          <p:cNvSpPr/>
          <p:nvPr/>
        </p:nvSpPr>
        <p:spPr>
          <a:xfrm>
            <a:off x="11514137"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s-ES" sz="1200" dirty="0">
                <a:solidFill>
                  <a:schemeClr val="bg1"/>
                </a:solidFill>
              </a:rPr>
              <a:t>6</a:t>
            </a:r>
          </a:p>
        </p:txBody>
      </p:sp>
      <p:sp>
        <p:nvSpPr>
          <p:cNvPr id="5" name="Marcador de número de diapositiva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rtl="0"/>
            <a:fld id="{058DB212-BFA2-403F-85EF-DFD3FF6D973A}" type="slidenum">
              <a:rPr lang="es-ES" smtClean="0"/>
              <a:t>7</a:t>
            </a:fld>
            <a:endParaRPr lang="es-ES" dirty="0"/>
          </a:p>
        </p:txBody>
      </p:sp>
    </p:spTree>
    <p:extLst>
      <p:ext uri="{BB962C8B-B14F-4D97-AF65-F5344CB8AC3E}">
        <p14:creationId xmlns:p14="http://schemas.microsoft.com/office/powerpoint/2010/main" val="3303149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7690C477-BA22-4245-8755-3AD8FB4AB2FB}"/>
              </a:ext>
            </a:extLst>
          </p:cNvPr>
          <p:cNvSpPr>
            <a:spLocks noGrp="1"/>
          </p:cNvSpPr>
          <p:nvPr>
            <p:ph sz="half" idx="1"/>
          </p:nvPr>
        </p:nvSpPr>
        <p:spPr>
          <a:xfrm>
            <a:off x="563200" y="2011703"/>
            <a:ext cx="4414799" cy="2707094"/>
          </a:xfrm>
        </p:spPr>
        <p:txBody>
          <a:bodyPr rtlCol="0"/>
          <a:lstStyle/>
          <a:p>
            <a:endParaRPr lang="es-BO" dirty="0" smtClean="0"/>
          </a:p>
          <a:p>
            <a:endParaRPr lang="es-BO" dirty="0"/>
          </a:p>
          <a:p>
            <a:endParaRPr lang="es-BO" dirty="0" smtClean="0"/>
          </a:p>
          <a:p>
            <a:r>
              <a:rPr lang="es-BO" dirty="0" smtClean="0"/>
              <a:t>7</a:t>
            </a:r>
            <a:r>
              <a:rPr lang="es-BO" dirty="0"/>
              <a:t>. ¿Para qué sirve el comando USE? </a:t>
            </a:r>
            <a:endParaRPr lang="es-ES" noProof="1"/>
          </a:p>
        </p:txBody>
      </p:sp>
      <p:cxnSp>
        <p:nvCxnSpPr>
          <p:cNvPr id="9" name="Conector recto 8">
            <a:extLst>
              <a:ext uri="{FF2B5EF4-FFF2-40B4-BE49-F238E27FC236}">
                <a16:creationId xmlns:a16="http://schemas.microsoft.com/office/drawing/2014/main" id="{6630A4D5-EDA4-4984-9340-20504F53AE7B}"/>
              </a:ext>
              <a:ext uri="{C183D7F6-B498-43B3-948B-1728B52AA6E4}">
                <adec:decorative xmlns:adec="http://schemas.microsoft.com/office/drawing/2017/decorative" xmlns="" val="1"/>
              </a:ext>
            </a:extLst>
          </p:cNvPr>
          <p:cNvCxnSpPr>
            <a:cxnSpLocks/>
          </p:cNvCxnSpPr>
          <p:nvPr/>
        </p:nvCxnSpPr>
        <p:spPr>
          <a:xfrm>
            <a:off x="6096000" y="2011703"/>
            <a:ext cx="0" cy="3075394"/>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Marcador de contenido 5">
            <a:extLst>
              <a:ext uri="{FF2B5EF4-FFF2-40B4-BE49-F238E27FC236}">
                <a16:creationId xmlns:a16="http://schemas.microsoft.com/office/drawing/2014/main" id="{55657951-9773-48FC-9527-7CD3E9B4B7F8}"/>
              </a:ext>
            </a:extLst>
          </p:cNvPr>
          <p:cNvSpPr>
            <a:spLocks noGrp="1"/>
          </p:cNvSpPr>
          <p:nvPr>
            <p:ph sz="half" idx="2"/>
          </p:nvPr>
        </p:nvSpPr>
        <p:spPr>
          <a:xfrm>
            <a:off x="6578600" y="1765300"/>
            <a:ext cx="5143500" cy="3321797"/>
          </a:xfrm>
        </p:spPr>
        <p:txBody>
          <a:bodyPr rtlCol="0"/>
          <a:lstStyle/>
          <a:p>
            <a:pPr marL="0" indent="0">
              <a:buNone/>
            </a:pPr>
            <a:endParaRPr lang="es-BO" noProof="1" smtClean="0"/>
          </a:p>
          <a:p>
            <a:pPr marL="0" indent="0">
              <a:buNone/>
            </a:pPr>
            <a:r>
              <a:rPr lang="es-BO" noProof="1" smtClean="0"/>
              <a:t>USE</a:t>
            </a:r>
            <a:endParaRPr lang="es-BO" noProof="1"/>
          </a:p>
          <a:p>
            <a:pPr marL="0" indent="0">
              <a:buNone/>
            </a:pPr>
            <a:r>
              <a:rPr lang="es-BO" noProof="1"/>
              <a:t>USE db_name</a:t>
            </a:r>
          </a:p>
          <a:p>
            <a:pPr marL="0" indent="0">
              <a:buNone/>
            </a:pPr>
            <a:r>
              <a:rPr lang="es-BO" noProof="1"/>
              <a:t>La sentencia USE db_name indica a MySQL que use la base de datos db_name como la base de datos por defecto (actual) en sentencias subsiguientes. La base de datos sigue siendo la base de datos por defecto hasta el final de la sesión o hasta que se use otra sentencia USE:</a:t>
            </a:r>
          </a:p>
          <a:p>
            <a:pPr marL="0" indent="0" rtl="0">
              <a:buNone/>
            </a:pPr>
            <a:endParaRPr lang="es-ES" noProof="1"/>
          </a:p>
        </p:txBody>
      </p:sp>
      <p:sp>
        <p:nvSpPr>
          <p:cNvPr id="8" name="Marcador de número de diapositiva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rtlCol="0"/>
          <a:lstStyle/>
          <a:p>
            <a:pPr rtl="0"/>
            <a:fld id="{058DB212-BFA2-403F-85EF-DFD3FF6D973A}" type="slidenum">
              <a:rPr lang="es-ES" smtClean="0"/>
              <a:pPr rtl="0"/>
              <a:t>8</a:t>
            </a:fld>
            <a:endParaRPr lang="es-ES" dirty="0"/>
          </a:p>
        </p:txBody>
      </p:sp>
    </p:spTree>
    <p:extLst>
      <p:ext uri="{BB962C8B-B14F-4D97-AF65-F5344CB8AC3E}">
        <p14:creationId xmlns:p14="http://schemas.microsoft.com/office/powerpoint/2010/main" val="1858038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descr="leyenda">
            <a:extLst>
              <a:ext uri="{FF2B5EF4-FFF2-40B4-BE49-F238E27FC236}">
                <a16:creationId xmlns:a16="http://schemas.microsoft.com/office/drawing/2014/main" id="{7D64EECE-959D-459E-BAFC-4E6C13A0DE32}"/>
              </a:ext>
              <a:ext uri="{C183D7F6-B498-43B3-948B-1728B52AA6E4}">
                <adec:decorative xmlns:adec="http://schemas.microsoft.com/office/drawing/2017/decorative" xmlns="" val="1"/>
              </a:ext>
            </a:extLst>
          </p:cNvPr>
          <p:cNvSpPr/>
          <p:nvPr/>
        </p:nvSpPr>
        <p:spPr>
          <a:xfrm>
            <a:off x="7022400" y="65179"/>
            <a:ext cx="4572000" cy="4095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27" name="Grupo 26" descr="Leyenda">
            <a:extLst>
              <a:ext uri="{FF2B5EF4-FFF2-40B4-BE49-F238E27FC236}">
                <a16:creationId xmlns:a16="http://schemas.microsoft.com/office/drawing/2014/main" id="{185941C3-F2C4-4ED9-8CCB-E54367B26F03}"/>
              </a:ext>
            </a:extLst>
          </p:cNvPr>
          <p:cNvGrpSpPr/>
          <p:nvPr/>
        </p:nvGrpSpPr>
        <p:grpSpPr>
          <a:xfrm>
            <a:off x="8752868" y="175333"/>
            <a:ext cx="3140332" cy="189195"/>
            <a:chOff x="463230" y="14650847"/>
            <a:chExt cx="3140332" cy="189195"/>
          </a:xfrm>
        </p:grpSpPr>
        <p:sp>
          <p:nvSpPr>
            <p:cNvPr id="28" name="Cuadro de texto 27">
              <a:extLst>
                <a:ext uri="{FF2B5EF4-FFF2-40B4-BE49-F238E27FC236}">
                  <a16:creationId xmlns:a16="http://schemas.microsoft.com/office/drawing/2014/main" id="{12950859-3B08-45AC-9183-884B944FF29D}"/>
                </a:ext>
              </a:extLst>
            </p:cNvPr>
            <p:cNvSpPr txBox="1"/>
            <p:nvPr/>
          </p:nvSpPr>
          <p:spPr>
            <a:xfrm>
              <a:off x="730693" y="14650847"/>
              <a:ext cx="676286" cy="189195"/>
            </a:xfrm>
            <a:prstGeom prst="rect">
              <a:avLst/>
            </a:prstGeom>
            <a:noFill/>
          </p:spPr>
          <p:txBody>
            <a:bodyPr wrap="square" lIns="0" tIns="0" rIns="0" bIns="0" rtlCol="0">
              <a:noAutofit/>
            </a:bodyPr>
            <a:lstStyle/>
            <a:p>
              <a:pPr rtl="0"/>
              <a:r>
                <a:rPr lang="es-ES" sz="1200" dirty="0">
                  <a:latin typeface="+mj-lt"/>
                </a:rPr>
                <a:t>Datos A</a:t>
              </a:r>
            </a:p>
          </p:txBody>
        </p:sp>
        <p:sp>
          <p:nvSpPr>
            <p:cNvPr id="29" name="Cuadro de texto 28">
              <a:extLst>
                <a:ext uri="{FF2B5EF4-FFF2-40B4-BE49-F238E27FC236}">
                  <a16:creationId xmlns:a16="http://schemas.microsoft.com/office/drawing/2014/main" id="{5A6B008C-B746-4D4D-8F60-B368B8FAEA1A}"/>
                </a:ext>
              </a:extLst>
            </p:cNvPr>
            <p:cNvSpPr txBox="1"/>
            <p:nvPr/>
          </p:nvSpPr>
          <p:spPr>
            <a:xfrm>
              <a:off x="1807257" y="14650847"/>
              <a:ext cx="676286" cy="189195"/>
            </a:xfrm>
            <a:prstGeom prst="rect">
              <a:avLst/>
            </a:prstGeom>
            <a:noFill/>
          </p:spPr>
          <p:txBody>
            <a:bodyPr wrap="square" lIns="0" tIns="0" rIns="0" bIns="0" rtlCol="0">
              <a:noAutofit/>
            </a:bodyPr>
            <a:lstStyle/>
            <a:p>
              <a:pPr rtl="0"/>
              <a:r>
                <a:rPr lang="es-ES" sz="1200" dirty="0">
                  <a:latin typeface="+mj-lt"/>
                </a:rPr>
                <a:t>Datos B</a:t>
              </a:r>
            </a:p>
          </p:txBody>
        </p:sp>
        <p:sp>
          <p:nvSpPr>
            <p:cNvPr id="30" name="Rectángulo 29">
              <a:extLst>
                <a:ext uri="{FF2B5EF4-FFF2-40B4-BE49-F238E27FC236}">
                  <a16:creationId xmlns:a16="http://schemas.microsoft.com/office/drawing/2014/main" id="{ACD1BF27-2213-45CE-A667-788F7924C22E}"/>
                </a:ext>
                <a:ext uri="{C183D7F6-B498-43B3-948B-1728B52AA6E4}">
                  <adec:decorative xmlns:adec="http://schemas.microsoft.com/office/drawing/2017/decorative" xmlns="" val="1"/>
                </a:ext>
              </a:extLst>
            </p:cNvPr>
            <p:cNvSpPr/>
            <p:nvPr/>
          </p:nvSpPr>
          <p:spPr>
            <a:xfrm>
              <a:off x="463230" y="14678120"/>
              <a:ext cx="134649" cy="134649"/>
            </a:xfrm>
            <a:prstGeom prst="rect">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latin typeface="+mj-lt"/>
              </a:endParaRPr>
            </a:p>
          </p:txBody>
        </p:sp>
        <p:sp>
          <p:nvSpPr>
            <p:cNvPr id="31" name="Rectángulo 30">
              <a:extLst>
                <a:ext uri="{FF2B5EF4-FFF2-40B4-BE49-F238E27FC236}">
                  <a16:creationId xmlns:a16="http://schemas.microsoft.com/office/drawing/2014/main" id="{54F87B6B-A885-4EEB-8E55-6E1DA1BD0EA8}"/>
                </a:ext>
                <a:ext uri="{C183D7F6-B498-43B3-948B-1728B52AA6E4}">
                  <adec:decorative xmlns:adec="http://schemas.microsoft.com/office/drawing/2017/decorative" xmlns="" val="1"/>
                </a:ext>
              </a:extLst>
            </p:cNvPr>
            <p:cNvSpPr/>
            <p:nvPr/>
          </p:nvSpPr>
          <p:spPr>
            <a:xfrm>
              <a:off x="1539794" y="14678120"/>
              <a:ext cx="134649" cy="1346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latin typeface="+mj-lt"/>
              </a:endParaRPr>
            </a:p>
          </p:txBody>
        </p:sp>
        <p:sp>
          <p:nvSpPr>
            <p:cNvPr id="32" name="Rectángulo 31">
              <a:extLst>
                <a:ext uri="{FF2B5EF4-FFF2-40B4-BE49-F238E27FC236}">
                  <a16:creationId xmlns:a16="http://schemas.microsoft.com/office/drawing/2014/main" id="{EB4B2BC6-FC0E-4408-9491-47D196A52DE9}"/>
                </a:ext>
                <a:ext uri="{C183D7F6-B498-43B3-948B-1728B52AA6E4}">
                  <adec:decorative xmlns:adec="http://schemas.microsoft.com/office/drawing/2017/decorative" xmlns="" val="1"/>
                </a:ext>
              </a:extLst>
            </p:cNvPr>
            <p:cNvSpPr/>
            <p:nvPr/>
          </p:nvSpPr>
          <p:spPr>
            <a:xfrm>
              <a:off x="2616358" y="14678120"/>
              <a:ext cx="134649" cy="1346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latin typeface="+mj-lt"/>
              </a:endParaRPr>
            </a:p>
          </p:txBody>
        </p:sp>
        <p:sp>
          <p:nvSpPr>
            <p:cNvPr id="33" name="Cuadro de texto 32">
              <a:extLst>
                <a:ext uri="{FF2B5EF4-FFF2-40B4-BE49-F238E27FC236}">
                  <a16:creationId xmlns:a16="http://schemas.microsoft.com/office/drawing/2014/main" id="{F7BC13C6-1FE2-4F17-B99D-CC390711E793}"/>
                </a:ext>
              </a:extLst>
            </p:cNvPr>
            <p:cNvSpPr txBox="1"/>
            <p:nvPr/>
          </p:nvSpPr>
          <p:spPr>
            <a:xfrm>
              <a:off x="2927276" y="14650847"/>
              <a:ext cx="676286" cy="189195"/>
            </a:xfrm>
            <a:prstGeom prst="rect">
              <a:avLst/>
            </a:prstGeom>
            <a:noFill/>
          </p:spPr>
          <p:txBody>
            <a:bodyPr wrap="square" lIns="0" tIns="0" rIns="0" bIns="0" rtlCol="0">
              <a:noAutofit/>
            </a:bodyPr>
            <a:lstStyle/>
            <a:p>
              <a:pPr rtl="0"/>
              <a:r>
                <a:rPr lang="es-ES" sz="1200" dirty="0">
                  <a:latin typeface="+mj-lt"/>
                </a:rPr>
                <a:t>Datos C</a:t>
              </a:r>
            </a:p>
          </p:txBody>
        </p:sp>
      </p:grpSp>
      <p:sp>
        <p:nvSpPr>
          <p:cNvPr id="4" name="Marcador de número de diapositiva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rtlCol="0"/>
          <a:lstStyle/>
          <a:p>
            <a:pPr rtl="0"/>
            <a:fld id="{058DB212-BFA2-403F-85EF-DFD3FF6D973A}" type="slidenum">
              <a:rPr lang="es-ES" smtClean="0"/>
              <a:pPr rtl="0"/>
              <a:t>9</a:t>
            </a:fld>
            <a:endParaRPr lang="es-ES" dirty="0"/>
          </a:p>
        </p:txBody>
      </p:sp>
      <p:sp>
        <p:nvSpPr>
          <p:cNvPr id="19" name="Marcador de contenido 5">
            <a:extLst>
              <a:ext uri="{FF2B5EF4-FFF2-40B4-BE49-F238E27FC236}">
                <a16:creationId xmlns:a16="http://schemas.microsoft.com/office/drawing/2014/main" id="{55657951-9773-48FC-9527-7CD3E9B4B7F8}"/>
              </a:ext>
            </a:extLst>
          </p:cNvPr>
          <p:cNvSpPr txBox="1">
            <a:spLocks/>
          </p:cNvSpPr>
          <p:nvPr/>
        </p:nvSpPr>
        <p:spPr>
          <a:xfrm>
            <a:off x="711200" y="1524000"/>
            <a:ext cx="11010900" cy="5016572"/>
          </a:xfrm>
          <a:prstGeom prst="rect">
            <a:avLst/>
          </a:prstGeom>
        </p:spPr>
        <p:txBody>
          <a:bodyPr rtlCol="0"/>
          <a:lst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BO" noProof="1" smtClean="0"/>
          </a:p>
          <a:p>
            <a:pPr marL="0" indent="0">
              <a:buNone/>
            </a:pPr>
            <a:endParaRPr lang="es-BO" dirty="0" smtClean="0"/>
          </a:p>
          <a:p>
            <a:pPr marL="0" indent="0">
              <a:buNone/>
            </a:pPr>
            <a:r>
              <a:rPr lang="es-BO" dirty="0" smtClean="0"/>
              <a:t>8</a:t>
            </a:r>
            <a:r>
              <a:rPr lang="es-BO" dirty="0"/>
              <a:t>. Crear una tabla cualquiera con 3 columnas </a:t>
            </a:r>
            <a:r>
              <a:rPr lang="es-BO" dirty="0" smtClean="0"/>
              <a:t>y su </a:t>
            </a:r>
            <a:r>
              <a:rPr lang="es-BO" dirty="0" err="1" smtClean="0"/>
              <a:t>primary</a:t>
            </a:r>
            <a:r>
              <a:rPr lang="es-BO" dirty="0" smtClean="0"/>
              <a:t> </a:t>
            </a:r>
            <a:r>
              <a:rPr lang="es-BO" dirty="0" err="1" smtClean="0"/>
              <a:t>key</a:t>
            </a:r>
            <a:r>
              <a:rPr lang="es-BO" dirty="0" smtClean="0"/>
              <a:t>.</a:t>
            </a:r>
          </a:p>
          <a:p>
            <a:pPr marL="0" indent="0">
              <a:buNone/>
            </a:pPr>
            <a:endParaRPr lang="es-BO" noProof="1"/>
          </a:p>
          <a:p>
            <a:pPr marL="0" indent="0">
              <a:buNone/>
            </a:pPr>
            <a:r>
              <a:rPr lang="es-ES" noProof="1"/>
              <a:t>create </a:t>
            </a:r>
            <a:r>
              <a:rPr lang="es-ES" noProof="1"/>
              <a:t>table </a:t>
            </a:r>
            <a:r>
              <a:rPr lang="es-ES" noProof="1" smtClean="0"/>
              <a:t>materia</a:t>
            </a:r>
          </a:p>
          <a:p>
            <a:pPr marL="0" indent="0">
              <a:buNone/>
            </a:pPr>
            <a:r>
              <a:rPr lang="es-ES" noProof="1" smtClean="0"/>
              <a:t>(</a:t>
            </a:r>
          </a:p>
          <a:p>
            <a:pPr marL="0" indent="0">
              <a:buNone/>
            </a:pPr>
            <a:r>
              <a:rPr lang="es-ES" noProof="1" smtClean="0"/>
              <a:t>id_materia </a:t>
            </a:r>
            <a:r>
              <a:rPr lang="es-ES" noProof="1"/>
              <a:t>integer PRIMARY </a:t>
            </a:r>
            <a:r>
              <a:rPr lang="es-ES" noProof="1"/>
              <a:t>KEY</a:t>
            </a:r>
            <a:r>
              <a:rPr lang="es-ES" noProof="1" smtClean="0"/>
              <a:t>,</a:t>
            </a:r>
          </a:p>
          <a:p>
            <a:pPr marL="0" indent="0">
              <a:buNone/>
            </a:pPr>
            <a:r>
              <a:rPr lang="es-ES" noProof="1" smtClean="0"/>
              <a:t>cod_materia </a:t>
            </a:r>
            <a:r>
              <a:rPr lang="es-ES" noProof="1"/>
              <a:t>varchar(10</a:t>
            </a:r>
            <a:r>
              <a:rPr lang="es-ES" noProof="1" smtClean="0"/>
              <a:t>),</a:t>
            </a:r>
          </a:p>
          <a:p>
            <a:pPr marL="0" indent="0">
              <a:buNone/>
            </a:pPr>
            <a:r>
              <a:rPr lang="es-ES" noProof="1" smtClean="0"/>
              <a:t>nombre_de_materia </a:t>
            </a:r>
            <a:r>
              <a:rPr lang="es-ES" noProof="1"/>
              <a:t>varchar(25</a:t>
            </a:r>
            <a:r>
              <a:rPr lang="es-ES" noProof="1" smtClean="0"/>
              <a:t>),</a:t>
            </a:r>
          </a:p>
          <a:p>
            <a:pPr marL="0" indent="0">
              <a:buNone/>
            </a:pPr>
            <a:r>
              <a:rPr lang="es-ES" noProof="1" smtClean="0"/>
              <a:t>horari </a:t>
            </a:r>
            <a:r>
              <a:rPr lang="es-ES" noProof="1"/>
              <a:t>time</a:t>
            </a:r>
            <a:r>
              <a:rPr lang="es-ES" noProof="1" smtClean="0"/>
              <a:t>,</a:t>
            </a:r>
          </a:p>
          <a:p>
            <a:pPr marL="0" indent="0">
              <a:buNone/>
            </a:pPr>
            <a:r>
              <a:rPr lang="es-ES" noProof="1" smtClean="0"/>
              <a:t>aula </a:t>
            </a:r>
            <a:r>
              <a:rPr lang="es-ES" noProof="1"/>
              <a:t>varchar(10</a:t>
            </a:r>
            <a:r>
              <a:rPr lang="es-ES" noProof="1" smtClean="0"/>
              <a:t>),</a:t>
            </a:r>
          </a:p>
          <a:p>
            <a:pPr marL="0" indent="0">
              <a:buNone/>
            </a:pPr>
            <a:r>
              <a:rPr lang="es-ES" noProof="1" smtClean="0"/>
              <a:t>);</a:t>
            </a:r>
            <a:endParaRPr lang="es-ES" noProof="1"/>
          </a:p>
        </p:txBody>
      </p:sp>
    </p:spTree>
    <p:extLst>
      <p:ext uri="{BB962C8B-B14F-4D97-AF65-F5344CB8AC3E}">
        <p14:creationId xmlns:p14="http://schemas.microsoft.com/office/powerpoint/2010/main" val="1177584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9241_TF78043420" id="{190D183D-16CA-452F-93F4-0F7BEDD80142}" vid="{40B9ADFB-32A5-4672-AF76-5BFDC6221EB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feria de ciencias</Template>
  <TotalTime>0</TotalTime>
  <Words>1115</Words>
  <Application>Microsoft Office PowerPoint</Application>
  <PresentationFormat>Panorámica</PresentationFormat>
  <Paragraphs>276</Paragraphs>
  <Slides>19</Slides>
  <Notes>19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Calibri</vt:lpstr>
      <vt:lpstr>Lucida Sans Typewriter</vt:lpstr>
      <vt:lpstr>Times New Roman</vt:lpstr>
      <vt:lpstr>Tw Cen MT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2022-06-28T23:14:27Z</dcterms:created>
  <dcterms:modified xsi:type="dcterms:W3CDTF">2022-06-29T08:42:50Z</dcterms:modified>
</cp:coreProperties>
</file>