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48" y="4376"/>
      </p:cViewPr>
      <p:guideLst>
        <p:guide orient="horz" pos="15178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5BE4C-DE2E-524E-B244-9274EEA7A61C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EE8B-1651-2448-BFDE-C24B42067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2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5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8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907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634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361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088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815" algn="l" defTabSz="182872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EE8B-1651-2448-BFDE-C24B42067F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69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16" y="7027335"/>
            <a:ext cx="29627512" cy="149800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1" y="7027335"/>
            <a:ext cx="88425339" cy="1498007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5"/>
            <a:ext cx="23317200" cy="80009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72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4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18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90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63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36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08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81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7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2" y="40961736"/>
            <a:ext cx="59026425" cy="115866336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8187272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4" y="11599336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2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27" indent="0">
              <a:buNone/>
              <a:defRPr sz="8000" b="1"/>
            </a:lvl2pPr>
            <a:lvl3pPr marL="3657454" indent="0">
              <a:buNone/>
              <a:defRPr sz="7200" b="1"/>
            </a:lvl3pPr>
            <a:lvl4pPr marL="5486181" indent="0">
              <a:buNone/>
              <a:defRPr sz="6400" b="1"/>
            </a:lvl4pPr>
            <a:lvl5pPr marL="7314907" indent="0">
              <a:buNone/>
              <a:defRPr sz="6400" b="1"/>
            </a:lvl5pPr>
            <a:lvl6pPr marL="9143634" indent="0">
              <a:buNone/>
              <a:defRPr sz="6400" b="1"/>
            </a:lvl6pPr>
            <a:lvl7pPr marL="10972361" indent="0">
              <a:buNone/>
              <a:defRPr sz="6400" b="1"/>
            </a:lvl7pPr>
            <a:lvl8pPr marL="12801088" indent="0">
              <a:buNone/>
              <a:defRPr sz="6400" b="1"/>
            </a:lvl8pPr>
            <a:lvl9pPr marL="14629815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6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6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3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6" y="7653873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3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727" indent="0">
              <a:buNone/>
              <a:defRPr sz="11200"/>
            </a:lvl2pPr>
            <a:lvl3pPr marL="3657454" indent="0">
              <a:buNone/>
              <a:defRPr sz="9600"/>
            </a:lvl3pPr>
            <a:lvl4pPr marL="5486181" indent="0">
              <a:buNone/>
              <a:defRPr sz="8000"/>
            </a:lvl4pPr>
            <a:lvl5pPr marL="7314907" indent="0">
              <a:buNone/>
              <a:defRPr sz="8000"/>
            </a:lvl5pPr>
            <a:lvl6pPr marL="9143634" indent="0">
              <a:buNone/>
              <a:defRPr sz="8000"/>
            </a:lvl6pPr>
            <a:lvl7pPr marL="10972361" indent="0">
              <a:buNone/>
              <a:defRPr sz="8000"/>
            </a:lvl7pPr>
            <a:lvl8pPr marL="12801088" indent="0">
              <a:buNone/>
              <a:defRPr sz="8000"/>
            </a:lvl8pPr>
            <a:lvl9pPr marL="14629815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5"/>
            <a:ext cx="16459200" cy="4292598"/>
          </a:xfrm>
        </p:spPr>
        <p:txBody>
          <a:bodyPr/>
          <a:lstStyle>
            <a:lvl1pPr marL="0" indent="0">
              <a:buNone/>
              <a:defRPr sz="5600"/>
            </a:lvl1pPr>
            <a:lvl2pPr marL="1828727" indent="0">
              <a:buNone/>
              <a:defRPr sz="4800"/>
            </a:lvl2pPr>
            <a:lvl3pPr marL="3657454" indent="0">
              <a:buNone/>
              <a:defRPr sz="4000"/>
            </a:lvl3pPr>
            <a:lvl4pPr marL="5486181" indent="0">
              <a:buNone/>
              <a:defRPr sz="3600"/>
            </a:lvl4pPr>
            <a:lvl5pPr marL="7314907" indent="0">
              <a:buNone/>
              <a:defRPr sz="3600"/>
            </a:lvl5pPr>
            <a:lvl6pPr marL="9143634" indent="0">
              <a:buNone/>
              <a:defRPr sz="3600"/>
            </a:lvl6pPr>
            <a:lvl7pPr marL="10972361" indent="0">
              <a:buNone/>
              <a:defRPr sz="3600"/>
            </a:lvl7pPr>
            <a:lvl8pPr marL="12801088" indent="0">
              <a:buNone/>
              <a:defRPr sz="3600"/>
            </a:lvl8pPr>
            <a:lvl9pPr marL="14629815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45" tIns="182873" rIns="365745" bIns="1828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6"/>
            <a:ext cx="24688800" cy="24138469"/>
          </a:xfrm>
          <a:prstGeom prst="rect">
            <a:avLst/>
          </a:prstGeom>
        </p:spPr>
        <p:txBody>
          <a:bodyPr vert="horz" lIns="365745" tIns="182873" rIns="365745" bIns="182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FA51-1785-FA41-96ED-D701FDE160E6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45" tIns="182873" rIns="365745" bIns="18287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6088-1481-3241-929C-BB7387C097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27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45" indent="-1371545" algn="l" defTabSz="1828727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81" indent="-1142954" algn="l" defTabSz="1828727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17" indent="-914363" algn="l" defTabSz="1828727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544" indent="-914363" algn="l" defTabSz="1828727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271" indent="-914363" algn="l" defTabSz="1828727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9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725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451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178" indent="-914363" algn="l" defTabSz="1828727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2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5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8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907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634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361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088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15" algn="l" defTabSz="1828727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11" Type="http://schemas.openxmlformats.org/officeDocument/2006/relationships/image" Target="../media/image9.emf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\home\wozniak\exm\papers\PPoPP_2013\poster\spawn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23" y="7817425"/>
            <a:ext cx="68564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Rounded Rectangle 230"/>
          <p:cNvSpPr/>
          <p:nvPr/>
        </p:nvSpPr>
        <p:spPr>
          <a:xfrm>
            <a:off x="725714" y="25706269"/>
            <a:ext cx="12573000" cy="9370424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362" name="TextBox 361"/>
          <p:cNvSpPr txBox="1"/>
          <p:nvPr/>
        </p:nvSpPr>
        <p:spPr>
          <a:xfrm>
            <a:off x="571500" y="952500"/>
            <a:ext cx="26344726" cy="5436869"/>
          </a:xfrm>
          <a:prstGeom prst="rect">
            <a:avLst/>
          </a:prstGeom>
          <a:noFill/>
        </p:spPr>
        <p:txBody>
          <a:bodyPr wrap="square" lIns="76197" tIns="38098" rIns="76197" bIns="38098">
            <a:prstTxWarp prst="textNoShape">
              <a:avLst/>
            </a:prstTxWarp>
            <a:spAutoFit/>
          </a:bodyPr>
          <a:lstStyle/>
          <a:p>
            <a:pPr marL="285739" indent="-285739" algn="ctr">
              <a:lnSpc>
                <a:spcPct val="90000"/>
              </a:lnSpc>
              <a:spcBef>
                <a:spcPct val="20000"/>
              </a:spcBef>
            </a:pP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High Performance Workflows for </a:t>
            </a:r>
            <a:r>
              <a:rPr lang="en-US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9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Molecular </a:t>
            </a: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Dynamics Simulations</a:t>
            </a:r>
            <a:r>
              <a:rPr lang="en-US" sz="5500" dirty="0" smtClean="0">
                <a:solidFill>
                  <a:srgbClr val="1F497D"/>
                </a:solidFill>
              </a:rPr>
              <a:t/>
            </a:r>
            <a:br>
              <a:rPr lang="en-US" sz="5500" dirty="0" smtClean="0">
                <a:solidFill>
                  <a:srgbClr val="1F497D"/>
                </a:solidFill>
              </a:rPr>
            </a:br>
            <a:r>
              <a:rPr lang="en-US" sz="4500" b="1" dirty="0" smtClean="0">
                <a:solidFill>
                  <a:srgbClr val="1F497D"/>
                </a:solidFill>
              </a:rPr>
              <a:t>Justin M. Wozniak &lt;wozniak@mcs.anl.gov&gt;,</a:t>
            </a:r>
            <a:r>
              <a:rPr lang="en-US" sz="4500" b="1" baseline="30000" dirty="0" smtClean="0">
                <a:solidFill>
                  <a:srgbClr val="1F497D"/>
                </a:solidFill>
              </a:rPr>
              <a:t>12</a:t>
            </a:r>
            <a:r>
              <a:rPr lang="en-US" sz="4500" b="1" dirty="0" smtClean="0">
                <a:solidFill>
                  <a:srgbClr val="1F497D"/>
                </a:solidFill>
              </a:rPr>
              <a:t> Andreas Wilke,</a:t>
            </a:r>
            <a:r>
              <a:rPr lang="en-US" sz="4500" b="1" baseline="30000" dirty="0" smtClean="0">
                <a:solidFill>
                  <a:srgbClr val="1F497D"/>
                </a:solidFill>
              </a:rPr>
              <a:t>1</a:t>
            </a:r>
            <a:r>
              <a:rPr lang="en-US" sz="4500" b="1" dirty="0" smtClean="0">
                <a:solidFill>
                  <a:srgbClr val="1F497D"/>
                </a:solidFill>
              </a:rPr>
              <a:t> Nicola Ferrier,</a:t>
            </a:r>
            <a:r>
              <a:rPr lang="en-US" sz="4500" b="1" baseline="30000" dirty="0" smtClean="0">
                <a:solidFill>
                  <a:srgbClr val="1F497D"/>
                </a:solidFill>
              </a:rPr>
              <a:t>12</a:t>
            </a:r>
            <a:endParaRPr lang="en-US" sz="4500" b="1" dirty="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b="1" dirty="0" smtClean="0">
                <a:solidFill>
                  <a:srgbClr val="1F497D"/>
                </a:solidFill>
              </a:rPr>
              <a:t>Daniel Reid,</a:t>
            </a:r>
            <a:r>
              <a:rPr lang="en-US" sz="4500" b="1" baseline="30000" dirty="0" smtClean="0">
                <a:solidFill>
                  <a:srgbClr val="1F497D"/>
                </a:solidFill>
              </a:rPr>
              <a:t>2</a:t>
            </a:r>
            <a:r>
              <a:rPr lang="en-US" sz="4500" b="1" dirty="0" smtClean="0">
                <a:solidFill>
                  <a:srgbClr val="1F497D"/>
                </a:solidFill>
              </a:rPr>
              <a:t> and Sidney Nagel</a:t>
            </a:r>
            <a:r>
              <a:rPr lang="en-US" sz="4500" b="1" baseline="30000" dirty="0" smtClean="0">
                <a:solidFill>
                  <a:srgbClr val="1F497D"/>
                </a:solidFill>
              </a:rPr>
              <a:t>2</a:t>
            </a:r>
            <a:endParaRPr lang="en-US" sz="4500" b="1" dirty="0" smtClean="0">
              <a:solidFill>
                <a:srgbClr val="1F497D"/>
              </a:solidFill>
            </a:endParaRPr>
          </a:p>
          <a:p>
            <a:pPr marL="289548" indent="-285739" algn="ctr">
              <a:lnSpc>
                <a:spcPct val="90000"/>
              </a:lnSpc>
            </a:pPr>
            <a:r>
              <a:rPr lang="en-US" sz="4500" b="1" dirty="0" smtClean="0">
                <a:solidFill>
                  <a:srgbClr val="1F497D"/>
                </a:solidFill>
              </a:rPr>
              <a:t>1: Argonne National Laboratory 2: University of Chicago</a:t>
            </a:r>
            <a:r>
              <a:rPr lang="en-US" sz="4500" dirty="0" smtClean="0">
                <a:solidFill>
                  <a:srgbClr val="1F497D"/>
                </a:solidFill>
              </a:rPr>
              <a:t/>
            </a:r>
            <a:br>
              <a:rPr lang="en-US" sz="4500" dirty="0" smtClean="0">
                <a:solidFill>
                  <a:srgbClr val="1F497D"/>
                </a:solidFill>
              </a:rPr>
            </a:br>
            <a:r>
              <a:rPr lang="en-US" sz="6000" b="1" dirty="0">
                <a:solidFill>
                  <a:srgbClr val="1F497D"/>
                </a:solidFill>
              </a:rPr>
              <a:t>http</a:t>
            </a:r>
            <a:r>
              <a:rPr lang="en-US" sz="6000" b="1" dirty="0" smtClean="0">
                <a:solidFill>
                  <a:srgbClr val="1F497D"/>
                </a:solidFill>
              </a:rPr>
              <a:t>://swift-lang.org</a:t>
            </a:r>
            <a:endParaRPr lang="en-US" sz="5500" dirty="0">
              <a:solidFill>
                <a:srgbClr val="1F497D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73276" y="35433000"/>
            <a:ext cx="26162000" cy="692493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4000" dirty="0" smtClean="0"/>
              <a:t>Midwest Center for Computational Materials (MICCoM) Scientific Advisory Board Meeting, October 18 &amp; 19, 2016</a:t>
            </a:r>
            <a:endParaRPr lang="en-GB" sz="4000" dirty="0"/>
          </a:p>
        </p:txBody>
      </p:sp>
      <p:sp>
        <p:nvSpPr>
          <p:cNvPr id="222" name="Rounded Rectangle 221"/>
          <p:cNvSpPr/>
          <p:nvPr/>
        </p:nvSpPr>
        <p:spPr>
          <a:xfrm>
            <a:off x="635000" y="16535400"/>
            <a:ext cx="12700000" cy="8839200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The Swift/T programming model allows data dependent execution of tasks written in these languages, making up a high-performance workflow</a:t>
            </a:r>
          </a:p>
        </p:txBody>
      </p:sp>
      <p:sp>
        <p:nvSpPr>
          <p:cNvPr id="228" name="Rectangle 2"/>
          <p:cNvSpPr txBox="1">
            <a:spLocks noChangeArrowheads="1"/>
          </p:cNvSpPr>
          <p:nvPr/>
        </p:nvSpPr>
        <p:spPr bwMode="auto">
          <a:xfrm>
            <a:off x="13743863" y="16237526"/>
            <a:ext cx="13172362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smtClean="0">
                <a:solidFill>
                  <a:srgbClr val="7F7F7F"/>
                </a:solidFill>
              </a:rPr>
              <a:t>Scalable run time based on ADLB</a:t>
            </a:r>
            <a:endParaRPr lang="en-US" sz="4800" i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4935200" y="34571508"/>
            <a:ext cx="5334000" cy="436017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Worldwide Swift usage </a:t>
            </a:r>
            <a:r>
              <a:rPr lang="en-US" sz="2300" smtClean="0">
                <a:solidFill>
                  <a:schemeClr val="bg1"/>
                </a:solidFill>
              </a:rPr>
              <a:t>through Nov </a:t>
            </a:r>
            <a:r>
              <a:rPr lang="en-US" sz="2300" dirty="0" smtClean="0">
                <a:solidFill>
                  <a:schemeClr val="bg1"/>
                </a:solidFill>
              </a:rPr>
              <a:t>2012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348014" y="25816197"/>
            <a:ext cx="11531600" cy="7026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000" b="1" dirty="0" smtClean="0">
                <a:solidFill>
                  <a:srgbClr val="7F7F7F"/>
                </a:solidFill>
              </a:rPr>
              <a:t>Prior work: Replica Exchange with NAMD</a:t>
            </a:r>
            <a:endParaRPr lang="en-US" sz="4000" b="1" i="1" dirty="0" smtClean="0"/>
          </a:p>
        </p:txBody>
      </p:sp>
      <p:sp>
        <p:nvSpPr>
          <p:cNvPr id="64" name="Rounded Rectangle 63"/>
          <p:cNvSpPr/>
          <p:nvPr/>
        </p:nvSpPr>
        <p:spPr>
          <a:xfrm>
            <a:off x="13720843" y="6440713"/>
            <a:ext cx="13187917" cy="20305487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r>
              <a:rPr lang="en-US" dirty="0" smtClean="0"/>
              <a:t>Example system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666749" y="6440714"/>
            <a:ext cx="12700000" cy="9675586"/>
          </a:xfrm>
          <a:prstGeom prst="roundRect">
            <a:avLst>
              <a:gd name="adj" fmla="val 517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968644" y="16702843"/>
            <a:ext cx="12255684" cy="9100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b="1" dirty="0" smtClean="0">
                <a:solidFill>
                  <a:srgbClr val="7F7F7F"/>
                </a:solidFill>
              </a:rPr>
              <a:t>Dataflow processing in distributed memory</a:t>
            </a:r>
            <a:endParaRPr lang="en-US" sz="4800" b="1" i="1" dirty="0" smtClean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673100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b="1" dirty="0" smtClean="0">
                <a:solidFill>
                  <a:srgbClr val="7F7F7F"/>
                </a:solidFill>
              </a:rPr>
              <a:t>Overview: Dataflow programming at scale</a:t>
            </a:r>
            <a:endParaRPr lang="en-US" sz="48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7550306"/>
            <a:ext cx="11811000" cy="85659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Many </a:t>
            </a:r>
            <a:r>
              <a:rPr lang="en-US" sz="3200" dirty="0"/>
              <a:t>important application classes that are driving the </a:t>
            </a:r>
            <a:r>
              <a:rPr lang="en-US" sz="3200" dirty="0" smtClean="0"/>
              <a:t>requirements for </a:t>
            </a:r>
            <a:r>
              <a:rPr lang="en-US" sz="3200" dirty="0"/>
              <a:t>extreme-scale </a:t>
            </a:r>
            <a:r>
              <a:rPr lang="en-US" sz="3200" dirty="0" smtClean="0"/>
              <a:t>systems can </a:t>
            </a:r>
            <a:r>
              <a:rPr lang="en-US" sz="3200" dirty="0"/>
              <a:t>be </a:t>
            </a:r>
            <a:r>
              <a:rPr lang="en-US" sz="3200" dirty="0" smtClean="0"/>
              <a:t>elegantly expressed </a:t>
            </a:r>
            <a:r>
              <a:rPr lang="en-US" sz="3200" dirty="0"/>
              <a:t>as many-task data flow </a:t>
            </a:r>
            <a:r>
              <a:rPr lang="en-US" sz="3200" dirty="0" smtClean="0"/>
              <a:t>programs: </a:t>
            </a:r>
            <a:endParaRPr lang="en-US" sz="3200" dirty="0"/>
          </a:p>
          <a:p>
            <a:pPr lvl="1">
              <a:tabLst>
                <a:tab pos="6457950" algn="l"/>
              </a:tabLst>
            </a:pPr>
            <a:r>
              <a:rPr lang="en-US" sz="3200" dirty="0" smtClean="0">
                <a:latin typeface="Webdings" pitchFamily="18" charset="2"/>
              </a:rPr>
              <a:t>a</a:t>
            </a:r>
            <a:r>
              <a:rPr lang="en-US" sz="3200" dirty="0">
                <a:latin typeface="Webdings" pitchFamily="18" charset="2"/>
              </a:rPr>
              <a:t> </a:t>
            </a:r>
            <a:r>
              <a:rPr lang="en-US" sz="3200" dirty="0" smtClean="0"/>
              <a:t>Optimization</a:t>
            </a:r>
            <a:r>
              <a:rPr lang="en-US" sz="3200" dirty="0"/>
              <a:t>	</a:t>
            </a:r>
            <a:r>
              <a:rPr lang="en-US" sz="3200" dirty="0" smtClean="0">
                <a:latin typeface="Webdings" pitchFamily="18" charset="2"/>
              </a:rPr>
              <a:t>a </a:t>
            </a:r>
            <a:r>
              <a:rPr lang="en-US" sz="3200" dirty="0" smtClean="0"/>
              <a:t>Stochastic programming </a:t>
            </a:r>
            <a:br>
              <a:rPr lang="en-US" sz="3200" dirty="0" smtClean="0"/>
            </a:br>
            <a:r>
              <a:rPr lang="en-US" sz="3200" dirty="0" smtClean="0">
                <a:latin typeface="Webdings" pitchFamily="18" charset="2"/>
              </a:rPr>
              <a:t>a </a:t>
            </a:r>
            <a:r>
              <a:rPr lang="en-US" sz="3200" dirty="0" smtClean="0"/>
              <a:t>Automatic classification </a:t>
            </a:r>
            <a:r>
              <a:rPr lang="en-US" sz="3200" dirty="0" smtClean="0">
                <a:latin typeface="Webdings" pitchFamily="18" charset="2"/>
              </a:rPr>
              <a:t>a </a:t>
            </a:r>
            <a:r>
              <a:rPr lang="en-US" sz="3200" dirty="0" smtClean="0"/>
              <a:t>Uncertainty </a:t>
            </a:r>
            <a:r>
              <a:rPr lang="en-US" sz="3200" dirty="0"/>
              <a:t>quantification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data flow </a:t>
            </a:r>
            <a:r>
              <a:rPr lang="en-US" sz="3200" dirty="0" smtClean="0"/>
              <a:t>programming model </a:t>
            </a:r>
            <a:r>
              <a:rPr lang="en-US" sz="3200" dirty="0"/>
              <a:t>of the Swift parallel scripting </a:t>
            </a:r>
            <a:r>
              <a:rPr lang="en-US" sz="3200" dirty="0" smtClean="0"/>
              <a:t>language can elegantly express the massive concurrency </a:t>
            </a:r>
            <a:r>
              <a:rPr lang="en-US" sz="3200" dirty="0"/>
              <a:t>demanded by these applications through implicit </a:t>
            </a:r>
            <a:r>
              <a:rPr lang="en-US" sz="3200" dirty="0" smtClean="0"/>
              <a:t>parallelism, which has the productivity </a:t>
            </a:r>
            <a:r>
              <a:rPr lang="en-US" sz="3200" dirty="0"/>
              <a:t>benefits of a high-level </a:t>
            </a:r>
            <a:r>
              <a:rPr lang="en-US" sz="3200" dirty="0" smtClean="0"/>
              <a:t>language </a:t>
            </a:r>
            <a:r>
              <a:rPr lang="en-US" sz="3200" dirty="0" smtClean="0"/>
              <a:t>[1,2]</a:t>
            </a:r>
          </a:p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Here, </a:t>
            </a:r>
            <a:r>
              <a:rPr lang="en-US" sz="3200" dirty="0"/>
              <a:t>we </a:t>
            </a:r>
            <a:r>
              <a:rPr lang="en-US" sz="3200" dirty="0" smtClean="0"/>
              <a:t>applied the Swift/T language implementation and runtime to </a:t>
            </a:r>
            <a:r>
              <a:rPr lang="en-US" sz="3200" dirty="0" smtClean="0"/>
              <a:t>an example problem </a:t>
            </a:r>
            <a:r>
              <a:rPr lang="en-US" sz="3200" dirty="0" smtClean="0"/>
              <a:t>relevant to MICCoM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Swift/K was previously implemented as a workflow language </a:t>
            </a:r>
            <a:br>
              <a:rPr lang="en-US" sz="3200" dirty="0" smtClean="0"/>
            </a:br>
            <a:r>
              <a:rPr lang="en-US" sz="3200" dirty="0" smtClean="0"/>
              <a:t>(c. 2007) for distributed computing (grids, clouds, etc.). The current implementation (Swift/T) is designed for </a:t>
            </a:r>
            <a:r>
              <a:rPr lang="en-US" sz="3200" dirty="0" smtClean="0"/>
              <a:t>HPC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949595" y="17946083"/>
            <a:ext cx="5756006" cy="74575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Swift/T allows users to bundle</a:t>
            </a:r>
            <a:br>
              <a:rPr lang="en-US" sz="3200" dirty="0" smtClean="0"/>
            </a:br>
            <a:r>
              <a:rPr lang="en-US" sz="3200" dirty="0" smtClean="0"/>
              <a:t>many different application codes - in many different languages – into one in-memory workflow [3]</a:t>
            </a:r>
          </a:p>
          <a:p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Swift/T programming model allows data dependent execution of tasks written in these languages, making up a high-performance workflow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State (including threads) can be left on a worker and accessed later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14197073" y="7839534"/>
            <a:ext cx="12354712" cy="16925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New Swift/T w</a:t>
            </a:r>
            <a:r>
              <a:rPr lang="en-US" sz="3200" dirty="0" smtClean="0"/>
              <a:t>orkflow </a:t>
            </a:r>
            <a:r>
              <a:rPr lang="en-US" sz="3200" dirty="0"/>
              <a:t>to </a:t>
            </a:r>
            <a:r>
              <a:rPr lang="en-US" sz="3200" dirty="0" smtClean="0"/>
              <a:t>optimize </a:t>
            </a:r>
            <a:r>
              <a:rPr lang="en-US" sz="3200" dirty="0"/>
              <a:t>materials design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Considers a network of particles connected by bonds which can be selected and cut to optimize the material response under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Since any combination of bonds may be cut, there is an extremely large search space (limited only by physical constraints)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Each </a:t>
            </a:r>
            <a:r>
              <a:rPr lang="en-US" sz="3200" dirty="0" err="1"/>
              <a:t>Auxetic</a:t>
            </a:r>
            <a:r>
              <a:rPr lang="en-US" sz="3200" dirty="0"/>
              <a:t> task is a call to a C++ function that measures the impact of a given cut on the system</a:t>
            </a:r>
          </a:p>
          <a:p>
            <a:pPr marL="2285927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For a 300 particle test system, this takes ~1.8s on Midway (</a:t>
            </a:r>
            <a:r>
              <a:rPr lang="en-US" sz="3200" dirty="0" err="1"/>
              <a:t>UofC</a:t>
            </a:r>
            <a:r>
              <a:rPr lang="en-US" sz="3200" dirty="0"/>
              <a:t> cluster</a:t>
            </a:r>
            <a:r>
              <a:rPr lang="en-US" sz="3200" dirty="0" smtClean="0"/>
              <a:t>); planning for 2000 particles @ 2 minutes</a:t>
            </a:r>
            <a:br>
              <a:rPr lang="en-US" sz="3200" dirty="0" smtClean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C++ functionality is exposed via Python interfaces (</a:t>
            </a:r>
            <a:r>
              <a:rPr lang="en-US" sz="3200" dirty="0" err="1"/>
              <a:t>Boost.Python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Swift workflow orchestrates the search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and </a:t>
            </a:r>
            <a:r>
              <a:rPr lang="en-US" sz="3200" dirty="0"/>
              <a:t>distributes work across </a:t>
            </a:r>
            <a:r>
              <a:rPr lang="en-US" sz="3200" dirty="0" smtClean="0"/>
              <a:t>Midway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current workflow has been tested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on Midway </a:t>
            </a:r>
            <a:r>
              <a:rPr lang="en-US" sz="3200" dirty="0"/>
              <a:t>up to 360 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r>
              <a:rPr lang="en-US" sz="3200" b="1" dirty="0"/>
              <a:t>Status and future plans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Exploring search </a:t>
            </a:r>
            <a:r>
              <a:rPr lang="en-US" sz="3200" dirty="0" smtClean="0"/>
              <a:t>strategies,</a:t>
            </a:r>
            <a:br>
              <a:rPr lang="en-US" sz="3200" dirty="0" smtClean="0"/>
            </a:br>
            <a:r>
              <a:rPr lang="en-US" sz="3200" dirty="0" smtClean="0"/>
              <a:t>control </a:t>
            </a:r>
            <a:r>
              <a:rPr lang="en-US" sz="3200" dirty="0"/>
              <a:t>cases for comparison:</a:t>
            </a:r>
          </a:p>
          <a:p>
            <a:pPr marL="461963" lvl="1" indent="279400">
              <a:buFont typeface="Arial" panose="020B0604020202020204" pitchFamily="34" charset="0"/>
              <a:buChar char="•"/>
            </a:pPr>
            <a:r>
              <a:rPr lang="en-US" sz="3200" dirty="0"/>
              <a:t>Brute </a:t>
            </a:r>
            <a:r>
              <a:rPr lang="en-US" sz="3200" dirty="0" smtClean="0"/>
              <a:t>force</a:t>
            </a:r>
          </a:p>
          <a:p>
            <a:pPr marL="461963" lvl="1" indent="279400">
              <a:buFont typeface="Arial" panose="020B0604020202020204" pitchFamily="34" charset="0"/>
              <a:buChar char="•"/>
            </a:pPr>
            <a:r>
              <a:rPr lang="en-US" sz="3200" dirty="0" smtClean="0"/>
              <a:t>Evolutionary </a:t>
            </a:r>
            <a:r>
              <a:rPr lang="en-US" sz="3200" dirty="0" smtClean="0"/>
              <a:t>algorithms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Current search evaluates all </a:t>
            </a:r>
            <a:br>
              <a:rPr lang="en-US" sz="3200" dirty="0"/>
            </a:br>
            <a:r>
              <a:rPr lang="en-US" sz="3200" dirty="0"/>
              <a:t>possible single cuts from a </a:t>
            </a:r>
            <a:br>
              <a:rPr lang="en-US" sz="3200" dirty="0"/>
            </a:br>
            <a:r>
              <a:rPr lang="en-US" sz="3200" dirty="0"/>
              <a:t>starting point, picks the best, </a:t>
            </a:r>
            <a:br>
              <a:rPr lang="en-US" sz="3200" dirty="0"/>
            </a:br>
            <a:r>
              <a:rPr lang="en-US" sz="3200" dirty="0"/>
              <a:t>and iterates from </a:t>
            </a:r>
            <a:r>
              <a:rPr lang="en-US" sz="3200" dirty="0" smtClean="0"/>
              <a:t>there</a:t>
            </a:r>
            <a:br>
              <a:rPr lang="en-US" sz="3200" dirty="0" smtClean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Evaluating more than one cut</a:t>
            </a:r>
            <a:br>
              <a:rPr lang="en-US" sz="3200" dirty="0"/>
            </a:br>
            <a:r>
              <a:rPr lang="en-US" sz="3200" dirty="0"/>
              <a:t>at a time will provide more </a:t>
            </a:r>
            <a:br>
              <a:rPr lang="en-US" sz="3200" dirty="0"/>
            </a:br>
            <a:r>
              <a:rPr lang="en-US" sz="3200" dirty="0" smtClean="0"/>
              <a:t>concurrency</a:t>
            </a:r>
            <a:br>
              <a:rPr lang="en-US" sz="3200" dirty="0" smtClean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Port to larger machine such as </a:t>
            </a:r>
            <a:r>
              <a:rPr lang="en-US" sz="3200" dirty="0" err="1"/>
              <a:t>UofC</a:t>
            </a:r>
            <a:r>
              <a:rPr lang="en-US" sz="3200" dirty="0"/>
              <a:t> Cray Beagle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should be straightforward)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3720843" y="26898600"/>
            <a:ext cx="1353573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7F7F7F"/>
                </a:solidFill>
              </a:rPr>
              <a:t>References</a:t>
            </a:r>
            <a:r>
              <a:rPr lang="en-US" sz="3200" dirty="0" smtClean="0">
                <a:solidFill>
                  <a:srgbClr val="7F7F7F"/>
                </a:solidFill>
              </a:rPr>
              <a:t/>
            </a:r>
            <a:br>
              <a:rPr lang="en-US" sz="3200" dirty="0" smtClean="0">
                <a:solidFill>
                  <a:srgbClr val="7F7F7F"/>
                </a:solidFill>
              </a:rPr>
            </a:b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Swift/T: Large-scale application composition via distributed-memory data flow </a:t>
            </a:r>
            <a:r>
              <a:rPr lang="en-US" sz="3000" b="1" dirty="0" smtClean="0"/>
              <a:t>processing  </a:t>
            </a:r>
            <a:r>
              <a:rPr lang="en-US" sz="3000" dirty="0" smtClean="0"/>
              <a:t>J. M</a:t>
            </a:r>
            <a:r>
              <a:rPr lang="en-US" sz="3000" dirty="0"/>
              <a:t>. Wozniak, </a:t>
            </a:r>
            <a:r>
              <a:rPr lang="en-US" sz="3000" dirty="0" smtClean="0"/>
              <a:t>T. G</a:t>
            </a:r>
            <a:r>
              <a:rPr lang="en-US" sz="3000" dirty="0"/>
              <a:t>. Armstrong, </a:t>
            </a:r>
            <a:r>
              <a:rPr lang="en-US" sz="3000" dirty="0" smtClean="0"/>
              <a:t>M. Wilde</a:t>
            </a:r>
            <a:r>
              <a:rPr lang="en-US" sz="3000" dirty="0"/>
              <a:t>, </a:t>
            </a:r>
            <a:r>
              <a:rPr lang="en-US" sz="3000" dirty="0" smtClean="0"/>
              <a:t>D. S</a:t>
            </a:r>
            <a:r>
              <a:rPr lang="en-US" sz="3000" dirty="0"/>
              <a:t>. Katz, </a:t>
            </a:r>
            <a:r>
              <a:rPr lang="en-US" sz="3000" dirty="0" smtClean="0"/>
              <a:t>E. Lusk</a:t>
            </a:r>
            <a:r>
              <a:rPr lang="en-US" sz="3000" dirty="0"/>
              <a:t>, </a:t>
            </a:r>
            <a:r>
              <a:rPr lang="en-US" sz="3000" dirty="0" smtClean="0"/>
              <a:t>I. T</a:t>
            </a:r>
            <a:r>
              <a:rPr lang="en-US" sz="3000" dirty="0"/>
              <a:t>. Foster.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Proc. CCGrid </a:t>
            </a:r>
            <a:r>
              <a:rPr lang="en-US" sz="3000" dirty="0"/>
              <a:t>2013</a:t>
            </a:r>
            <a:r>
              <a:rPr lang="en-US" sz="3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Compiler techniques for massively scalable implicit task parallelism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Timothy G. Armstrong, Justin M. Wozniak, Michael Wilde, and Ian T. Foster. </a:t>
            </a:r>
            <a:br>
              <a:rPr lang="en-US" sz="3200" dirty="0"/>
            </a:br>
            <a:r>
              <a:rPr lang="en-US" sz="3200" dirty="0"/>
              <a:t>Proc. SC 2014. 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Interlanguage </a:t>
            </a:r>
            <a:r>
              <a:rPr lang="en-US" sz="3200" b="1" dirty="0"/>
              <a:t>parallel scripting for distributed-memory scientific computing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Justin M. Wozniak, Timothy G. Armstrong, Ketan C. Maheshwari, Daniel S. Katz, Michael Wilde, and Ian T. Foster. </a:t>
            </a:r>
            <a:br>
              <a:rPr lang="en-US" sz="3200" dirty="0"/>
            </a:br>
            <a:r>
              <a:rPr lang="en-US" sz="3200" dirty="0" smtClean="0"/>
              <a:t>Proc. WORKS 2015.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Petascale Tcl with NAMD, VMD, and Swift/T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James C. Phillips, John E. Stone, Kirby L. </a:t>
            </a:r>
            <a:r>
              <a:rPr lang="en-US" sz="3200" dirty="0" err="1"/>
              <a:t>Vandivort</a:t>
            </a:r>
            <a:r>
              <a:rPr lang="en-US" sz="3200" dirty="0"/>
              <a:t>, Timothy G. Armstrong, Justin M. Wozniak, Michael Wilde, and Klaus </a:t>
            </a:r>
            <a:r>
              <a:rPr lang="en-US" sz="3200" dirty="0" err="1"/>
              <a:t>Schulten</a:t>
            </a:r>
            <a:r>
              <a:rPr lang="en-US" sz="3200" dirty="0"/>
              <a:t>. </a:t>
            </a:r>
            <a:r>
              <a:rPr lang="en-US" sz="3200" dirty="0" smtClean="0"/>
              <a:t> Proc</a:t>
            </a:r>
            <a:r>
              <a:rPr lang="en-US" sz="3200" dirty="0"/>
              <a:t>. High Performance Technical Computing in Dynamic Languages at </a:t>
            </a:r>
            <a:r>
              <a:rPr lang="en-US" sz="3200" dirty="0" smtClean="0"/>
              <a:t>SC </a:t>
            </a:r>
            <a:r>
              <a:rPr lang="en-US" sz="3200" dirty="0"/>
              <a:t>2014.</a:t>
            </a:r>
            <a:endParaRPr lang="en-US" sz="3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15200" y="18155340"/>
            <a:ext cx="1665531" cy="1480021"/>
            <a:chOff x="863065" y="3200017"/>
            <a:chExt cx="1933008" cy="1738987"/>
          </a:xfrm>
        </p:grpSpPr>
        <p:sp>
          <p:nvSpPr>
            <p:cNvPr id="36" name="Rectangle 35"/>
            <p:cNvSpPr/>
            <p:nvPr/>
          </p:nvSpPr>
          <p:spPr>
            <a:xfrm>
              <a:off x="1181877" y="35083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control process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29477" y="3355910"/>
              <a:ext cx="1614196" cy="1430694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contro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process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3065" y="3200017"/>
              <a:ext cx="1614196" cy="1430693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Swift/T control process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365424" y="18265494"/>
            <a:ext cx="3207576" cy="2765705"/>
            <a:chOff x="3200400" y="3200400"/>
            <a:chExt cx="3581400" cy="3200400"/>
          </a:xfrm>
        </p:grpSpPr>
        <p:sp>
          <p:nvSpPr>
            <p:cNvPr id="42" name="Rectangle 41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Swift worker process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50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9255268" y="18155340"/>
            <a:ext cx="3241531" cy="2799660"/>
            <a:chOff x="3200400" y="3200400"/>
            <a:chExt cx="3581400" cy="3200400"/>
          </a:xfrm>
        </p:grpSpPr>
        <p:sp>
          <p:nvSpPr>
            <p:cNvPr id="52" name="Rectangle 51"/>
            <p:cNvSpPr/>
            <p:nvPr/>
          </p:nvSpPr>
          <p:spPr>
            <a:xfrm>
              <a:off x="3200400" y="3200400"/>
              <a:ext cx="3581400" cy="3200400"/>
            </a:xfrm>
            <a:prstGeom prst="rect">
              <a:avLst/>
            </a:prstGeom>
            <a:solidFill>
              <a:srgbClr val="1F497D">
                <a:lumMod val="20000"/>
                <a:lumOff val="80000"/>
              </a:srgbClr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3" name="Picture 2" descr="C:\cygwin\home\justin\ATPESC_2013-08-06\part11-swift-py-r\slides\python-powered-h-50x6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226" y="5114037"/>
              <a:ext cx="749559" cy="9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cygwin\home\justin\ATPESC_2013-08-06\part11-swift-py-r\slides\Rlog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275" y="5221293"/>
              <a:ext cx="1004548" cy="75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ounded Rectangle 54"/>
            <p:cNvSpPr/>
            <p:nvPr/>
          </p:nvSpPr>
          <p:spPr>
            <a:xfrm>
              <a:off x="3431332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363275" y="4052596"/>
              <a:ext cx="762000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367823" y="4019647"/>
              <a:ext cx="1237863" cy="748004"/>
            </a:xfrm>
            <a:prstGeom prst="roundRect">
              <a:avLst/>
            </a:prstGeom>
            <a:solidFill>
              <a:srgbClr val="A6C4DE"/>
            </a:solidFill>
            <a:ln w="25400" cap="flat" cmpd="sng" algn="ctr">
              <a:solidFill>
                <a:srgbClr val="A6C4D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Fortran</a:t>
              </a:r>
            </a:p>
          </p:txBody>
        </p:sp>
        <p:pic>
          <p:nvPicPr>
            <p:cNvPr id="60" name="Picture 4" descr="C:\Users\justin\Desktop\tcllogo-t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9706" y="5056641"/>
              <a:ext cx="814096" cy="119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Rectangle 60"/>
          <p:cNvSpPr/>
          <p:nvPr/>
        </p:nvSpPr>
        <p:spPr>
          <a:xfrm>
            <a:off x="9145115" y="18045184"/>
            <a:ext cx="3270154" cy="283460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443630" y="18608682"/>
            <a:ext cx="550772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0221983" y="18608682"/>
            <a:ext cx="706089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C++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1089382" y="18608682"/>
            <a:ext cx="1200806" cy="526643"/>
          </a:xfrm>
          <a:prstGeom prst="roundRect">
            <a:avLst/>
          </a:prstGeom>
          <a:solidFill>
            <a:srgbClr val="A6C4DE"/>
          </a:solidFill>
          <a:ln w="25400" cap="flat" cmpd="sng" algn="ctr">
            <a:solidFill>
              <a:srgbClr val="A6C4D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Fortran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8629744" y="19257539"/>
            <a:ext cx="895256" cy="612072"/>
            <a:chOff x="5123080" y="5559107"/>
            <a:chExt cx="796180" cy="612072"/>
          </a:xfrm>
        </p:grpSpPr>
        <p:sp>
          <p:nvSpPr>
            <p:cNvPr id="72" name="Oval 71"/>
            <p:cNvSpPr/>
            <p:nvPr/>
          </p:nvSpPr>
          <p:spPr bwMode="auto">
            <a:xfrm>
              <a:off x="5173822" y="5559107"/>
              <a:ext cx="540543" cy="612072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charset="0"/>
                <a:ea typeface="MS PGothic" pitchFamily="34" charset="-128"/>
                <a:cs typeface="MS PGothic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23080" y="5619054"/>
              <a:ext cx="796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Calibri" charset="0"/>
                  <a:ea typeface="MS PGothic" pitchFamily="34" charset="-128"/>
                </a:rPr>
                <a:t>MPI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145115" y="18139741"/>
            <a:ext cx="327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404040"/>
                </a:solidFill>
                <a:latin typeface="Calibri" charset="0"/>
                <a:ea typeface="MS PGothic" pitchFamily="34" charset="-128"/>
              </a:rPr>
              <a:t>Swift/T worker</a:t>
            </a:r>
            <a:endParaRPr lang="en-US" sz="2400" b="1" dirty="0">
              <a:solidFill>
                <a:srgbClr val="404040"/>
              </a:solidFill>
              <a:latin typeface="Calibri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358050" y="19201807"/>
            <a:ext cx="2979348" cy="16246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 descr="http://touque.ca/EC/ICS2O/students/2010-09/ICS2O7B/RabS/Java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846" y="19267877"/>
            <a:ext cx="764168" cy="14007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" name="Picture 4" descr="https://res.cloudinary.com/skillsmatter/image/upload/v1453975328/oceuc8zbcqibbhmxk9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29" y="19392585"/>
            <a:ext cx="862171" cy="12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cygwin\home\wozniak\exm\papers\JointLab_2014_woz\julia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0020062"/>
            <a:ext cx="1091910" cy="75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C:\cygwin\home\justin\ATPESC_2013-08-06\part11-swift-py-r\slides\R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19269058"/>
            <a:ext cx="1101606" cy="6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80"/>
          <p:cNvCxnSpPr/>
          <p:nvPr/>
        </p:nvCxnSpPr>
        <p:spPr>
          <a:xfrm>
            <a:off x="8534400" y="18897600"/>
            <a:ext cx="82365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8534400" y="18745200"/>
            <a:ext cx="83820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>
          <a:xfrm>
            <a:off x="8534400" y="19050000"/>
            <a:ext cx="823650" cy="0"/>
          </a:xfrm>
          <a:prstGeom prst="straightConnector1">
            <a:avLst/>
          </a:prstGeom>
          <a:noFill/>
          <a:ln w="25400" cap="flat" cmpd="sng" algn="ctr">
            <a:solidFill>
              <a:srgbClr val="A6C4DE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84" name="Rectangle 83"/>
          <p:cNvSpPr/>
          <p:nvPr/>
        </p:nvSpPr>
        <p:spPr>
          <a:xfrm>
            <a:off x="6971672" y="21488400"/>
            <a:ext cx="6134728" cy="3657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Swift/T workflows can contain trillions of tasks, executing billions per second on systems like the IBM Blue Gene/Q 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large Cray installations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Tasks can use MPI internally</a:t>
            </a:r>
            <a:endParaRPr lang="en-US" sz="3200" dirty="0"/>
          </a:p>
        </p:txBody>
      </p:sp>
      <p:pic>
        <p:nvPicPr>
          <p:cNvPr id="85" name="Picture 2" descr="C:\cygwin\home\wozniak\exm\papers\Tcl_2015\paper\img\NAM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33" y="26769393"/>
            <a:ext cx="6612300" cy="26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968644" y="26746200"/>
            <a:ext cx="6514098" cy="762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Collaborative effort to </a:t>
            </a:r>
            <a:br>
              <a:rPr lang="en-US" sz="3200" dirty="0" smtClean="0"/>
            </a:br>
            <a:r>
              <a:rPr lang="en-US" sz="3200" dirty="0" smtClean="0"/>
              <a:t>improve the replica exchange scripts used by the NAMD </a:t>
            </a:r>
            <a:br>
              <a:rPr lang="en-US" sz="3200" dirty="0" smtClean="0"/>
            </a:br>
            <a:r>
              <a:rPr lang="en-US" sz="3200" dirty="0" smtClean="0"/>
              <a:t>team at UIUC [4]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Desired more flexibility with use </a:t>
            </a:r>
            <a:br>
              <a:rPr lang="en-US" sz="3200" dirty="0" smtClean="0"/>
            </a:br>
            <a:r>
              <a:rPr lang="en-US" sz="3200" dirty="0" smtClean="0"/>
              <a:t>of MPI, better automatic load balancing, richer programming model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Needed support for scripting interfaces to native code (C++),</a:t>
            </a:r>
            <a:br>
              <a:rPr lang="en-US" sz="3200" dirty="0" smtClean="0"/>
            </a:br>
            <a:r>
              <a:rPr lang="en-US" sz="3200" dirty="0" smtClean="0"/>
              <a:t>inversion of control, high performance and portability to NCSA Blue Waters</a:t>
            </a:r>
          </a:p>
        </p:txBody>
      </p:sp>
      <p:pic>
        <p:nvPicPr>
          <p:cNvPr id="88" name="Content Placeholder 7" descr="hierarchy-namd.pdf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858" b="-18858"/>
          <a:stretch>
            <a:fillRect/>
          </a:stretch>
        </p:blipFill>
        <p:spPr>
          <a:xfrm>
            <a:off x="7116084" y="29531716"/>
            <a:ext cx="5783704" cy="5257800"/>
          </a:xfrm>
          <a:prstGeom prst="rect">
            <a:avLst/>
          </a:prstGeom>
        </p:spPr>
      </p:pic>
      <p:sp>
        <p:nvSpPr>
          <p:cNvPr id="89" name="Rectangle 2"/>
          <p:cNvSpPr txBox="1">
            <a:spLocks noChangeArrowheads="1"/>
          </p:cNvSpPr>
          <p:nvPr/>
        </p:nvSpPr>
        <p:spPr bwMode="auto">
          <a:xfrm>
            <a:off x="14001635" y="6586927"/>
            <a:ext cx="127000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997" tIns="38998" rIns="74997" bIns="38998" anchor="ctr">
            <a:prstTxWarp prst="textNoShape">
              <a:avLst/>
            </a:prstTxWarp>
          </a:bodyPr>
          <a:lstStyle/>
          <a:p>
            <a:pPr algn="ctr" defTabSz="380985">
              <a:lnSpc>
                <a:spcPct val="94000"/>
              </a:lnSpc>
              <a:buClr>
                <a:srgbClr val="000000"/>
              </a:buClr>
              <a:buSzPct val="100000"/>
              <a:defRPr/>
            </a:pPr>
            <a:r>
              <a:rPr lang="en-US" sz="4800" b="1" dirty="0" err="1" smtClean="0">
                <a:solidFill>
                  <a:srgbClr val="7F7F7F"/>
                </a:solidFill>
              </a:rPr>
              <a:t>Auxetic</a:t>
            </a:r>
            <a:r>
              <a:rPr lang="en-US" sz="4800" b="1" dirty="0" smtClean="0">
                <a:solidFill>
                  <a:srgbClr val="7F7F7F"/>
                </a:solidFill>
              </a:rPr>
              <a:t> workflow collaboration</a:t>
            </a:r>
            <a:endParaRPr lang="en-US" sz="4800" b="1" i="1" dirty="0" smtClean="0"/>
          </a:p>
        </p:txBody>
      </p:sp>
      <p:sp>
        <p:nvSpPr>
          <p:cNvPr id="99" name="Rounded Rectangle 98"/>
          <p:cNvSpPr/>
          <p:nvPr/>
        </p:nvSpPr>
        <p:spPr>
          <a:xfrm>
            <a:off x="22976959" y="21254881"/>
            <a:ext cx="2660101" cy="769223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Current state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0466774" y="21254881"/>
            <a:ext cx="1905000" cy="769224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All bonds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22976959" y="23724171"/>
            <a:ext cx="2567597" cy="964629"/>
          </a:xfrm>
          <a:prstGeom prst="roundRect">
            <a:avLst/>
          </a:prstGeom>
          <a:solidFill>
            <a:schemeClr val="tx2"/>
          </a:solidFill>
          <a:ln>
            <a:solidFill>
              <a:srgbClr val="0B1F8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Select best cut</a:t>
            </a:r>
          </a:p>
        </p:txBody>
      </p:sp>
      <p:cxnSp>
        <p:nvCxnSpPr>
          <p:cNvPr id="103" name="Straight Arrow Connector 102"/>
          <p:cNvCxnSpPr>
            <a:stCxn id="100" idx="3"/>
            <a:endCxn id="99" idx="1"/>
          </p:cNvCxnSpPr>
          <p:nvPr/>
        </p:nvCxnSpPr>
        <p:spPr>
          <a:xfrm>
            <a:off x="22371774" y="21639493"/>
            <a:ext cx="6051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2"/>
            <a:endCxn id="112" idx="0"/>
          </p:cNvCxnSpPr>
          <p:nvPr/>
        </p:nvCxnSpPr>
        <p:spPr>
          <a:xfrm flipH="1">
            <a:off x="23245490" y="22024104"/>
            <a:ext cx="1061520" cy="55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2"/>
            <a:endCxn id="110" idx="0"/>
          </p:cNvCxnSpPr>
          <p:nvPr/>
        </p:nvCxnSpPr>
        <p:spPr>
          <a:xfrm flipH="1">
            <a:off x="23854723" y="22024104"/>
            <a:ext cx="452287" cy="55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9" idx="2"/>
            <a:endCxn id="111" idx="0"/>
          </p:cNvCxnSpPr>
          <p:nvPr/>
        </p:nvCxnSpPr>
        <p:spPr>
          <a:xfrm>
            <a:off x="24307010" y="22024104"/>
            <a:ext cx="178941" cy="5586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4485951" y="23182977"/>
            <a:ext cx="68239" cy="541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3182590" y="23135143"/>
            <a:ext cx="735597" cy="589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3854723" y="23106670"/>
            <a:ext cx="406034" cy="6175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475" y="22582764"/>
            <a:ext cx="620496" cy="72057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703" y="22582764"/>
            <a:ext cx="620496" cy="72057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242" y="22582764"/>
            <a:ext cx="620496" cy="720576"/>
          </a:xfrm>
          <a:prstGeom prst="rect">
            <a:avLst/>
          </a:prstGeom>
        </p:spPr>
      </p:pic>
      <p:cxnSp>
        <p:nvCxnSpPr>
          <p:cNvPr id="113" name="Straight Arrow Connector 51"/>
          <p:cNvCxnSpPr>
            <a:stCxn id="102" idx="3"/>
            <a:endCxn id="99" idx="3"/>
          </p:cNvCxnSpPr>
          <p:nvPr/>
        </p:nvCxnSpPr>
        <p:spPr>
          <a:xfrm flipV="1">
            <a:off x="25544556" y="21639493"/>
            <a:ext cx="92504" cy="2566993"/>
          </a:xfrm>
          <a:prstGeom prst="bentConnector3">
            <a:avLst>
              <a:gd name="adj1" fmla="val 347124"/>
            </a:avLst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4948984" y="22848073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40" name="Oval 139"/>
          <p:cNvSpPr/>
          <p:nvPr/>
        </p:nvSpPr>
        <p:spPr>
          <a:xfrm>
            <a:off x="25145447" y="22845933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sp>
        <p:nvSpPr>
          <p:cNvPr id="141" name="Oval 140"/>
          <p:cNvSpPr/>
          <p:nvPr/>
        </p:nvSpPr>
        <p:spPr>
          <a:xfrm>
            <a:off x="25345859" y="22845933"/>
            <a:ext cx="103809" cy="99392"/>
          </a:xfrm>
          <a:prstGeom prst="ellipse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aseline="-25000" dirty="0" smtClean="0"/>
          </a:p>
        </p:txBody>
      </p:sp>
      <p:pic>
        <p:nvPicPr>
          <p:cNvPr id="2" name="Picture 2" descr="C:\cygwin\home\wozniak\proj\Workflows\reports\2016\SAB\auxetic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150" y="15490026"/>
            <a:ext cx="4301213" cy="41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002359" y="19670792"/>
            <a:ext cx="2845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system</a:t>
            </a:r>
            <a:endParaRPr 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1980817" y="24789825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Workflow diagram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5606</TotalTime>
  <Words>268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Argonne National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Wilde</dc:creator>
  <cp:lastModifiedBy>Justin Wozniak</cp:lastModifiedBy>
  <cp:revision>151</cp:revision>
  <cp:lastPrinted>2013-02-04T00:39:05Z</cp:lastPrinted>
  <dcterms:created xsi:type="dcterms:W3CDTF">2013-02-03T23:37:43Z</dcterms:created>
  <dcterms:modified xsi:type="dcterms:W3CDTF">2016-10-18T14:11:02Z</dcterms:modified>
</cp:coreProperties>
</file>