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4"/>
  </p:notesMasterIdLst>
  <p:sldIdLst>
    <p:sldId id="257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F8F"/>
    <a:srgbClr val="000000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6" autoAdjust="0"/>
    <p:restoredTop sz="93511" autoAdjust="0"/>
  </p:normalViewPr>
  <p:slideViewPr>
    <p:cSldViewPr snapToGrid="0" showGuides="1">
      <p:cViewPr varScale="1">
        <p:scale>
          <a:sx n="82" d="100"/>
          <a:sy n="82" d="100"/>
        </p:scale>
        <p:origin x="-792" y="-80"/>
      </p:cViewPr>
      <p:guideLst>
        <p:guide orient="horz" pos="671"/>
        <p:guide orient="horz" pos="4175"/>
        <p:guide orient="horz" pos="311"/>
        <p:guide pos="5503"/>
        <p:guide pos="317"/>
        <p:guide pos="151"/>
        <p:guide pos="55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9143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711594"/>
            <a:ext cx="3790374" cy="374415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5497444"/>
            <a:ext cx="3840480" cy="585031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710816"/>
            <a:ext cx="3790374" cy="374415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5496666"/>
            <a:ext cx="3840480" cy="585031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85427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3616113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3616113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697093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697093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3618612"/>
            <a:ext cx="2465584" cy="214661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699592"/>
            <a:ext cx="2361244" cy="182057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701473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701473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701473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701473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706193"/>
            <a:ext cx="8434552" cy="175226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4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3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1" y="3979061"/>
            <a:ext cx="2238469" cy="477837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27699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574666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344342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574666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344342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4025151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5898516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4025151"/>
            <a:ext cx="3790374" cy="1844567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5902307"/>
            <a:ext cx="3840480" cy="368183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99606"/>
            <a:ext cx="8372901" cy="402985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5" y="6318955"/>
            <a:ext cx="3711039" cy="539045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www.anl.gov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4246"/>
            <a:ext cx="9143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724"/>
            <a:ext cx="9144000" cy="686472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372901" cy="806017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21" y="627296"/>
            <a:ext cx="1859645" cy="6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5" y="1689100"/>
            <a:ext cx="4280275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689100"/>
            <a:ext cx="4863724" cy="2706624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689100"/>
            <a:ext cx="239714" cy="2706624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6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6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31799" y="730250"/>
            <a:ext cx="618807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066539" y="-1241416"/>
            <a:ext cx="3876414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6156882"/>
            <a:ext cx="1546678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7020"/>
            <a:ext cx="9144000" cy="6011938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7020"/>
            <a:ext cx="9144000" cy="6011938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5" y="1689100"/>
            <a:ext cx="4280275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689100"/>
            <a:ext cx="4863724" cy="2706624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204952"/>
            <a:ext cx="5851526" cy="1292225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6" y="4582947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6" y="4960384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689100"/>
            <a:ext cx="239714" cy="2706624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99995"/>
            <a:ext cx="837290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9" y="167614"/>
            <a:ext cx="1546986" cy="5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899574"/>
            <a:ext cx="8925874" cy="2761535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726366"/>
            <a:ext cx="8452904" cy="86288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6" y="4945565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6" y="5323002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4589246"/>
            <a:ext cx="8484914" cy="331077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899573"/>
            <a:ext cx="224589" cy="276148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66274"/>
            <a:ext cx="8484914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320210"/>
            <a:ext cx="1546986" cy="5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6094281"/>
            <a:ext cx="5894492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0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4959068"/>
            <a:ext cx="2692871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1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1" y="4959068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681606"/>
            <a:ext cx="8925874" cy="2761535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116710"/>
            <a:ext cx="6776128" cy="1119234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6" y="4581631"/>
            <a:ext cx="2692871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6" y="4959068"/>
            <a:ext cx="2692871" cy="74672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1229593"/>
            <a:ext cx="8484914" cy="331077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681605"/>
            <a:ext cx="224589" cy="276148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6" y="0"/>
            <a:ext cx="8925873" cy="68580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775200"/>
            <a:ext cx="9144000" cy="20828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5042974"/>
            <a:ext cx="8321040" cy="1373592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6" y="-1"/>
            <a:ext cx="8925873" cy="3656013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3663950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3663950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3656122"/>
            <a:ext cx="9144000" cy="3201878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367364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367364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367364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807284"/>
            <a:ext cx="8674100" cy="787098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68580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654175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654175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654175"/>
            <a:ext cx="2240280" cy="223828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654175"/>
            <a:ext cx="2240280" cy="223828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4645418"/>
            <a:ext cx="8434552" cy="1813035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4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3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1" y="3931763"/>
            <a:ext cx="2238469" cy="477837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68580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50"/>
            <a:ext cx="8372901" cy="499714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445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699995"/>
            <a:ext cx="4023360" cy="4422775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685707"/>
            <a:ext cx="4023360" cy="4422775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2263770"/>
            <a:ext cx="4114800" cy="383588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2263770"/>
            <a:ext cx="4114800" cy="383588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684229"/>
            <a:ext cx="4114800" cy="6209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684229"/>
            <a:ext cx="4114800" cy="6209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699995"/>
            <a:ext cx="4319750" cy="2249430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699995"/>
            <a:ext cx="3729481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79" y="4080588"/>
            <a:ext cx="3729481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4066957"/>
            <a:ext cx="4319750" cy="2249430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731527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720414"/>
            <a:ext cx="2023746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4" y="3290408"/>
            <a:ext cx="2028507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3304768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3" y="4872981"/>
            <a:ext cx="2028507" cy="1347056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4856121"/>
            <a:ext cx="5814912" cy="147936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998349"/>
            <a:ext cx="4114800" cy="2129163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3998349"/>
            <a:ext cx="4097585" cy="2129163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69999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69999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699995"/>
            <a:ext cx="4114800" cy="1717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699995"/>
            <a:ext cx="4114800" cy="1717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343731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3437315"/>
            <a:ext cx="4023360" cy="22860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5" y="5735092"/>
            <a:ext cx="3995723" cy="56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89" y="5735092"/>
            <a:ext cx="3995723" cy="56843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60" y="6436886"/>
            <a:ext cx="769422" cy="27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2901" cy="82894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9995"/>
            <a:ext cx="8372901" cy="442277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473709"/>
            <a:ext cx="457200" cy="18288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09" r:id="rId10"/>
    <p:sldLayoutId id="2147483695" r:id="rId11"/>
    <p:sldLayoutId id="2147483739" r:id="rId12"/>
    <p:sldLayoutId id="2147483696" r:id="rId13"/>
    <p:sldLayoutId id="2147483689" r:id="rId14"/>
    <p:sldLayoutId id="2147483710" r:id="rId15"/>
    <p:sldLayoutId id="2147483706" r:id="rId16"/>
    <p:sldLayoutId id="2147483704" r:id="rId17"/>
    <p:sldLayoutId id="2147483769" r:id="rId18"/>
    <p:sldLayoutId id="2147483770" r:id="rId19"/>
    <p:sldLayoutId id="2147483771" r:id="rId20"/>
    <p:sldLayoutId id="2147483772" r:id="rId21"/>
    <p:sldLayoutId id="2147483761" r:id="rId22"/>
    <p:sldLayoutId id="2147483762" r:id="rId23"/>
    <p:sldLayoutId id="2147483763" r:id="rId24"/>
    <p:sldLayoutId id="2147483765" r:id="rId25"/>
    <p:sldLayoutId id="2147483766" r:id="rId2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workflow example - </a:t>
            </a:r>
            <a:r>
              <a:rPr lang="en-US" dirty="0" err="1" smtClean="0"/>
              <a:t>auxetic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to automatically optimize materials design problem</a:t>
            </a:r>
          </a:p>
          <a:p>
            <a:endParaRPr lang="en-US" dirty="0"/>
          </a:p>
          <a:p>
            <a:r>
              <a:rPr lang="en-US" dirty="0" smtClean="0"/>
              <a:t>Considers a network of particles connected by bonds which can be selected and cut to optimize the material response under stress</a:t>
            </a:r>
          </a:p>
          <a:p>
            <a:endParaRPr lang="en-US" dirty="0"/>
          </a:p>
          <a:p>
            <a:r>
              <a:rPr lang="en-US" dirty="0" smtClean="0"/>
              <a:t>Since any combination of bonds may be cut, there is an extremely large search space (limite</a:t>
            </a:r>
            <a:r>
              <a:rPr lang="en-US" dirty="0" smtClean="0"/>
              <a:t>d only by physical constraints)</a:t>
            </a:r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 err="1" smtClean="0"/>
              <a:t>Auxetic</a:t>
            </a:r>
            <a:r>
              <a:rPr lang="en-US" dirty="0" smtClean="0"/>
              <a:t> task is a call to a C++ function that measures the impact of a given cut on the system</a:t>
            </a:r>
          </a:p>
          <a:p>
            <a:pPr lvl="1"/>
            <a:r>
              <a:rPr lang="en-US" dirty="0" smtClean="0"/>
              <a:t>For a 300 particle test system, this takes ~1.8s on Midway (</a:t>
            </a:r>
            <a:r>
              <a:rPr lang="en-US" dirty="0" err="1" smtClean="0"/>
              <a:t>UofC</a:t>
            </a:r>
            <a:r>
              <a:rPr lang="en-US" dirty="0" smtClean="0"/>
              <a:t> cluster)</a:t>
            </a:r>
          </a:p>
          <a:p>
            <a:r>
              <a:rPr lang="en-US" dirty="0" smtClean="0"/>
              <a:t>The C++ functionality is exposed via Python interfaces (</a:t>
            </a:r>
            <a:r>
              <a:rPr lang="en-US" dirty="0" err="1" smtClean="0"/>
              <a:t>Boost.Python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Swift workflow orchestrates the search and distributes work across Midway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Collaboration with Daniel Reid (</a:t>
            </a:r>
            <a:r>
              <a:rPr lang="en-US" dirty="0" err="1" smtClean="0"/>
              <a:t>UofC</a:t>
            </a:r>
            <a:r>
              <a:rPr lang="en-US" dirty="0" smtClean="0"/>
              <a:t>) and Sidney Nagel (</a:t>
            </a:r>
            <a:r>
              <a:rPr lang="en-US" dirty="0" err="1" smtClean="0"/>
              <a:t>Uof</a:t>
            </a:r>
            <a:r>
              <a:rPr lang="en-US" dirty="0" err="1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Auxetic</a:t>
            </a:r>
            <a:r>
              <a:rPr lang="en-US" dirty="0" smtClean="0"/>
              <a:t>: Status and 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342"/>
            <a:ext cx="8372901" cy="4827721"/>
          </a:xfrm>
        </p:spPr>
        <p:txBody>
          <a:bodyPr/>
          <a:lstStyle/>
          <a:p>
            <a:r>
              <a:rPr lang="en-US" dirty="0" smtClean="0"/>
              <a:t>The current workflow has been tested on Midway up to 360 cores</a:t>
            </a:r>
          </a:p>
          <a:p>
            <a:r>
              <a:rPr lang="en-US" dirty="0" smtClean="0"/>
              <a:t>The basic framework will remain: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Exploring search strategies:</a:t>
            </a:r>
          </a:p>
          <a:p>
            <a:pPr lvl="1"/>
            <a:r>
              <a:rPr lang="en-US" dirty="0" smtClean="0"/>
              <a:t>Control cases for comparison:</a:t>
            </a:r>
          </a:p>
          <a:p>
            <a:pPr lvl="2"/>
            <a:r>
              <a:rPr lang="en-US" dirty="0" smtClean="0"/>
              <a:t>Brute force</a:t>
            </a:r>
          </a:p>
          <a:p>
            <a:pPr lvl="2"/>
            <a:r>
              <a:rPr lang="en-US" dirty="0" smtClean="0"/>
              <a:t>Evolutionary algorithms</a:t>
            </a:r>
            <a:br>
              <a:rPr lang="en-US" dirty="0" smtClean="0"/>
            </a:br>
            <a:r>
              <a:rPr lang="en-US" dirty="0" smtClean="0"/>
              <a:t>(Good Swift use case)</a:t>
            </a:r>
          </a:p>
          <a:p>
            <a:pPr lvl="1"/>
            <a:r>
              <a:rPr lang="en-US" dirty="0" smtClean="0"/>
              <a:t>Current search evaluates all </a:t>
            </a:r>
            <a:br>
              <a:rPr lang="en-US" dirty="0" smtClean="0"/>
            </a:br>
            <a:r>
              <a:rPr lang="en-US" dirty="0" smtClean="0"/>
              <a:t>possible single cuts from a </a:t>
            </a:r>
            <a:br>
              <a:rPr lang="en-US" dirty="0" smtClean="0"/>
            </a:br>
            <a:r>
              <a:rPr lang="en-US" dirty="0" smtClean="0"/>
              <a:t>starting point, picks the best, </a:t>
            </a:r>
            <a:br>
              <a:rPr lang="en-US" dirty="0" smtClean="0"/>
            </a:br>
            <a:r>
              <a:rPr lang="en-US" dirty="0" smtClean="0"/>
              <a:t>and iterates from there</a:t>
            </a:r>
          </a:p>
          <a:p>
            <a:pPr lvl="1"/>
            <a:r>
              <a:rPr lang="en-US" dirty="0" smtClean="0"/>
              <a:t>Evaluating more than one cut</a:t>
            </a:r>
            <a:br>
              <a:rPr lang="en-US" dirty="0" smtClean="0"/>
            </a:br>
            <a:r>
              <a:rPr lang="en-US" dirty="0" smtClean="0"/>
              <a:t>at a time will provide more </a:t>
            </a:r>
            <a:br>
              <a:rPr lang="en-US" dirty="0" smtClean="0"/>
            </a:br>
            <a:r>
              <a:rPr lang="en-US" dirty="0" smtClean="0"/>
              <a:t>concurrency</a:t>
            </a:r>
            <a:endParaRPr lang="en-US" dirty="0"/>
          </a:p>
          <a:p>
            <a:r>
              <a:rPr lang="en-US" dirty="0" smtClean="0"/>
              <a:t>Port to larger machine such as </a:t>
            </a:r>
            <a:r>
              <a:rPr lang="en-US" dirty="0" err="1" smtClean="0"/>
              <a:t>UofC</a:t>
            </a:r>
            <a:r>
              <a:rPr lang="en-US" dirty="0" smtClean="0"/>
              <a:t> Cray Beagle (should be straightforward)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00423" y="1956140"/>
            <a:ext cx="2878372" cy="1757239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Midway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586670" y="2099263"/>
            <a:ext cx="2401293" cy="389614"/>
          </a:xfrm>
          <a:prstGeom prst="rect">
            <a:avLst/>
          </a:prstGeom>
          <a:solidFill>
            <a:schemeClr val="tx2"/>
          </a:solidFill>
          <a:ln>
            <a:solidFill>
              <a:srgbClr val="0B1F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86671" y="2488877"/>
            <a:ext cx="747422" cy="381663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86671" y="2870540"/>
            <a:ext cx="747422" cy="381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C++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3605" y="2488877"/>
            <a:ext cx="747422" cy="381663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13605" y="2870539"/>
            <a:ext cx="747422" cy="381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C++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39463" y="2813501"/>
            <a:ext cx="103809" cy="99392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 smtClean="0"/>
          </a:p>
        </p:txBody>
      </p:sp>
      <p:sp>
        <p:nvSpPr>
          <p:cNvPr id="13" name="Oval 12"/>
          <p:cNvSpPr/>
          <p:nvPr/>
        </p:nvSpPr>
        <p:spPr>
          <a:xfrm>
            <a:off x="7535926" y="2811361"/>
            <a:ext cx="103809" cy="99392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 smtClean="0"/>
          </a:p>
        </p:txBody>
      </p:sp>
      <p:sp>
        <p:nvSpPr>
          <p:cNvPr id="14" name="Oval 13"/>
          <p:cNvSpPr/>
          <p:nvPr/>
        </p:nvSpPr>
        <p:spPr>
          <a:xfrm>
            <a:off x="7736338" y="2811361"/>
            <a:ext cx="103809" cy="99392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6226880" y="4091548"/>
            <a:ext cx="1720906" cy="356461"/>
          </a:xfrm>
          <a:prstGeom prst="roundRect">
            <a:avLst/>
          </a:prstGeom>
          <a:solidFill>
            <a:schemeClr val="tx2"/>
          </a:solidFill>
          <a:ln>
            <a:solidFill>
              <a:srgbClr val="0B1F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Current state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435456" y="4091549"/>
            <a:ext cx="1375935" cy="356461"/>
          </a:xfrm>
          <a:prstGeom prst="roundRect">
            <a:avLst/>
          </a:prstGeom>
          <a:solidFill>
            <a:schemeClr val="tx2"/>
          </a:solidFill>
          <a:ln>
            <a:solidFill>
              <a:srgbClr val="0B1F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All bonds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93" y="4904221"/>
            <a:ext cx="512022" cy="115814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6238588" y="5408887"/>
            <a:ext cx="1720906" cy="356461"/>
          </a:xfrm>
          <a:prstGeom prst="roundRect">
            <a:avLst/>
          </a:prstGeom>
          <a:solidFill>
            <a:schemeClr val="tx2"/>
          </a:solidFill>
          <a:ln>
            <a:solidFill>
              <a:srgbClr val="0B1F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Select best cut</a:t>
            </a:r>
          </a:p>
        </p:txBody>
      </p:sp>
      <p:cxnSp>
        <p:nvCxnSpPr>
          <p:cNvPr id="27" name="Straight Arrow Connector 26"/>
          <p:cNvCxnSpPr>
            <a:stCxn id="17" idx="3"/>
            <a:endCxn id="16" idx="1"/>
          </p:cNvCxnSpPr>
          <p:nvPr/>
        </p:nvCxnSpPr>
        <p:spPr>
          <a:xfrm flipV="1">
            <a:off x="5811391" y="4269779"/>
            <a:ext cx="41548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21" idx="0"/>
          </p:cNvCxnSpPr>
          <p:nvPr/>
        </p:nvCxnSpPr>
        <p:spPr>
          <a:xfrm flipH="1">
            <a:off x="5977664" y="4448009"/>
            <a:ext cx="1109669" cy="3525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2"/>
          </p:cNvCxnSpPr>
          <p:nvPr/>
        </p:nvCxnSpPr>
        <p:spPr>
          <a:xfrm flipH="1">
            <a:off x="6638326" y="4448009"/>
            <a:ext cx="449007" cy="3525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2"/>
            <a:endCxn id="23" idx="0"/>
          </p:cNvCxnSpPr>
          <p:nvPr/>
        </p:nvCxnSpPr>
        <p:spPr>
          <a:xfrm>
            <a:off x="7087333" y="4448009"/>
            <a:ext cx="202233" cy="3525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977664" y="5106689"/>
            <a:ext cx="986666" cy="302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5" idx="0"/>
          </p:cNvCxnSpPr>
          <p:nvPr/>
        </p:nvCxnSpPr>
        <p:spPr>
          <a:xfrm>
            <a:off x="6558814" y="5106689"/>
            <a:ext cx="540227" cy="302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239008" y="5106689"/>
            <a:ext cx="50558" cy="302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66" y="4800598"/>
            <a:ext cx="377920" cy="4388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06" y="4800598"/>
            <a:ext cx="377920" cy="438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704" y="4800598"/>
            <a:ext cx="377920" cy="438875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stCxn id="25" idx="3"/>
            <a:endCxn id="16" idx="3"/>
          </p:cNvCxnSpPr>
          <p:nvPr/>
        </p:nvCxnSpPr>
        <p:spPr>
          <a:xfrm flipH="1" flipV="1">
            <a:off x="7947786" y="4269779"/>
            <a:ext cx="11708" cy="1317339"/>
          </a:xfrm>
          <a:prstGeom prst="bentConnector3">
            <a:avLst>
              <a:gd name="adj1" fmla="val -4202861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1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185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presentation_4x3</vt:lpstr>
      <vt:lpstr>Swift workflow example - auxetic</vt:lpstr>
      <vt:lpstr>Auxetic: Status and future plans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Justin Wozniak</cp:lastModifiedBy>
  <cp:revision>34</cp:revision>
  <cp:lastPrinted>2015-09-08T15:35:42Z</cp:lastPrinted>
  <dcterms:created xsi:type="dcterms:W3CDTF">2015-11-17T23:08:18Z</dcterms:created>
  <dcterms:modified xsi:type="dcterms:W3CDTF">2016-10-14T18:16:51Z</dcterms:modified>
</cp:coreProperties>
</file>