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82" r:id="rId4"/>
    <p:sldId id="291" r:id="rId5"/>
    <p:sldId id="264" r:id="rId6"/>
    <p:sldId id="292" r:id="rId7"/>
    <p:sldId id="273" r:id="rId8"/>
    <p:sldId id="272" r:id="rId9"/>
    <p:sldId id="293" r:id="rId10"/>
    <p:sldId id="262" r:id="rId11"/>
    <p:sldId id="261" r:id="rId12"/>
    <p:sldId id="294" r:id="rId13"/>
    <p:sldId id="260" r:id="rId14"/>
    <p:sldId id="259" r:id="rId15"/>
    <p:sldId id="295" r:id="rId16"/>
    <p:sldId id="266" r:id="rId17"/>
    <p:sldId id="275" r:id="rId18"/>
    <p:sldId id="283" r:id="rId19"/>
    <p:sldId id="274" r:id="rId20"/>
    <p:sldId id="296" r:id="rId21"/>
    <p:sldId id="267" r:id="rId22"/>
    <p:sldId id="297" r:id="rId23"/>
    <p:sldId id="299" r:id="rId24"/>
    <p:sldId id="298" r:id="rId25"/>
    <p:sldId id="279" r:id="rId26"/>
    <p:sldId id="288" r:id="rId27"/>
    <p:sldId id="269" r:id="rId28"/>
    <p:sldId id="289" r:id="rId29"/>
    <p:sldId id="302" r:id="rId30"/>
    <p:sldId id="303" r:id="rId31"/>
    <p:sldId id="301" r:id="rId32"/>
    <p:sldId id="300" r:id="rId33"/>
    <p:sldId id="305" r:id="rId34"/>
    <p:sldId id="304" r:id="rId35"/>
    <p:sldId id="306" r:id="rId36"/>
    <p:sldId id="290" r:id="rId37"/>
    <p:sldId id="270" r:id="rId38"/>
    <p:sldId id="265" r:id="rId39"/>
    <p:sldId id="307" r:id="rId40"/>
    <p:sldId id="27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152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03-04-2025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1279B-89AD-4E48-B60A-730ABFEC1C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45A417-AB26-83D5-54B4-C15B8E3C1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87DF1-3016-7042-22BC-EBF9518E34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073191-D0B3-1E4A-F91B-F72312F68439}"/>
              </a:ext>
            </a:extLst>
          </p:cNvPr>
          <p:cNvSpPr>
            <a:spLocks noGrp="1"/>
          </p:cNvSpPr>
          <p:nvPr>
            <p:ph type="sldNum" sz="quarter" idx="5"/>
          </p:nvPr>
        </p:nvSpPr>
        <p:spPr/>
        <p:txBody>
          <a:bodyPr/>
          <a:lstStyle/>
          <a:p>
            <a:fld id="{56747B17-79FE-4478-A310-1A2505B9FEF6}" type="slidenum">
              <a:rPr lang="en-IN" smtClean="0"/>
              <a:t>4</a:t>
            </a:fld>
            <a:endParaRPr lang="en-IN"/>
          </a:p>
        </p:txBody>
      </p:sp>
    </p:spTree>
    <p:extLst>
      <p:ext uri="{BB962C8B-B14F-4D97-AF65-F5344CB8AC3E}">
        <p14:creationId xmlns:p14="http://schemas.microsoft.com/office/powerpoint/2010/main" val="29607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7</a:t>
            </a:fld>
            <a:endParaRPr lang="en-IN"/>
          </a:p>
        </p:txBody>
      </p:sp>
    </p:spTree>
    <p:extLst>
      <p:ext uri="{BB962C8B-B14F-4D97-AF65-F5344CB8AC3E}">
        <p14:creationId xmlns:p14="http://schemas.microsoft.com/office/powerpoint/2010/main" val="38418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t>03-04-2025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t>03-04-2025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t>03-04-2025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t>03-04-2025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t>03-04-2025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t>03-04-2025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t>03-04-2025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t>03-04-2025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t>03-04-2025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t>03-04-2025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t>03-04-2025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t>03-04-2025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452488" y="2436445"/>
            <a:ext cx="8319734" cy="954107"/>
          </a:xfrm>
          <a:prstGeom prst="rect">
            <a:avLst/>
          </a:prstGeom>
          <a:noFill/>
        </p:spPr>
        <p:txBody>
          <a:bodyPr wrap="square" rtlCol="0">
            <a:spAutoFit/>
          </a:bodyPr>
          <a:lstStyle/>
          <a:p>
            <a:pPr marL="160020" algn="ctr">
              <a:spcBef>
                <a:spcPts val="1585"/>
              </a:spcBef>
              <a:spcAft>
                <a:spcPts val="200"/>
              </a:spcAft>
            </a:pPr>
            <a:r>
              <a:rPr lang="en-IN" sz="28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WITH AI-POWERED SYSTEM USING BLOCKCHAIN TECHNOLOGY</a:t>
            </a:r>
            <a:endParaRPr lang="en-IN" sz="2800" b="1"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646331"/>
          </a:xfrm>
          <a:prstGeom prst="rect">
            <a:avLst/>
          </a:prstGeom>
          <a:noFill/>
        </p:spPr>
        <p:txBody>
          <a:bodyPr wrap="square" rtlCol="0">
            <a:spAutoFit/>
          </a:bodyPr>
          <a:lstStyle/>
          <a:p>
            <a:r>
              <a:rPr lang="en-US" sz="1800" b="1" dirty="0">
                <a:effectLst/>
                <a:latin typeface="Times New Roman" panose="02020603050405020304" pitchFamily="18" charset="0"/>
                <a:ea typeface="SimSun" panose="02010600030101010101" pitchFamily="2" charset="-122"/>
              </a:rPr>
              <a:t>MR KARTHIKEYAN A</a:t>
            </a:r>
            <a:br>
              <a:rPr lang="en-US" sz="1800" b="1" dirty="0">
                <a:effectLst/>
                <a:latin typeface="Times New Roman" panose="02020603050405020304" pitchFamily="18" charset="0"/>
                <a:ea typeface="SimSun" panose="02010600030101010101" pitchFamily="2" charset="-122"/>
              </a:rPr>
            </a:br>
            <a:r>
              <a:rPr lang="en-US" sz="1800" b="1" dirty="0">
                <a:effectLst/>
                <a:latin typeface="Times New Roman" panose="02020603050405020304" pitchFamily="18" charset="0"/>
                <a:ea typeface="SimSun" panose="02010600030101010101" pitchFamily="2" charset="-122"/>
              </a:rPr>
              <a:t>PROFESSOR</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637032"/>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JERRISH N (211421104111)</a:t>
            </a:r>
          </a:p>
          <a:p>
            <a:pPr algn="ctr"/>
            <a:r>
              <a:rPr lang="en-US" b="1" dirty="0">
                <a:latin typeface="Times New Roman" panose="02020603050405020304" pitchFamily="18" charset="0"/>
                <a:cs typeface="Times New Roman" panose="02020603050405020304" pitchFamily="18" charset="0"/>
              </a:rPr>
              <a:t>MICHAEL JOSIL M (211421104161)</a:t>
            </a:r>
          </a:p>
          <a:p>
            <a:pPr algn="ctr"/>
            <a:r>
              <a:rPr lang="en-US" b="1" dirty="0">
                <a:latin typeface="Times New Roman" panose="02020603050405020304" pitchFamily="18" charset="0"/>
                <a:cs typeface="Times New Roman" panose="02020603050405020304" pitchFamily="18" charset="0"/>
              </a:rPr>
              <a:t>PARUN VIGNESH T (211421104180)</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646331"/>
          </a:xfrm>
          <a:prstGeom prst="rect">
            <a:avLst/>
          </a:prstGeom>
          <a:noFill/>
        </p:spPr>
        <p:txBody>
          <a:bodyPr wrap="square" rtlCol="0">
            <a:spAutoFit/>
          </a:bodyPr>
          <a:lstStyle/>
          <a:p>
            <a:pPr marL="283210">
              <a:spcBef>
                <a:spcPts val="470"/>
              </a:spcBef>
              <a:buNone/>
            </a:pPr>
            <a:r>
              <a:rPr lang="en-US" b="1" dirty="0">
                <a:effectLst/>
                <a:latin typeface="Times New Roman" panose="02020603050405020304" pitchFamily="18" charset="0"/>
                <a:ea typeface="Times New Roman" panose="02020603050405020304" pitchFamily="18" charset="0"/>
              </a:rPr>
              <a:t>DR</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R.</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JOSPHINELEELA</a:t>
            </a:r>
            <a:r>
              <a:rPr lang="en-US" b="1" spc="-35" dirty="0">
                <a:effectLst/>
                <a:latin typeface="Times New Roman" panose="02020603050405020304" pitchFamily="18" charset="0"/>
                <a:ea typeface="Times New Roman" panose="02020603050405020304" pitchFamily="18" charset="0"/>
              </a:rPr>
              <a:t> </a:t>
            </a:r>
            <a:r>
              <a:rPr lang="en-US" b="1" kern="0" spc="-10" dirty="0">
                <a:effectLst/>
                <a:latin typeface="Times New Roman" panose="02020603050405020304" pitchFamily="18" charset="0"/>
                <a:ea typeface="Times New Roman" panose="02020603050405020304" pitchFamily="18" charset="0"/>
              </a:rPr>
              <a:t>SUPERVISOR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B1F8A8B3-64F9-4DC5-ACC8-B61CB529DC3B}" type="datetime1">
              <a:rPr lang="en-IN" smtClean="0"/>
              <a:t>03-04-2025</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id="{883DBBAE-C41A-ABDF-CB33-314E9D7C56C6}"/>
              </a:ext>
            </a:extLst>
          </p:cNvPr>
          <p:cNvSpPr>
            <a:spLocks noGrp="1"/>
          </p:cNvSpPr>
          <p:nvPr>
            <p:ph type="ftr" sz="quarter" idx="11"/>
          </p:nvPr>
        </p:nvSpPr>
        <p:spPr/>
        <p:txBody>
          <a:bodyPr/>
          <a:lstStyle/>
          <a:p>
            <a:r>
              <a:rPr lang="en-IN" dirty="0"/>
              <a:t>FRAUD DETECTION WITH AI-POWERED SYSTEM USING BLOCKCHAIN TECHNOLOGY</a:t>
            </a: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F455D1BD-F729-4AF1-B27A-A2B4224E89E6}" type="datetime1">
              <a:rPr lang="en-IN" smtClean="0"/>
              <a:t>03-04-2025</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p:txBody>
          <a:bodyPr/>
          <a:lstStyle/>
          <a:p>
            <a:r>
              <a:rPr lang="en-IN" dirty="0"/>
              <a:t>FRAUD DETECTION WITH AI-POWERED SYSTEM USING BLOCKCHAIN TECHNOLOGY</a:t>
            </a:r>
          </a:p>
        </p:txBody>
      </p:sp>
      <p:sp>
        <p:nvSpPr>
          <p:cNvPr id="6" name="TextBox 5">
            <a:extLst>
              <a:ext uri="{FF2B5EF4-FFF2-40B4-BE49-F238E27FC236}">
                <a16:creationId xmlns:a16="http://schemas.microsoft.com/office/drawing/2014/main" id="{4B787338-5F0E-2E1E-97E0-92C5C7501B66}"/>
              </a:ext>
            </a:extLst>
          </p:cNvPr>
          <p:cNvSpPr txBox="1"/>
          <p:nvPr/>
        </p:nvSpPr>
        <p:spPr>
          <a:xfrm>
            <a:off x="352327" y="696249"/>
            <a:ext cx="8358040" cy="54440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rapid growth of blockchain-based financial systems has introduced significant security challenges, particularly in detecting fraudulent transactions due to the decentralized and pseudonymous nature of blockchain networks. Traditional fraud detection mechanisms, which rely solely on cryptographic security and consensus algorithms, often fail to identify real-time anomalies, making blockchain transactions susceptible to money laundering, double-spending, and other illicit activities.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project proposes an </a:t>
            </a:r>
            <a:r>
              <a:rPr lang="en-IN" b="1" dirty="0">
                <a:latin typeface="Times New Roman" panose="02020603050405020304" pitchFamily="18" charset="0"/>
                <a:cs typeface="Times New Roman" panose="02020603050405020304" pitchFamily="18" charset="0"/>
              </a:rPr>
              <a:t>AI-Powered Blockchain Integrity and Fraud Detection System</a:t>
            </a:r>
            <a:r>
              <a:rPr lang="en-IN" dirty="0">
                <a:latin typeface="Times New Roman" panose="02020603050405020304" pitchFamily="18" charset="0"/>
                <a:cs typeface="Times New Roman" panose="02020603050405020304" pitchFamily="18" charset="0"/>
              </a:rPr>
              <a:t> that integrates </a:t>
            </a:r>
            <a:r>
              <a:rPr lang="en-IN" b="1" dirty="0">
                <a:latin typeface="Times New Roman" panose="02020603050405020304" pitchFamily="18" charset="0"/>
                <a:cs typeface="Times New Roman" panose="02020603050405020304" pitchFamily="18" charset="0"/>
              </a:rPr>
              <a:t>Random Forest (RF), Artificial Neural Networks (ANN), Long Short-Term Memory (LSTM), and Isolation Forest</a:t>
            </a:r>
            <a:r>
              <a:rPr lang="en-IN" dirty="0">
                <a:latin typeface="Times New Roman" panose="02020603050405020304" pitchFamily="18" charset="0"/>
                <a:cs typeface="Times New Roman" panose="02020603050405020304" pitchFamily="18" charset="0"/>
              </a:rPr>
              <a:t> models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transaction patterns and detect fraudulent activities with high accuracy. By leveraging both </a:t>
            </a:r>
            <a:r>
              <a:rPr lang="en-IN" b="1" dirty="0">
                <a:latin typeface="Times New Roman" panose="02020603050405020304" pitchFamily="18" charset="0"/>
                <a:cs typeface="Times New Roman" panose="02020603050405020304" pitchFamily="18" charset="0"/>
              </a:rPr>
              <a:t>supervised and unsupervised machine learning techniques</a:t>
            </a:r>
            <a:r>
              <a:rPr lang="en-IN" dirty="0">
                <a:latin typeface="Times New Roman" panose="02020603050405020304" pitchFamily="18" charset="0"/>
                <a:cs typeface="Times New Roman" panose="02020603050405020304" pitchFamily="18" charset="0"/>
              </a:rPr>
              <a:t>, the system continuously monitors transactions, assigns fraud probability scores, and ensures transparency by logging flagged transactions on the blockchain.</a:t>
            </a:r>
          </a:p>
        </p:txBody>
      </p:sp>
    </p:spTree>
    <p:extLst>
      <p:ext uri="{BB962C8B-B14F-4D97-AF65-F5344CB8AC3E}">
        <p14:creationId xmlns:p14="http://schemas.microsoft.com/office/powerpoint/2010/main" val="126665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03-04-2025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IN" dirty="0"/>
              <a:t>FRAUD DETECTION WITH AI-POWERED SYSTEM USING BLOCKCHAIN TECHNOLOGY</a:t>
            </a:r>
          </a:p>
        </p:txBody>
      </p:sp>
      <p:sp>
        <p:nvSpPr>
          <p:cNvPr id="7" name="TextBox 6">
            <a:extLst>
              <a:ext uri="{FF2B5EF4-FFF2-40B4-BE49-F238E27FC236}">
                <a16:creationId xmlns:a16="http://schemas.microsoft.com/office/drawing/2014/main" id="{6C79AE8D-A589-F2F9-7374-733B9B57AA0B}"/>
              </a:ext>
            </a:extLst>
          </p:cNvPr>
          <p:cNvSpPr txBox="1"/>
          <p:nvPr/>
        </p:nvSpPr>
        <p:spPr>
          <a:xfrm>
            <a:off x="367645" y="1123876"/>
            <a:ext cx="8408709" cy="50353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The proposed system in this project introduces an AI-Powered Blockchain Integrity and Fraud Detection System that enhances the reliability, transparency, and security of blockchain networks using Artificial Intelligence (AI) techniques. </a:t>
            </a:r>
          </a:p>
          <a:p>
            <a:pPr marL="285750" indent="-285750" algn="just">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Traditional blockchain systems rely solely on cryptographic algorithms and decentralized consensus mechanisms, making them vulnerable to fraudulent transactions, data tampering, and inefficiency in real-time validation. </a:t>
            </a:r>
          </a:p>
          <a:p>
            <a:pPr marL="285750" indent="-285750" algn="just">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The proposed system leverages AI-based algorithms to address these limitations, offering real-time anomaly detection, fraud prevention, and adaptive consensus mechanisms.</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system consists of three primary components: Transaction Monitoring Module, AI-Based Fraud Detection Module, and Blockchain Integrity Module. </a:t>
            </a: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BA9E4-FE48-B396-B020-4FC5FC24991F}"/>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AFE50DF5-E1A3-403D-2220-D18BB41C8CD6}"/>
              </a:ext>
            </a:extLst>
          </p:cNvPr>
          <p:cNvSpPr>
            <a:spLocks noGrp="1"/>
          </p:cNvSpPr>
          <p:nvPr>
            <p:ph type="dt" sz="half" idx="10"/>
          </p:nvPr>
        </p:nvSpPr>
        <p:spPr/>
        <p:txBody>
          <a:bodyPr/>
          <a:lstStyle/>
          <a:p>
            <a:fld id="{3487E929-4048-4FA8-8BB8-CA6B1DEE6F8B}" type="datetime1">
              <a:rPr lang="en-IN" smtClean="0"/>
              <a:t>03-04-2025</a:t>
            </a:fld>
            <a:endParaRPr lang="en-IN"/>
          </a:p>
        </p:txBody>
      </p:sp>
      <p:sp>
        <p:nvSpPr>
          <p:cNvPr id="4" name="Slide Number Placeholder 3">
            <a:extLst>
              <a:ext uri="{FF2B5EF4-FFF2-40B4-BE49-F238E27FC236}">
                <a16:creationId xmlns:a16="http://schemas.microsoft.com/office/drawing/2014/main" id="{F5454C58-7E3A-F0F6-4D7F-DC34E275DE7A}"/>
              </a:ext>
            </a:extLst>
          </p:cNvPr>
          <p:cNvSpPr>
            <a:spLocks noGrp="1"/>
          </p:cNvSpPr>
          <p:nvPr>
            <p:ph type="sldNum" sz="quarter" idx="12"/>
          </p:nvPr>
        </p:nvSpPr>
        <p:spPr/>
        <p:txBody>
          <a:bodyPr/>
          <a:lstStyle/>
          <a:p>
            <a:fld id="{9D3FF152-60F5-4862-82F9-1190556AA56F}" type="slidenum">
              <a:rPr lang="en-IN" sz="1400" b="1" smtClean="0">
                <a:solidFill>
                  <a:schemeClr val="tx1"/>
                </a:solidFill>
              </a:rPr>
              <a:t>12</a:t>
            </a:fld>
            <a:endParaRPr lang="en-IN" sz="1400" b="1" dirty="0">
              <a:solidFill>
                <a:schemeClr val="tx1"/>
              </a:solidFill>
            </a:endParaRPr>
          </a:p>
        </p:txBody>
      </p:sp>
      <p:sp>
        <p:nvSpPr>
          <p:cNvPr id="5" name="Footer Placeholder 4">
            <a:extLst>
              <a:ext uri="{FF2B5EF4-FFF2-40B4-BE49-F238E27FC236}">
                <a16:creationId xmlns:a16="http://schemas.microsoft.com/office/drawing/2014/main" id="{78AD2889-9F4C-E2C4-5B77-045715479566}"/>
              </a:ext>
            </a:extLst>
          </p:cNvPr>
          <p:cNvSpPr>
            <a:spLocks noGrp="1"/>
          </p:cNvSpPr>
          <p:nvPr>
            <p:ph type="ftr" sz="quarter" idx="11"/>
          </p:nvPr>
        </p:nvSpPr>
        <p:spPr/>
        <p:txBody>
          <a:bodyPr/>
          <a:lstStyle/>
          <a:p>
            <a:r>
              <a:rPr lang="en-IN" dirty="0"/>
              <a:t>FRAUD DETECTION WITH AI-POWERED SYSTEM USING BLOCKCHAIN TECHNOLOGY</a:t>
            </a:r>
          </a:p>
        </p:txBody>
      </p:sp>
      <p:sp>
        <p:nvSpPr>
          <p:cNvPr id="7" name="TextBox 6">
            <a:extLst>
              <a:ext uri="{FF2B5EF4-FFF2-40B4-BE49-F238E27FC236}">
                <a16:creationId xmlns:a16="http://schemas.microsoft.com/office/drawing/2014/main" id="{AF7E76FF-3853-ECE3-22C3-4F27971A5D2E}"/>
              </a:ext>
            </a:extLst>
          </p:cNvPr>
          <p:cNvSpPr txBox="1"/>
          <p:nvPr/>
        </p:nvSpPr>
        <p:spPr>
          <a:xfrm>
            <a:off x="367645" y="379158"/>
            <a:ext cx="8408709" cy="5490221"/>
          </a:xfrm>
          <a:prstGeom prst="rect">
            <a:avLst/>
          </a:prstGeom>
          <a:noFill/>
        </p:spPr>
        <p:txBody>
          <a:bodyPr wrap="square">
            <a:spAutoFit/>
          </a:bodyPr>
          <a:lstStyle/>
          <a:p>
            <a:pPr marL="425450" marR="182245" indent="-285750" algn="just">
              <a:lnSpc>
                <a:spcPct val="150000"/>
              </a:lnSpc>
              <a:spcBef>
                <a:spcPts val="182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Transaction Monitoring Module continuously scans incoming transactions, extracting relevant features such as transaction amount, sender-receiver relationship, and frequency of transactions. </a:t>
            </a:r>
          </a:p>
          <a:p>
            <a:pPr marL="425450" marR="182245" indent="-285750" algn="just">
              <a:lnSpc>
                <a:spcPct val="150000"/>
              </a:lnSpc>
              <a:spcBef>
                <a:spcPts val="182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These extracted features are then passed to the AI-Based Fraud Detection Module, where Support Artificial Neural Network (ANN), Random Forest (RF), Isolation Forest (IF), and Long Short-Term Memory (LSTM) neural networks work collaboratively to classify transactions as legitimate or fraudulent. The final decision is taken based on an ensemble approach, where multiple models vote on the classification result. </a:t>
            </a:r>
          </a:p>
          <a:p>
            <a:pPr marL="425450" marR="182245" indent="-285750" algn="just">
              <a:lnSpc>
                <a:spcPct val="150000"/>
              </a:lnSpc>
              <a:spcBef>
                <a:spcPts val="182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If a transaction is flagged as fraudulent, it is immediately logged onto the blockchain for transparency, and further actions are taken, such as blocking or requiring additional verification.</a:t>
            </a:r>
          </a:p>
        </p:txBody>
      </p:sp>
    </p:spTree>
    <p:extLst>
      <p:ext uri="{BB962C8B-B14F-4D97-AF65-F5344CB8AC3E}">
        <p14:creationId xmlns:p14="http://schemas.microsoft.com/office/powerpoint/2010/main" val="404795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FAF13B13-FE7B-44B3-A17C-0E207613EA14}" type="datetime1">
              <a:rPr lang="en-IN" smtClean="0"/>
              <a:t>03-04-2025</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13</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IN" dirty="0"/>
              <a:t>FRAUD DETECTION WITH AI-POWERED SYSTEM USING BLOCKCHAIN TECHNOLOGY</a:t>
            </a:r>
          </a:p>
        </p:txBody>
      </p:sp>
      <p:sp>
        <p:nvSpPr>
          <p:cNvPr id="7" name="TextBox 6">
            <a:extLst>
              <a:ext uri="{FF2B5EF4-FFF2-40B4-BE49-F238E27FC236}">
                <a16:creationId xmlns:a16="http://schemas.microsoft.com/office/drawing/2014/main" id="{517892FE-564B-2319-09F8-2290760D8FA5}"/>
              </a:ext>
            </a:extLst>
          </p:cNvPr>
          <p:cNvSpPr txBox="1"/>
          <p:nvPr/>
        </p:nvSpPr>
        <p:spPr>
          <a:xfrm>
            <a:off x="848412" y="1308115"/>
            <a:ext cx="7767687" cy="3960058"/>
          </a:xfrm>
          <a:prstGeom prst="rect">
            <a:avLst/>
          </a:prstGeom>
          <a:noFill/>
        </p:spPr>
        <p:txBody>
          <a:bodyPr wrap="square">
            <a:spAutoFit/>
          </a:bodyPr>
          <a:lstStyle/>
          <a:p>
            <a:pPr marL="139700">
              <a:spcBef>
                <a:spcPts val="1220"/>
              </a:spcBef>
              <a:buNone/>
            </a:pPr>
            <a:r>
              <a:rPr lang="en-US" b="1" u="sng" dirty="0">
                <a:effectLst/>
                <a:latin typeface="Times New Roman" panose="02020603050405020304" pitchFamily="18" charset="0"/>
                <a:ea typeface="Times New Roman" panose="02020603050405020304" pitchFamily="18" charset="0"/>
              </a:rPr>
              <a:t>Hardware</a:t>
            </a:r>
            <a:r>
              <a:rPr lang="en-US" b="1" u="sng" spc="-65"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Requirements</a:t>
            </a:r>
            <a:r>
              <a:rPr lang="en-US" b="1" u="sng" spc="-60" dirty="0">
                <a:effectLst/>
                <a:latin typeface="Times New Roman" panose="02020603050405020304" pitchFamily="18" charset="0"/>
                <a:ea typeface="Times New Roman" panose="02020603050405020304" pitchFamily="18" charset="0"/>
              </a:rPr>
              <a:t> </a:t>
            </a:r>
            <a:r>
              <a:rPr lang="en-US" b="1" u="sng" spc="-5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800100" lvl="1" indent="-342900">
              <a:spcBef>
                <a:spcPts val="790"/>
              </a:spcBef>
              <a:buSzPts val="1400"/>
              <a:buFont typeface="Symbol" panose="05050102010706020507" pitchFamily="18" charset="2"/>
              <a:buChar char=""/>
              <a:tabLst>
                <a:tab pos="597535" algn="l"/>
                <a:tab pos="202755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pc="-7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Device</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Mobile</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or</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Computer</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805"/>
              </a:spcBef>
              <a:buSzPts val="1400"/>
              <a:buFont typeface="Symbol" panose="05050102010706020507" pitchFamily="18" charset="2"/>
              <a:buChar char=""/>
              <a:tabLst>
                <a:tab pos="597535" algn="l"/>
                <a:tab pos="203644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Processor</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20" dirty="0">
                <a:effectLst/>
                <a:latin typeface="Times New Roman" panose="02020603050405020304" pitchFamily="18" charset="0"/>
                <a:ea typeface="Symbol" panose="05050102010706020507" pitchFamily="18" charset="2"/>
                <a:cs typeface="Symbol" panose="05050102010706020507" pitchFamily="18" charset="2"/>
              </a:rPr>
              <a:t>(RAM)</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4GB</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(Both</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mobile</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and</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computer)</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805"/>
              </a:spcBef>
              <a:buSzPts val="1400"/>
              <a:buFont typeface="Symbol" panose="05050102010706020507" pitchFamily="18" charset="2"/>
              <a:buChar char=""/>
              <a:tabLst>
                <a:tab pos="597535" algn="l"/>
                <a:tab pos="203073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Computer</a:t>
            </a:r>
            <a:r>
              <a:rPr lang="en-US" spc="-6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Storage</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3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512</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GB</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780"/>
              </a:spcBef>
              <a:buSzPts val="1400"/>
              <a:buFont typeface="Symbol" panose="05050102010706020507" pitchFamily="18" charset="2"/>
              <a:buChar char=""/>
              <a:tabLst>
                <a:tab pos="597535" algn="l"/>
                <a:tab pos="201231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Mobile</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Storage</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32</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GB</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805"/>
              </a:spcBef>
              <a:buSzPts val="1400"/>
              <a:buFont typeface="Symbol" panose="05050102010706020507" pitchFamily="18" charset="2"/>
              <a:buChar char=""/>
              <a:tabLst>
                <a:tab pos="59753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Internet</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Connection</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9700">
              <a:buNone/>
            </a:pPr>
            <a:r>
              <a:rPr lang="en-US" sz="1800" b="1" u="sng" dirty="0">
                <a:effectLst/>
                <a:latin typeface="Times New Roman" panose="02020603050405020304" pitchFamily="18" charset="0"/>
                <a:ea typeface="Times New Roman" panose="02020603050405020304" pitchFamily="18" charset="0"/>
              </a:rPr>
              <a:t>Software</a:t>
            </a:r>
            <a:r>
              <a:rPr lang="en-US" sz="1800" b="1" u="sng" spc="-7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Requirements</a:t>
            </a:r>
            <a:r>
              <a:rPr lang="en-US" sz="1800" b="1" u="sng" spc="-60" dirty="0">
                <a:effectLst/>
                <a:latin typeface="Times New Roman" panose="02020603050405020304" pitchFamily="18" charset="0"/>
                <a:ea typeface="Times New Roman" panose="02020603050405020304" pitchFamily="18" charset="0"/>
              </a:rPr>
              <a:t> </a:t>
            </a:r>
            <a:r>
              <a:rPr lang="en-US" sz="1800" b="1" u="sng" spc="-5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800100" lvl="1" indent="-342900">
              <a:spcBef>
                <a:spcPts val="790"/>
              </a:spcBef>
              <a:buSzPts val="1400"/>
              <a:buFont typeface="Symbol" panose="05050102010706020507" pitchFamily="18" charset="2"/>
              <a:buChar char=""/>
              <a:tabLst>
                <a:tab pos="597535" algn="l"/>
                <a:tab pos="232918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Mobile</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OS</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Android</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version</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10</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805"/>
              </a:spcBef>
              <a:buSzPts val="1400"/>
              <a:buFont typeface="Symbol" panose="05050102010706020507" pitchFamily="18" charset="2"/>
              <a:buChar char=""/>
              <a:tabLst>
                <a:tab pos="597535" algn="l"/>
                <a:tab pos="232918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Computer</a:t>
            </a:r>
            <a:r>
              <a:rPr lang="en-US" spc="-6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OS</a:t>
            </a:r>
            <a:r>
              <a:rPr lang="en-US" spc="0" dirty="0">
                <a:effectLst/>
                <a:latin typeface="Times New Roman" panose="02020603050405020304" pitchFamily="18" charset="0"/>
                <a:ea typeface="Symbol" panose="05050102010706020507" pitchFamily="18" charset="2"/>
                <a:cs typeface="Symbol" panose="05050102010706020507" pitchFamily="18" charset="2"/>
              </a:rPr>
              <a:t>	:</a:t>
            </a:r>
            <a:r>
              <a:rPr lang="en-US" spc="-6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Windows</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50" dirty="0">
                <a:effectLst/>
                <a:latin typeface="Times New Roman" panose="02020603050405020304" pitchFamily="18" charset="0"/>
                <a:ea typeface="Symbol" panose="05050102010706020507" pitchFamily="18" charset="2"/>
                <a:cs typeface="Symbol" panose="05050102010706020507" pitchFamily="18" charset="2"/>
              </a:rPr>
              <a:t>8</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marL="800100" lvl="1" indent="-342900">
              <a:spcBef>
                <a:spcPts val="780"/>
              </a:spcBef>
              <a:buSzPts val="1400"/>
              <a:buFont typeface="Symbol" panose="05050102010706020507" pitchFamily="18" charset="2"/>
              <a:buChar char=""/>
              <a:tabLst>
                <a:tab pos="59753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Computer</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Clock</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Speed</a:t>
            </a:r>
            <a:r>
              <a:rPr lang="en-US" spc="35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4.90</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GHz</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07026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C4BC039F-0198-485D-A7BF-5D1B9E0B2CD8}" type="datetime1">
              <a:rPr lang="en-IN" smtClean="0"/>
              <a:t>03-04-2025</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t>14</a:t>
            </a:fld>
            <a:endParaRPr lang="en-IN" b="1" dirty="0">
              <a:solidFill>
                <a:schemeClr val="tx1"/>
              </a:solidFill>
            </a:endParaRPr>
          </a:p>
        </p:txBody>
      </p:sp>
      <p:sp>
        <p:nvSpPr>
          <p:cNvPr id="5" name="Footer Placeholder 4">
            <a:extLst>
              <a:ext uri="{FF2B5EF4-FFF2-40B4-BE49-F238E27FC236}">
                <a16:creationId xmlns:a16="http://schemas.microsoft.com/office/drawing/2014/main" id="{32B6A7EF-50D7-1BEB-23D3-C8D571DB476B}"/>
              </a:ext>
            </a:extLst>
          </p:cNvPr>
          <p:cNvSpPr>
            <a:spLocks noGrp="1"/>
          </p:cNvSpPr>
          <p:nvPr>
            <p:ph type="ftr" sz="quarter" idx="11"/>
          </p:nvPr>
        </p:nvSpPr>
        <p:spPr/>
        <p:txBody>
          <a:bodyPr/>
          <a:lstStyle/>
          <a:p>
            <a:r>
              <a:rPr lang="en-IN" dirty="0"/>
              <a:t>FRAUD DETECTION WITH AI-POWERED SYSTEM USING BLOCKCHAIN TECHNOLOGY</a:t>
            </a:r>
          </a:p>
        </p:txBody>
      </p:sp>
      <p:pic>
        <p:nvPicPr>
          <p:cNvPr id="6" name="Picture 5">
            <a:extLst>
              <a:ext uri="{FF2B5EF4-FFF2-40B4-BE49-F238E27FC236}">
                <a16:creationId xmlns:a16="http://schemas.microsoft.com/office/drawing/2014/main" id="{39ADA77C-C2CF-1672-14A4-8DB794363F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22" y="1036949"/>
            <a:ext cx="8842342" cy="4037654"/>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8F153-0F4A-B52C-803E-9F1FFB94D94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B9B75B2B-AE54-16B6-11BD-4FFB5F39AF94}"/>
              </a:ext>
            </a:extLst>
          </p:cNvPr>
          <p:cNvSpPr>
            <a:spLocks noGrp="1"/>
          </p:cNvSpPr>
          <p:nvPr>
            <p:ph type="dt" sz="half" idx="10"/>
          </p:nvPr>
        </p:nvSpPr>
        <p:spPr/>
        <p:txBody>
          <a:bodyPr/>
          <a:lstStyle/>
          <a:p>
            <a:fld id="{C4BC039F-0198-485D-A7BF-5D1B9E0B2CD8}" type="datetime1">
              <a:rPr lang="en-IN" smtClean="0"/>
              <a:t>03-04-2025</a:t>
            </a:fld>
            <a:endParaRPr lang="en-IN"/>
          </a:p>
        </p:txBody>
      </p:sp>
      <p:sp>
        <p:nvSpPr>
          <p:cNvPr id="4" name="Slide Number Placeholder 3">
            <a:extLst>
              <a:ext uri="{FF2B5EF4-FFF2-40B4-BE49-F238E27FC236}">
                <a16:creationId xmlns:a16="http://schemas.microsoft.com/office/drawing/2014/main" id="{E6FE3D87-AE0F-91AF-8B37-AA10B0E4A7D2}"/>
              </a:ext>
            </a:extLst>
          </p:cNvPr>
          <p:cNvSpPr>
            <a:spLocks noGrp="1"/>
          </p:cNvSpPr>
          <p:nvPr>
            <p:ph type="sldNum" sz="quarter" idx="12"/>
          </p:nvPr>
        </p:nvSpPr>
        <p:spPr/>
        <p:txBody>
          <a:bodyPr/>
          <a:lstStyle/>
          <a:p>
            <a:fld id="{9D3FF152-60F5-4862-82F9-1190556AA56F}" type="slidenum">
              <a:rPr lang="en-IN" sz="1400" b="1" smtClean="0">
                <a:solidFill>
                  <a:schemeClr val="tx1"/>
                </a:solidFill>
              </a:rPr>
              <a:t>15</a:t>
            </a:fld>
            <a:endParaRPr lang="en-IN" b="1" dirty="0">
              <a:solidFill>
                <a:schemeClr val="tx1"/>
              </a:solidFill>
            </a:endParaRPr>
          </a:p>
        </p:txBody>
      </p:sp>
      <p:sp>
        <p:nvSpPr>
          <p:cNvPr id="5" name="Footer Placeholder 4">
            <a:extLst>
              <a:ext uri="{FF2B5EF4-FFF2-40B4-BE49-F238E27FC236}">
                <a16:creationId xmlns:a16="http://schemas.microsoft.com/office/drawing/2014/main" id="{E97417AF-FBDF-1990-46D5-6D09F37E7B25}"/>
              </a:ext>
            </a:extLst>
          </p:cNvPr>
          <p:cNvSpPr>
            <a:spLocks noGrp="1"/>
          </p:cNvSpPr>
          <p:nvPr>
            <p:ph type="ftr" sz="quarter" idx="11"/>
          </p:nvPr>
        </p:nvSpPr>
        <p:spPr/>
        <p:txBody>
          <a:bodyPr/>
          <a:lstStyle/>
          <a:p>
            <a:r>
              <a:rPr lang="en-IN" dirty="0"/>
              <a:t>FRAUD DETECTION WITH AI-POWERED SYSTEM USING BLOCKCHAIN TECHNOLOGY</a:t>
            </a:r>
          </a:p>
        </p:txBody>
      </p:sp>
      <p:sp>
        <p:nvSpPr>
          <p:cNvPr id="10" name="TextBox 9">
            <a:extLst>
              <a:ext uri="{FF2B5EF4-FFF2-40B4-BE49-F238E27FC236}">
                <a16:creationId xmlns:a16="http://schemas.microsoft.com/office/drawing/2014/main" id="{5E4AEFC2-E622-09ED-EF66-E9415CEE62E0}"/>
              </a:ext>
            </a:extLst>
          </p:cNvPr>
          <p:cNvSpPr txBox="1"/>
          <p:nvPr/>
        </p:nvSpPr>
        <p:spPr>
          <a:xfrm>
            <a:off x="226243" y="136524"/>
            <a:ext cx="8606672" cy="5859553"/>
          </a:xfrm>
          <a:prstGeom prst="rect">
            <a:avLst/>
          </a:prstGeom>
          <a:noFill/>
        </p:spPr>
        <p:txBody>
          <a:bodyPr wrap="square">
            <a:spAutoFit/>
          </a:bodyPr>
          <a:lstStyle/>
          <a:p>
            <a:pPr marL="425450" marR="25273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The design and structure of this AI-powered blockchain fraud detection system outline a systematic approach to ensuring transaction integrity and security. The architecture integrates machine learning models with blockchain technology to detect fraudulent transactions in real time.</a:t>
            </a:r>
          </a:p>
          <a:p>
            <a:pPr marL="425450" marR="25273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 The system comprises multiple interconnected modules, including a transaction monitoring module that preprocesses and extracts relevant features from transactions, an AI-based fraud detection module utilizing ANN, LSTM, Random Forest, and Isolation Forest models for anomaly detection, and a blockchain integrity module that employs Byzantine Fault Tolerance (BFT) for secure transaction validation.</a:t>
            </a:r>
          </a:p>
          <a:p>
            <a:pPr marL="425450" marR="25273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 Flagged transactions undergo further scrutiny in the fraud investigation and reporting module, which logs suspicious activities and generates detailed reports. Additionally, a real-time transaction validation layer continuously monitors blockchain activity and refines fraud detection models for enhanced accuracy.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728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E423047D-1ACD-4B81-ACD0-B5BF1E815C27}" type="datetime1">
              <a:rPr lang="en-IN" smtClean="0"/>
              <a:t>03-04-2025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400" b="1" smtClean="0">
                <a:solidFill>
                  <a:schemeClr val="tx1"/>
                </a:solidFill>
              </a:rPr>
              <a:t>16</a:t>
            </a:fld>
            <a:endParaRPr lang="en-IN" b="1" dirty="0">
              <a:solidFill>
                <a:schemeClr val="tx1"/>
              </a:solidFill>
            </a:endParaRPr>
          </a:p>
        </p:txBody>
      </p:sp>
      <p:sp>
        <p:nvSpPr>
          <p:cNvPr id="3" name="Footer Placeholder 2">
            <a:extLst>
              <a:ext uri="{FF2B5EF4-FFF2-40B4-BE49-F238E27FC236}">
                <a16:creationId xmlns:a16="http://schemas.microsoft.com/office/drawing/2014/main" id="{34C646A9-0D81-7699-9DA6-C34614EB0F05}"/>
              </a:ext>
            </a:extLst>
          </p:cNvPr>
          <p:cNvSpPr>
            <a:spLocks noGrp="1"/>
          </p:cNvSpPr>
          <p:nvPr>
            <p:ph type="ftr" sz="quarter" idx="11"/>
          </p:nvPr>
        </p:nvSpPr>
        <p:spPr/>
        <p:txBody>
          <a:bodyPr/>
          <a:lstStyle/>
          <a:p>
            <a:r>
              <a:rPr lang="en-IN" dirty="0"/>
              <a:t>FRAUD DETECTION WITH AI-POWERED SYSTEM USING BLOCKCHAIN TECHNOLOGY</a:t>
            </a:r>
          </a:p>
        </p:txBody>
      </p:sp>
      <p:pic>
        <p:nvPicPr>
          <p:cNvPr id="5" name="Picture 4">
            <a:extLst>
              <a:ext uri="{FF2B5EF4-FFF2-40B4-BE49-F238E27FC236}">
                <a16:creationId xmlns:a16="http://schemas.microsoft.com/office/drawing/2014/main" id="{B032F6B9-653C-7947-6217-DABDC0D9D112}"/>
              </a:ext>
            </a:extLst>
          </p:cNvPr>
          <p:cNvPicPr>
            <a:picLocks noChangeAspect="1"/>
          </p:cNvPicPr>
          <p:nvPr/>
        </p:nvPicPr>
        <p:blipFill>
          <a:blip r:embed="rId2"/>
          <a:stretch>
            <a:fillRect/>
          </a:stretch>
        </p:blipFill>
        <p:spPr>
          <a:xfrm>
            <a:off x="914400" y="1507771"/>
            <a:ext cx="7315200" cy="3215058"/>
          </a:xfrm>
          <a:prstGeom prst="rect">
            <a:avLst/>
          </a:prstGeom>
        </p:spPr>
      </p:pic>
      <p:sp>
        <p:nvSpPr>
          <p:cNvPr id="10" name="TextBox 9">
            <a:extLst>
              <a:ext uri="{FF2B5EF4-FFF2-40B4-BE49-F238E27FC236}">
                <a16:creationId xmlns:a16="http://schemas.microsoft.com/office/drawing/2014/main" id="{ECC5259D-2DBE-6B8A-0B9C-63BCBAE57E41}"/>
              </a:ext>
            </a:extLst>
          </p:cNvPr>
          <p:cNvSpPr txBox="1"/>
          <p:nvPr/>
        </p:nvSpPr>
        <p:spPr>
          <a:xfrm>
            <a:off x="3657600" y="3955061"/>
            <a:ext cx="4572000" cy="369332"/>
          </a:xfrm>
          <a:prstGeom prst="rect">
            <a:avLst/>
          </a:prstGeom>
          <a:noFill/>
        </p:spPr>
        <p:txBody>
          <a:bodyPr wrap="square">
            <a:spAutoFit/>
          </a:bodyPr>
          <a:lstStyle/>
          <a:p>
            <a:r>
              <a:rPr lang="en-US" sz="1800" b="1" kern="0" dirty="0">
                <a:effectLst/>
                <a:latin typeface="Times New Roman" panose="02020603050405020304" pitchFamily="18" charset="0"/>
                <a:ea typeface="Times New Roman" panose="02020603050405020304" pitchFamily="18" charset="0"/>
              </a:rPr>
              <a:t>Level</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0</a:t>
            </a:r>
            <a:r>
              <a:rPr lang="en-US" sz="1800" b="1" kern="0" spc="5" dirty="0">
                <a:effectLst/>
                <a:latin typeface="Times New Roman" panose="02020603050405020304" pitchFamily="18" charset="0"/>
                <a:ea typeface="Times New Roman" panose="02020603050405020304" pitchFamily="18" charset="0"/>
              </a:rPr>
              <a:t> </a:t>
            </a:r>
            <a:r>
              <a:rPr lang="en-US" sz="1800" b="1" kern="0" spc="-25" dirty="0">
                <a:effectLst/>
                <a:latin typeface="Times New Roman" panose="02020603050405020304" pitchFamily="18" charset="0"/>
                <a:ea typeface="Times New Roman" panose="02020603050405020304" pitchFamily="18" charset="0"/>
              </a:rPr>
              <a:t>DFD</a:t>
            </a:r>
            <a:endParaRPr lang="en-IN" dirty="0"/>
          </a:p>
        </p:txBody>
      </p:sp>
    </p:spTree>
    <p:extLst>
      <p:ext uri="{BB962C8B-B14F-4D97-AF65-F5344CB8AC3E}">
        <p14:creationId xmlns:p14="http://schemas.microsoft.com/office/powerpoint/2010/main" val="166533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a:t>
            </a:r>
            <a:r>
              <a:rPr lang="en-US" dirty="0">
                <a:solidFill>
                  <a:srgbClr val="222222"/>
                </a:solidFill>
                <a:latin typeface="Arial" panose="020B0604020202020204" pitchFamily="34" charset="0"/>
                <a:ea typeface="Calibri" panose="020F0502020204030204" pitchFamily="34" charset="0"/>
              </a:rPr>
              <a:t>12 </a:t>
            </a:r>
            <a:r>
              <a:rPr lang="en-US" sz="1800" dirty="0">
                <a:solidFill>
                  <a:srgbClr val="222222"/>
                </a:solidFill>
                <a:effectLst/>
                <a:latin typeface="Arial" panose="020B0604020202020204" pitchFamily="34" charset="0"/>
                <a:ea typeface="Calibri" panose="020F0502020204030204" pitchFamily="34" charset="0"/>
              </a:rPr>
              <a:t>to </a:t>
            </a:r>
            <a:r>
              <a:rPr lang="en-US" dirty="0">
                <a:solidFill>
                  <a:srgbClr val="222222"/>
                </a:solidFill>
                <a:latin typeface="Arial" panose="020B0604020202020204" pitchFamily="34" charset="0"/>
                <a:ea typeface="Calibri" panose="020F0502020204030204" pitchFamily="34" charset="0"/>
              </a:rPr>
              <a:t>15</a:t>
            </a:r>
            <a:endParaRPr lang="en-IN" dirty="0"/>
          </a:p>
        </p:txBody>
      </p:sp>
      <p:sp>
        <p:nvSpPr>
          <p:cNvPr id="6" name="TextBox 5">
            <a:extLst>
              <a:ext uri="{FF2B5EF4-FFF2-40B4-BE49-F238E27FC236}">
                <a16:creationId xmlns:a16="http://schemas.microsoft.com/office/drawing/2014/main" id="{9E8B47BC-0028-77ED-E0AF-805FFDB5AD29}"/>
              </a:ext>
            </a:extLst>
          </p:cNvPr>
          <p:cNvSpPr txBox="1"/>
          <p:nvPr/>
        </p:nvSpPr>
        <p:spPr>
          <a:xfrm>
            <a:off x="1412240" y="2962255"/>
            <a:ext cx="665480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Flow Chart/DFD/ER Diagram/Use case </a:t>
            </a:r>
            <a:r>
              <a:rPr lang="pt-BR" sz="1800" dirty="0">
                <a:solidFill>
                  <a:srgbClr val="222222"/>
                </a:solidFill>
                <a:effectLst/>
                <a:latin typeface="Arial" panose="020B0604020202020204" pitchFamily="34" charset="0"/>
                <a:ea typeface="Calibri" panose="020F0502020204030204" pitchFamily="34" charset="0"/>
              </a:rPr>
              <a:t>Diagram/Collaboration /Sequence Diagram</a:t>
            </a:r>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A652B166-E552-49C8-82FD-C8E8EAC02627}" type="datetime1">
              <a:rPr lang="en-IN" smtClean="0"/>
              <a:t>03-04-2025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3" name="Footer Placeholder 2">
            <a:extLst>
              <a:ext uri="{FF2B5EF4-FFF2-40B4-BE49-F238E27FC236}">
                <a16:creationId xmlns:a16="http://schemas.microsoft.com/office/drawing/2014/main" id="{AE14B8CA-2C58-27BC-169F-30833F34682F}"/>
              </a:ext>
            </a:extLst>
          </p:cNvPr>
          <p:cNvSpPr>
            <a:spLocks noGrp="1"/>
          </p:cNvSpPr>
          <p:nvPr>
            <p:ph type="ftr" sz="quarter" idx="11"/>
          </p:nvPr>
        </p:nvSpPr>
        <p:spPr/>
        <p:txBody>
          <a:bodyPr/>
          <a:lstStyle/>
          <a:p>
            <a:r>
              <a:rPr lang="en-IN" dirty="0"/>
              <a:t>FRAUD DETECTION WITH AI-POWERED SYSTEM USING BLOCKCHAIN TECHNOLOGY</a:t>
            </a:r>
          </a:p>
        </p:txBody>
      </p:sp>
      <p:pic>
        <p:nvPicPr>
          <p:cNvPr id="5" name="Picture 4">
            <a:extLst>
              <a:ext uri="{FF2B5EF4-FFF2-40B4-BE49-F238E27FC236}">
                <a16:creationId xmlns:a16="http://schemas.microsoft.com/office/drawing/2014/main" id="{EE793ECC-AE93-9AC3-243A-BBACA88ACECB}"/>
              </a:ext>
            </a:extLst>
          </p:cNvPr>
          <p:cNvPicPr>
            <a:picLocks noChangeAspect="1"/>
          </p:cNvPicPr>
          <p:nvPr/>
        </p:nvPicPr>
        <p:blipFill>
          <a:blip r:embed="rId2"/>
          <a:stretch>
            <a:fillRect/>
          </a:stretch>
        </p:blipFill>
        <p:spPr>
          <a:xfrm>
            <a:off x="1067533" y="1060483"/>
            <a:ext cx="7315200" cy="3511550"/>
          </a:xfrm>
          <a:prstGeom prst="rect">
            <a:avLst/>
          </a:prstGeom>
        </p:spPr>
      </p:pic>
      <p:sp>
        <p:nvSpPr>
          <p:cNvPr id="10" name="TextBox 9">
            <a:extLst>
              <a:ext uri="{FF2B5EF4-FFF2-40B4-BE49-F238E27FC236}">
                <a16:creationId xmlns:a16="http://schemas.microsoft.com/office/drawing/2014/main" id="{281C4FA9-717E-D08A-480D-055980BBEDB2}"/>
              </a:ext>
            </a:extLst>
          </p:cNvPr>
          <p:cNvSpPr txBox="1"/>
          <p:nvPr/>
        </p:nvSpPr>
        <p:spPr>
          <a:xfrm>
            <a:off x="2286000" y="4684424"/>
            <a:ext cx="4572000" cy="369332"/>
          </a:xfrm>
          <a:prstGeom prst="rect">
            <a:avLst/>
          </a:prstGeom>
          <a:noFill/>
        </p:spPr>
        <p:txBody>
          <a:bodyPr wrap="square">
            <a:spAutoFit/>
          </a:bodyPr>
          <a:lstStyle/>
          <a:p>
            <a:pPr marL="376555" marR="487680" algn="ctr"/>
            <a:r>
              <a:rPr lang="en-US" sz="1800" b="1" dirty="0">
                <a:effectLst/>
                <a:latin typeface="Times New Roman" panose="02020603050405020304" pitchFamily="18" charset="0"/>
                <a:ea typeface="Times New Roman" panose="02020603050405020304" pitchFamily="18" charset="0"/>
              </a:rPr>
              <a:t>Level</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a:t>
            </a:r>
            <a:r>
              <a:rPr lang="en-US" sz="1800" b="1" spc="5"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DFD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70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BB1DF0-209F-7AFF-7795-9F5D4A829DA8}"/>
              </a:ext>
            </a:extLst>
          </p:cNvPr>
          <p:cNvSpPr txBox="1"/>
          <p:nvPr/>
        </p:nvSpPr>
        <p:spPr>
          <a:xfrm>
            <a:off x="1412240" y="2962255"/>
            <a:ext cx="665480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Flow Chart/DFD/ER Diagram/Use case </a:t>
            </a:r>
            <a:r>
              <a:rPr lang="pt-BR" sz="1800" dirty="0">
                <a:solidFill>
                  <a:srgbClr val="222222"/>
                </a:solidFill>
                <a:effectLst/>
                <a:latin typeface="Arial" panose="020B0604020202020204" pitchFamily="34" charset="0"/>
                <a:ea typeface="Calibri" panose="020F0502020204030204" pitchFamily="34" charset="0"/>
              </a:rPr>
              <a:t>Diagram/Collaboration /Sequence Diagram</a:t>
            </a:r>
            <a:endParaRPr lang="en-IN" dirty="0"/>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fld id="{93C8E2EA-5B1E-4C4B-8119-2064F1198F72}" type="datetime1">
              <a:rPr lang="en-IN" smtClean="0"/>
              <a:t>03-04-2025</a:t>
            </a:fld>
            <a:endParaRPr lang="en-IN"/>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p:txBody>
          <a:bodyPr/>
          <a:lstStyle/>
          <a:p>
            <a:r>
              <a:rPr lang="en-IN" dirty="0"/>
              <a:t>FRAUD DETECTION WITH AI-POWERED SYSTEM USING BLOCKCHAIN TECHNOLOGY</a:t>
            </a:r>
          </a:p>
        </p:txBody>
      </p:sp>
      <p:pic>
        <p:nvPicPr>
          <p:cNvPr id="5" name="Picture 4">
            <a:extLst>
              <a:ext uri="{FF2B5EF4-FFF2-40B4-BE49-F238E27FC236}">
                <a16:creationId xmlns:a16="http://schemas.microsoft.com/office/drawing/2014/main" id="{FDD07468-8901-6DC5-06F7-46CEFFB6B075}"/>
              </a:ext>
            </a:extLst>
          </p:cNvPr>
          <p:cNvPicPr>
            <a:picLocks noChangeAspect="1"/>
          </p:cNvPicPr>
          <p:nvPr/>
        </p:nvPicPr>
        <p:blipFill>
          <a:blip r:embed="rId2"/>
          <a:stretch>
            <a:fillRect/>
          </a:stretch>
        </p:blipFill>
        <p:spPr>
          <a:xfrm>
            <a:off x="914400" y="1236662"/>
            <a:ext cx="7315200" cy="4384675"/>
          </a:xfrm>
          <a:prstGeom prst="rect">
            <a:avLst/>
          </a:prstGeom>
        </p:spPr>
      </p:pic>
      <p:sp>
        <p:nvSpPr>
          <p:cNvPr id="10" name="TextBox 9">
            <a:extLst>
              <a:ext uri="{FF2B5EF4-FFF2-40B4-BE49-F238E27FC236}">
                <a16:creationId xmlns:a16="http://schemas.microsoft.com/office/drawing/2014/main" id="{7761480A-223C-2FBB-E7BD-FAA8E72924C8}"/>
              </a:ext>
            </a:extLst>
          </p:cNvPr>
          <p:cNvSpPr txBox="1"/>
          <p:nvPr/>
        </p:nvSpPr>
        <p:spPr>
          <a:xfrm>
            <a:off x="2286000" y="5436671"/>
            <a:ext cx="4572000" cy="369332"/>
          </a:xfrm>
          <a:prstGeom prst="rect">
            <a:avLst/>
          </a:prstGeom>
          <a:noFill/>
        </p:spPr>
        <p:txBody>
          <a:bodyPr wrap="square">
            <a:spAutoFit/>
          </a:bodyPr>
          <a:lstStyle/>
          <a:p>
            <a:pPr marL="376555" marR="487680" algn="ctr"/>
            <a:r>
              <a:rPr lang="en-US" sz="1800" b="1" dirty="0">
                <a:effectLst/>
                <a:latin typeface="Times New Roman" panose="02020603050405020304" pitchFamily="18" charset="0"/>
                <a:ea typeface="Times New Roman" panose="02020603050405020304" pitchFamily="18" charset="0"/>
              </a:rPr>
              <a:t>Level</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a:t>
            </a:r>
            <a:r>
              <a:rPr lang="en-US" sz="1800" b="1" spc="5"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DFD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312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AE04E01F-CA7A-462E-A07C-89F26DCA0092}" type="datetime1">
              <a:rPr lang="en-IN" smtClean="0"/>
              <a:t>03-04-2025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3" name="Footer Placeholder 2">
            <a:extLst>
              <a:ext uri="{FF2B5EF4-FFF2-40B4-BE49-F238E27FC236}">
                <a16:creationId xmlns:a16="http://schemas.microsoft.com/office/drawing/2014/main" id="{AC48C95D-0F77-D4F0-B055-532F01D13379}"/>
              </a:ext>
            </a:extLst>
          </p:cNvPr>
          <p:cNvSpPr>
            <a:spLocks noGrp="1"/>
          </p:cNvSpPr>
          <p:nvPr>
            <p:ph type="ftr" sz="quarter" idx="11"/>
          </p:nvPr>
        </p:nvSpPr>
        <p:spPr/>
        <p:txBody>
          <a:bodyPr/>
          <a:lstStyle/>
          <a:p>
            <a:r>
              <a:rPr lang="en-IN" dirty="0"/>
              <a:t>FRAUD DETECTION WITH AI-POWERED SYSTEM USING BLOCKCHAIN TECHNOLOGY</a:t>
            </a:r>
          </a:p>
        </p:txBody>
      </p:sp>
      <p:pic>
        <p:nvPicPr>
          <p:cNvPr id="5" name="Picture 4">
            <a:extLst>
              <a:ext uri="{FF2B5EF4-FFF2-40B4-BE49-F238E27FC236}">
                <a16:creationId xmlns:a16="http://schemas.microsoft.com/office/drawing/2014/main" id="{6ECF19FD-239C-62F1-955F-E5E83E74DD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618807"/>
            <a:ext cx="7315200" cy="5620385"/>
          </a:xfrm>
          <a:prstGeom prst="rect">
            <a:avLst/>
          </a:prstGeom>
          <a:noFill/>
          <a:ln>
            <a:noFill/>
          </a:ln>
        </p:spPr>
      </p:pic>
    </p:spTree>
    <p:extLst>
      <p:ext uri="{BB962C8B-B14F-4D97-AF65-F5344CB8AC3E}">
        <p14:creationId xmlns:p14="http://schemas.microsoft.com/office/powerpoint/2010/main" val="9723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18F0AC4F-8EE2-49E7-816C-79BFA23C6CF7}" type="datetime1">
              <a:rPr lang="en-IN" smtClean="0"/>
              <a:t>03-04-2025</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874619" y="1065810"/>
            <a:ext cx="7394762" cy="5028556"/>
          </a:xfrm>
          <a:prstGeom prst="rect">
            <a:avLst/>
          </a:prstGeom>
          <a:noFill/>
        </p:spPr>
        <p:txBody>
          <a:bodyPr wrap="square" rtlCol="0">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 The rapid adoption of blockchain-based financial systems has introduced new security challenges, particularly in cryptocurrency transactions. This project presents an AI-powered Bitcoin wallet that integrates secure wallet generation, transaction management, and real-time fraud detection. The system employs encryption techniques for private key protection and address generation, ensuring secure wallet creation. Transaction processing features enable seamless sending, receiving, and logging of Bitcoin transactions. An AI-based anomaly detection algorithm continuously monitors transactions to identify suspicious activities, enhancing the security and reliability of digital wallets. This integration of artificial intelligence with blockchain technology improves fraud prevention, promotes transparency, and strengthens trust in decentralized financial systems.</a:t>
            </a:r>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p:txBody>
          <a:bodyPr/>
          <a:lstStyle/>
          <a:p>
            <a:r>
              <a:rPr lang="en-IN" dirty="0"/>
              <a:t>FRAUD DETECTION WITH AI-POWERED SYSTEM USING BLOCKCHAIN TECHNOLOGY</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78D3-D2E4-F1D3-8BDF-C17DA0629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9A227-D34D-E303-C5BD-F2308EAD8993}"/>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35A6E262-793F-2442-992E-DE3AF9A0C33D}"/>
              </a:ext>
            </a:extLst>
          </p:cNvPr>
          <p:cNvSpPr>
            <a:spLocks noGrp="1"/>
          </p:cNvSpPr>
          <p:nvPr>
            <p:ph type="dt" sz="half" idx="10"/>
          </p:nvPr>
        </p:nvSpPr>
        <p:spPr/>
        <p:txBody>
          <a:bodyPr/>
          <a:lstStyle/>
          <a:p>
            <a:fld id="{AE04E01F-CA7A-462E-A07C-89F26DCA0092}" type="datetime1">
              <a:rPr lang="en-IN" smtClean="0"/>
              <a:t>03-04-2025</a:t>
            </a:fld>
            <a:endParaRPr lang="en-IN"/>
          </a:p>
        </p:txBody>
      </p:sp>
      <p:sp>
        <p:nvSpPr>
          <p:cNvPr id="8" name="Slide Number Placeholder 7">
            <a:extLst>
              <a:ext uri="{FF2B5EF4-FFF2-40B4-BE49-F238E27FC236}">
                <a16:creationId xmlns:a16="http://schemas.microsoft.com/office/drawing/2014/main" id="{F802EA20-F7C2-554E-1297-BFCA011D70AB}"/>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3" name="Footer Placeholder 2">
            <a:extLst>
              <a:ext uri="{FF2B5EF4-FFF2-40B4-BE49-F238E27FC236}">
                <a16:creationId xmlns:a16="http://schemas.microsoft.com/office/drawing/2014/main" id="{3BBE8DAB-F863-9CDD-868F-CA1C51E030AA}"/>
              </a:ext>
            </a:extLst>
          </p:cNvPr>
          <p:cNvSpPr>
            <a:spLocks noGrp="1"/>
          </p:cNvSpPr>
          <p:nvPr>
            <p:ph type="ftr" sz="quarter" idx="11"/>
          </p:nvPr>
        </p:nvSpPr>
        <p:spPr/>
        <p:txBody>
          <a:bodyPr/>
          <a:lstStyle/>
          <a:p>
            <a:r>
              <a:rPr lang="en-IN" dirty="0"/>
              <a:t>FRAUD DETECTION WITH AI-POWERED SYSTEM USING BLOCKCHAIN TECHNOLOGY</a:t>
            </a:r>
          </a:p>
        </p:txBody>
      </p:sp>
      <p:pic>
        <p:nvPicPr>
          <p:cNvPr id="4" name="Picture 3">
            <a:extLst>
              <a:ext uri="{FF2B5EF4-FFF2-40B4-BE49-F238E27FC236}">
                <a16:creationId xmlns:a16="http://schemas.microsoft.com/office/drawing/2014/main" id="{A339BF66-D1C6-EDD5-22C0-149715E854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0190" y="857838"/>
            <a:ext cx="6103620" cy="5316719"/>
          </a:xfrm>
          <a:prstGeom prst="rect">
            <a:avLst/>
          </a:prstGeom>
          <a:noFill/>
          <a:ln>
            <a:noFill/>
          </a:ln>
        </p:spPr>
      </p:pic>
    </p:spTree>
    <p:extLst>
      <p:ext uri="{BB962C8B-B14F-4D97-AF65-F5344CB8AC3E}">
        <p14:creationId xmlns:p14="http://schemas.microsoft.com/office/powerpoint/2010/main" val="113909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28650" y="1327795"/>
            <a:ext cx="7996876" cy="5028556"/>
          </a:xfrm>
          <a:prstGeom prst="rect">
            <a:avLst/>
          </a:prstGeom>
          <a:noFill/>
        </p:spPr>
        <p:txBody>
          <a:bodyPr wrap="square">
            <a:spAutoFit/>
          </a:bodyPr>
          <a:lstStyle/>
          <a:p>
            <a:pPr marL="139700" marR="250190" indent="539750" algn="just">
              <a:lnSpc>
                <a:spcPct val="150000"/>
              </a:lnSpc>
              <a:spcBef>
                <a:spcPts val="1710"/>
              </a:spcBef>
            </a:pPr>
            <a:r>
              <a:rPr lang="en-US" sz="1800" dirty="0">
                <a:effectLst/>
                <a:latin typeface="Times New Roman" panose="02020603050405020304" pitchFamily="18" charset="0"/>
                <a:ea typeface="Times New Roman" panose="02020603050405020304" pitchFamily="18" charset="0"/>
              </a:rPr>
              <a:t>The first phase of the system implementation focuses on data collection and preprocessing, which is critical for ensuring the integrity and quality of the dataset used for model training. This process involves gathering transaction data from various blockchain sources, including historical transaction records and user-generated data. The gathered data undergoes thorough cleaning to remove duplicates and inconsistencies, ensuring that it is accurate and reliable. Missing values are addressed through imputation or removal, and the data is normalized to maintain uniformity across features. Additionally, exploratory data analysis (EDA) is conducted to visualize the distribution and relationships within the dataset, which further informs the subsequent feature engineering phase. This foundational work sets the stage for the effective training of artificial intelligence models in detecting fraudulent transactions.</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2D949113-FF7A-40B9-8139-10E567AB16BA}" type="datetime1">
              <a:rPr lang="en-IN" smtClean="0"/>
              <a:t>03-04-2025</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22435D4B-1F10-078C-3960-C7BACDD4FA52}"/>
              </a:ext>
            </a:extLst>
          </p:cNvPr>
          <p:cNvSpPr txBox="1"/>
          <p:nvPr/>
        </p:nvSpPr>
        <p:spPr>
          <a:xfrm>
            <a:off x="155542" y="827356"/>
            <a:ext cx="4572000" cy="369332"/>
          </a:xfrm>
          <a:prstGeom prst="rect">
            <a:avLst/>
          </a:prstGeom>
          <a:noFill/>
        </p:spPr>
        <p:txBody>
          <a:bodyPr wrap="square">
            <a:spAutoFit/>
          </a:bodyPr>
          <a:lstStyle/>
          <a:p>
            <a:pPr lvl="1">
              <a:spcBef>
                <a:spcPts val="365"/>
              </a:spcBef>
              <a:spcAft>
                <a:spcPts val="400"/>
              </a:spcAft>
              <a:buSzPts val="1600"/>
              <a:tabLst>
                <a:tab pos="679450" algn="l"/>
              </a:tabLst>
            </a:pPr>
            <a:r>
              <a:rPr lang="en-IN" b="1" spc="-20" dirty="0">
                <a:effectLst/>
                <a:latin typeface="Times New Roman" panose="02020603050405020304" pitchFamily="18" charset="0"/>
                <a:ea typeface="Times New Roman" panose="02020603050405020304" pitchFamily="18" charset="0"/>
                <a:cs typeface="Times New Roman" panose="02020603050405020304" pitchFamily="18" charset="0"/>
              </a:rPr>
              <a:t>Data Overview</a:t>
            </a:r>
          </a:p>
        </p:txBody>
      </p:sp>
    </p:spTree>
    <p:extLst>
      <p:ext uri="{BB962C8B-B14F-4D97-AF65-F5344CB8AC3E}">
        <p14:creationId xmlns:p14="http://schemas.microsoft.com/office/powerpoint/2010/main" val="254752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79492-3F2D-8B4A-CE2D-7D1DC8232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20096-8E2B-9814-2CCC-796F9A39B10F}"/>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99C00B-C673-0537-68D9-AD6337D4EA4D}"/>
              </a:ext>
            </a:extLst>
          </p:cNvPr>
          <p:cNvSpPr txBox="1"/>
          <p:nvPr/>
        </p:nvSpPr>
        <p:spPr>
          <a:xfrm>
            <a:off x="628650" y="1327795"/>
            <a:ext cx="7996876" cy="5216813"/>
          </a:xfrm>
          <a:prstGeom prst="rect">
            <a:avLst/>
          </a:prstGeom>
          <a:noFill/>
        </p:spPr>
        <p:txBody>
          <a:bodyPr wrap="square">
            <a:spAutoFit/>
          </a:bodyPr>
          <a:lstStyle/>
          <a:p>
            <a:pPr marL="231775" marR="252730" indent="670560" algn="just">
              <a:lnSpc>
                <a:spcPct val="150000"/>
              </a:lnSpc>
              <a:spcBef>
                <a:spcPts val="1320"/>
              </a:spcBef>
              <a:buNone/>
            </a:pPr>
            <a:r>
              <a:rPr lang="en-US" sz="1800" dirty="0">
                <a:effectLst/>
                <a:latin typeface="Times New Roman" panose="02020603050405020304" pitchFamily="18" charset="0"/>
                <a:ea typeface="Times New Roman" panose="02020603050405020304" pitchFamily="18" charset="0"/>
              </a:rPr>
              <a:t>Once the data is prepared, the project moves into the AI model selection phase, where various machine learning algorithms are evaluated to identify the best performers for the task of fraud detection. The models investigated include Random Forest, Long Short </a:t>
            </a:r>
            <a:r>
              <a:rPr lang="en-US" sz="1800" dirty="0" err="1">
                <a:effectLst/>
                <a:latin typeface="Times New Roman" panose="02020603050405020304" pitchFamily="18" charset="0"/>
                <a:ea typeface="Times New Roman" panose="02020603050405020304" pitchFamily="18" charset="0"/>
              </a:rPr>
              <a:t>tearm</a:t>
            </a:r>
            <a:r>
              <a:rPr lang="en-US" sz="1800" dirty="0">
                <a:effectLst/>
                <a:latin typeface="Times New Roman" panose="02020603050405020304" pitchFamily="18" charset="0"/>
                <a:ea typeface="Times New Roman" panose="02020603050405020304" pitchFamily="18" charset="0"/>
              </a:rPr>
              <a:t> memory (</a:t>
            </a:r>
            <a:r>
              <a:rPr lang="en-US" dirty="0">
                <a:latin typeface="Times New Roman" panose="02020603050405020304" pitchFamily="18" charset="0"/>
                <a:ea typeface="Times New Roman" panose="02020603050405020304" pitchFamily="18" charset="0"/>
              </a:rPr>
              <a:t>LSTM</a:t>
            </a:r>
            <a:r>
              <a:rPr lang="en-US" sz="1800" dirty="0">
                <a:effectLst/>
                <a:latin typeface="Times New Roman" panose="02020603050405020304" pitchFamily="18" charset="0"/>
                <a:ea typeface="Times New Roman" panose="02020603050405020304" pitchFamily="18" charset="0"/>
              </a:rPr>
              <a:t>), Artificial Neural Networks, and more specialized algorithms like Isolation Forest. Each model is subjected to rigorous testing, using metrics such as accuracy, precision, recall, and F1-score to assess their performance. Cross-validation techniques, particularly k-fold validation, are employed to avoid overfitting and ensure that the selected models generalize well to unseen data. This phase emphasizes the importance of selecting the right algorithm, as the effectiveness of fraud detection directly relies on the chosen model's performance characteristics</a:t>
            </a:r>
            <a:endParaRPr lang="en-IN" sz="1800" dirty="0">
              <a:effectLst/>
              <a:latin typeface="Times New Roman" panose="02020603050405020304" pitchFamily="18" charset="0"/>
              <a:ea typeface="Times New Roman" panose="02020603050405020304" pitchFamily="18" charset="0"/>
            </a:endParaRPr>
          </a:p>
          <a:p>
            <a:pPr>
              <a:buNone/>
            </a:pPr>
            <a:br>
              <a:rPr lang="en-US" sz="1800" kern="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57E04FBF-92DB-A4C6-D8C3-99254DB6A647}"/>
              </a:ext>
            </a:extLst>
          </p:cNvPr>
          <p:cNvSpPr>
            <a:spLocks noGrp="1"/>
          </p:cNvSpPr>
          <p:nvPr>
            <p:ph type="dt" sz="half" idx="10"/>
          </p:nvPr>
        </p:nvSpPr>
        <p:spPr/>
        <p:txBody>
          <a:bodyPr/>
          <a:lstStyle/>
          <a:p>
            <a:fld id="{2D949113-FF7A-40B9-8139-10E567AB16BA}" type="datetime1">
              <a:rPr lang="en-IN" smtClean="0"/>
              <a:t>03-04-2025</a:t>
            </a:fld>
            <a:endParaRPr lang="en-IN"/>
          </a:p>
        </p:txBody>
      </p:sp>
      <p:sp>
        <p:nvSpPr>
          <p:cNvPr id="5" name="Slide Number Placeholder 4">
            <a:extLst>
              <a:ext uri="{FF2B5EF4-FFF2-40B4-BE49-F238E27FC236}">
                <a16:creationId xmlns:a16="http://schemas.microsoft.com/office/drawing/2014/main" id="{8DFCAA0B-77AA-3E80-80B5-3839B3EE5C61}"/>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6" name="Footer Placeholder 5">
            <a:extLst>
              <a:ext uri="{FF2B5EF4-FFF2-40B4-BE49-F238E27FC236}">
                <a16:creationId xmlns:a16="http://schemas.microsoft.com/office/drawing/2014/main" id="{13A5098B-A45D-B936-FAAB-70C416FE6454}"/>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8A889F76-2E31-1E11-5839-6574CE3813B4}"/>
              </a:ext>
            </a:extLst>
          </p:cNvPr>
          <p:cNvSpPr txBox="1"/>
          <p:nvPr/>
        </p:nvSpPr>
        <p:spPr>
          <a:xfrm>
            <a:off x="155542" y="827356"/>
            <a:ext cx="4572000" cy="369332"/>
          </a:xfrm>
          <a:prstGeom prst="rect">
            <a:avLst/>
          </a:prstGeom>
          <a:noFill/>
        </p:spPr>
        <p:txBody>
          <a:bodyPr wrap="square">
            <a:spAutoFit/>
          </a:bodyPr>
          <a:lstStyle/>
          <a:p>
            <a:pPr lvl="1">
              <a:spcBef>
                <a:spcPts val="800"/>
              </a:spcBef>
              <a:spcAft>
                <a:spcPts val="400"/>
              </a:spcAft>
              <a:buSzPts val="1600"/>
              <a:tabLst>
                <a:tab pos="595630" algn="l"/>
              </a:tabLst>
            </a:pPr>
            <a:r>
              <a:rPr lang="en-IN" b="1" spc="-10" dirty="0">
                <a:effectLst/>
                <a:latin typeface="Times New Roman" panose="02020603050405020304" pitchFamily="18" charset="0"/>
                <a:ea typeface="Times New Roman" panose="02020603050405020304" pitchFamily="18" charset="0"/>
                <a:cs typeface="Times New Roman" panose="02020603050405020304" pitchFamily="18" charset="0"/>
              </a:rPr>
              <a:t>AI Model Selection</a:t>
            </a:r>
            <a:endParaRPr lang="en-IN" b="1" spc="-2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56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A1912-63A3-3FC6-AA3F-DE0D89E31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946D9-9DE0-CA22-1F7A-8D28001D4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3803B7-2CFF-95B8-0582-DA967CF543FE}"/>
              </a:ext>
            </a:extLst>
          </p:cNvPr>
          <p:cNvSpPr txBox="1"/>
          <p:nvPr/>
        </p:nvSpPr>
        <p:spPr>
          <a:xfrm>
            <a:off x="628650" y="1327795"/>
            <a:ext cx="7996876" cy="4613058"/>
          </a:xfrm>
          <a:prstGeom prst="rect">
            <a:avLst/>
          </a:prstGeom>
          <a:noFill/>
        </p:spPr>
        <p:txBody>
          <a:bodyPr wrap="square">
            <a:spAutoFit/>
          </a:bodyPr>
          <a:lstStyle/>
          <a:p>
            <a:pPr marL="231775" marR="252730" indent="670560" algn="just">
              <a:lnSpc>
                <a:spcPct val="150000"/>
              </a:lnSpc>
              <a:spcBef>
                <a:spcPts val="1320"/>
              </a:spcBef>
            </a:pPr>
            <a:r>
              <a:rPr lang="en-US" sz="1800" dirty="0">
                <a:effectLst/>
                <a:latin typeface="Times New Roman" panose="02020603050405020304" pitchFamily="18" charset="0"/>
                <a:ea typeface="Times New Roman" panose="02020603050405020304" pitchFamily="18" charset="0"/>
              </a:rPr>
              <a:t>The third stage encompasses training and validation, which is essential for optimizing the selected models. During this phase, the models are trained on a subset of the dataset, allowing them to learn the underlying patterns that distinguish fraudulent transactions from legitimate ones. The training process involves fine-tuning hyperparameters to enhance model performance. Post-training, the models are validated using a separate validation dataset to assess their predictive capabilities. This includes monitoring various performance metrics and adjusting the models accordingly to strike a balance between precision and recall. By the end of this phase, each model is evaluated not only for its predictive accuracy but also for its robustness in real-world applications, ensuring that they are ready for effective implementation.</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A5187BAE-13B6-C314-5D0E-AC13E7E907B5}"/>
              </a:ext>
            </a:extLst>
          </p:cNvPr>
          <p:cNvSpPr>
            <a:spLocks noGrp="1"/>
          </p:cNvSpPr>
          <p:nvPr>
            <p:ph type="dt" sz="half" idx="10"/>
          </p:nvPr>
        </p:nvSpPr>
        <p:spPr/>
        <p:txBody>
          <a:bodyPr/>
          <a:lstStyle/>
          <a:p>
            <a:fld id="{2D949113-FF7A-40B9-8139-10E567AB16BA}" type="datetime1">
              <a:rPr lang="en-IN" smtClean="0"/>
              <a:t>03-04-2025</a:t>
            </a:fld>
            <a:endParaRPr lang="en-IN"/>
          </a:p>
        </p:txBody>
      </p:sp>
      <p:sp>
        <p:nvSpPr>
          <p:cNvPr id="5" name="Slide Number Placeholder 4">
            <a:extLst>
              <a:ext uri="{FF2B5EF4-FFF2-40B4-BE49-F238E27FC236}">
                <a16:creationId xmlns:a16="http://schemas.microsoft.com/office/drawing/2014/main" id="{4C525B43-0CAD-1CED-0924-9F846E6A7FA8}"/>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6" name="Footer Placeholder 5">
            <a:extLst>
              <a:ext uri="{FF2B5EF4-FFF2-40B4-BE49-F238E27FC236}">
                <a16:creationId xmlns:a16="http://schemas.microsoft.com/office/drawing/2014/main" id="{92EF14E3-2231-7861-03BB-79815F7DA816}"/>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CE79CCCA-5902-2715-B4D9-F622E955BCA7}"/>
              </a:ext>
            </a:extLst>
          </p:cNvPr>
          <p:cNvSpPr txBox="1"/>
          <p:nvPr/>
        </p:nvSpPr>
        <p:spPr>
          <a:xfrm>
            <a:off x="155542" y="827356"/>
            <a:ext cx="4572000" cy="369332"/>
          </a:xfrm>
          <a:prstGeom prst="rect">
            <a:avLst/>
          </a:prstGeom>
          <a:noFill/>
        </p:spPr>
        <p:txBody>
          <a:bodyPr wrap="square">
            <a:spAutoFit/>
          </a:bodyPr>
          <a:lstStyle/>
          <a:p>
            <a:pPr lvl="1">
              <a:spcBef>
                <a:spcPts val="800"/>
              </a:spcBef>
              <a:spcAft>
                <a:spcPts val="400"/>
              </a:spcAft>
              <a:buSzPts val="1600"/>
              <a:tabLst>
                <a:tab pos="595630" algn="l"/>
              </a:tabLst>
            </a:pPr>
            <a:r>
              <a:rPr lang="en-IN" b="1" spc="-10" dirty="0">
                <a:effectLst/>
                <a:latin typeface="Times New Roman" panose="02020603050405020304" pitchFamily="18" charset="0"/>
                <a:ea typeface="Times New Roman" panose="02020603050405020304" pitchFamily="18" charset="0"/>
                <a:cs typeface="Times New Roman" panose="02020603050405020304" pitchFamily="18" charset="0"/>
              </a:rPr>
              <a:t>Training and Validation</a:t>
            </a:r>
            <a:endParaRPr lang="en-IN" b="1" spc="-2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04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38F0D-28BD-3B00-BC75-9522D28BF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25970-38BE-C798-C562-33F4CAA3563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6B69C-803D-C467-5BD7-C9716632C440}"/>
              </a:ext>
            </a:extLst>
          </p:cNvPr>
          <p:cNvSpPr txBox="1"/>
          <p:nvPr/>
        </p:nvSpPr>
        <p:spPr>
          <a:xfrm>
            <a:off x="628650" y="1327795"/>
            <a:ext cx="7996876" cy="5632311"/>
          </a:xfrm>
          <a:prstGeom prst="rect">
            <a:avLst/>
          </a:prstGeom>
          <a:noFill/>
        </p:spPr>
        <p:txBody>
          <a:bodyPr wrap="square">
            <a:spAutoFit/>
          </a:bodyPr>
          <a:lstStyle/>
          <a:p>
            <a:pPr marL="231775" marR="252730" indent="670560" algn="just">
              <a:lnSpc>
                <a:spcPct val="150000"/>
              </a:lnSpc>
              <a:spcBef>
                <a:spcPts val="1320"/>
              </a:spcBef>
              <a:buNone/>
            </a:pPr>
            <a:r>
              <a:rPr lang="en-US" sz="1800" dirty="0">
                <a:effectLst/>
                <a:latin typeface="Times New Roman" panose="02020603050405020304" pitchFamily="18" charset="0"/>
                <a:ea typeface="Times New Roman" panose="02020603050405020304" pitchFamily="18" charset="0"/>
              </a:rPr>
              <a:t> In the final operational phase, trained models are deployed for real-time transaction validation, a critical feature of the system aimed at providing swift and automatic responses to potential fraudulent activities. The application analyzes incoming transaction data, applying the selected machine learning models to classify transactions as either legitimate or fraudulent in real-time. This process incorporates anomaly detection techniques to flag suspicious transactions quickly, allowing for immediate alerts and actions to prevent fraud. The system is designed to balance high-speed performance with accuracy, minimizing false positives while maintaining sensitivity to true fraud cases. Continuous monitoring and feedback mechanisms are in place to refine the model’s performance over time, ensuring that the system adapts to emerging patterns of fraudulent behavior effectively.</a:t>
            </a:r>
            <a:endParaRPr lang="en-IN" sz="1800" dirty="0">
              <a:effectLst/>
              <a:latin typeface="Times New Roman" panose="02020603050405020304" pitchFamily="18" charset="0"/>
              <a:ea typeface="Times New Roman" panose="02020603050405020304" pitchFamily="18" charset="0"/>
            </a:endParaRPr>
          </a:p>
          <a:p>
            <a:pPr>
              <a:buNone/>
            </a:pPr>
            <a:br>
              <a:rPr lang="en-US" sz="1800" kern="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49018D26-6528-2B21-28A7-6E1C2B0127C1}"/>
              </a:ext>
            </a:extLst>
          </p:cNvPr>
          <p:cNvSpPr>
            <a:spLocks noGrp="1"/>
          </p:cNvSpPr>
          <p:nvPr>
            <p:ph type="dt" sz="half" idx="10"/>
          </p:nvPr>
        </p:nvSpPr>
        <p:spPr/>
        <p:txBody>
          <a:bodyPr/>
          <a:lstStyle/>
          <a:p>
            <a:fld id="{2D949113-FF7A-40B9-8139-10E567AB16BA}" type="datetime1">
              <a:rPr lang="en-IN" smtClean="0"/>
              <a:t>03-04-2025</a:t>
            </a:fld>
            <a:endParaRPr lang="en-IN"/>
          </a:p>
        </p:txBody>
      </p:sp>
      <p:sp>
        <p:nvSpPr>
          <p:cNvPr id="5" name="Slide Number Placeholder 4">
            <a:extLst>
              <a:ext uri="{FF2B5EF4-FFF2-40B4-BE49-F238E27FC236}">
                <a16:creationId xmlns:a16="http://schemas.microsoft.com/office/drawing/2014/main" id="{7755A276-4E21-3D1A-CE08-7499A09D80B0}"/>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6" name="Footer Placeholder 5">
            <a:extLst>
              <a:ext uri="{FF2B5EF4-FFF2-40B4-BE49-F238E27FC236}">
                <a16:creationId xmlns:a16="http://schemas.microsoft.com/office/drawing/2014/main" id="{90625D21-E747-B612-EAF8-05DA5EEC684B}"/>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A8B70CBF-7E11-5D60-E689-1D7BC8C06083}"/>
              </a:ext>
            </a:extLst>
          </p:cNvPr>
          <p:cNvSpPr txBox="1"/>
          <p:nvPr/>
        </p:nvSpPr>
        <p:spPr>
          <a:xfrm>
            <a:off x="155542" y="827356"/>
            <a:ext cx="4572000" cy="369332"/>
          </a:xfrm>
          <a:prstGeom prst="rect">
            <a:avLst/>
          </a:prstGeom>
          <a:noFill/>
        </p:spPr>
        <p:txBody>
          <a:bodyPr wrap="square">
            <a:spAutoFit/>
          </a:bodyPr>
          <a:lstStyle/>
          <a:p>
            <a:pPr lvl="1">
              <a:spcBef>
                <a:spcPts val="800"/>
              </a:spcBef>
              <a:spcAft>
                <a:spcPts val="400"/>
              </a:spcAft>
              <a:buSzPts val="1600"/>
              <a:tabLst>
                <a:tab pos="595630" algn="l"/>
              </a:tabLst>
            </a:pPr>
            <a:r>
              <a:rPr lang="en-IN" sz="1800" b="1" spc="-10" dirty="0">
                <a:effectLst/>
                <a:latin typeface="Times New Roman" panose="02020603050405020304" pitchFamily="18" charset="0"/>
                <a:ea typeface="Times New Roman" panose="02020603050405020304" pitchFamily="18" charset="0"/>
                <a:cs typeface="Times New Roman" panose="02020603050405020304" pitchFamily="18" charset="0"/>
              </a:rPr>
              <a:t>Real-time Transaction Validation</a:t>
            </a:r>
            <a:endParaRPr lang="en-IN" sz="1800" b="1" spc="-2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62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813945" y="1241923"/>
            <a:ext cx="7516109" cy="1289071"/>
          </a:xfrm>
          <a:prstGeom prst="rect">
            <a:avLst/>
          </a:prstGeom>
          <a:noFill/>
        </p:spPr>
        <p:txBody>
          <a:bodyPr wrap="square">
            <a:spAutoFit/>
          </a:bodyPr>
          <a:lstStyle/>
          <a:p>
            <a:pPr marL="139700" marR="250825" indent="359410" algn="just">
              <a:lnSpc>
                <a:spcPct val="150000"/>
              </a:lnSpc>
            </a:pPr>
            <a:r>
              <a:rPr lang="en-US" sz="1800" dirty="0">
                <a:effectLst/>
                <a:latin typeface="Times New Roman" panose="02020603050405020304" pitchFamily="18" charset="0"/>
                <a:ea typeface="Times New Roman" panose="02020603050405020304" pitchFamily="18" charset="0"/>
              </a:rPr>
              <a:t>Software Testing is a critical element of software quality assurance and represents the ultimate review of specification, design and coding, Testing presents an interesting anomaly for the software engineer</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5B5F191C-D7D2-437B-ABFF-C7F68D597B22}" type="datetime1">
              <a:rPr lang="en-IN" smtClean="0"/>
              <a:t>03-04-2025</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6" name="Footer Placeholder 5">
            <a:extLst>
              <a:ext uri="{FF2B5EF4-FFF2-40B4-BE49-F238E27FC236}">
                <a16:creationId xmlns:a16="http://schemas.microsoft.com/office/drawing/2014/main" id="{74AEEE17-800D-5191-5AC4-5198C0D2F384}"/>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C8A1F76B-99D3-2B95-4424-FA1DAF2DB4F6}"/>
              </a:ext>
            </a:extLst>
          </p:cNvPr>
          <p:cNvSpPr txBox="1"/>
          <p:nvPr/>
        </p:nvSpPr>
        <p:spPr>
          <a:xfrm>
            <a:off x="179109" y="2958939"/>
            <a:ext cx="8078771" cy="2610971"/>
          </a:xfrm>
          <a:prstGeom prst="rect">
            <a:avLst/>
          </a:prstGeom>
          <a:noFill/>
        </p:spPr>
        <p:txBody>
          <a:bodyPr wrap="square">
            <a:spAutoFit/>
          </a:bodyPr>
          <a:lstStyle/>
          <a:p>
            <a:pPr lvl="2">
              <a:spcBef>
                <a:spcPts val="400"/>
              </a:spcBef>
              <a:spcAft>
                <a:spcPts val="200"/>
              </a:spcAft>
              <a:buSzPts val="1400"/>
              <a:tabLst>
                <a:tab pos="579120" algn="l"/>
              </a:tabLst>
            </a:pPr>
            <a:r>
              <a:rPr lang="en-US"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b="1" spc="-5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5"/>
              </a:spcBef>
              <a:buNone/>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657350" lvl="3" indent="-285750" algn="just">
              <a:buSzPts val="1200"/>
              <a:buFont typeface="Arial" panose="020B0604020202020204" pitchFamily="34" charset="0"/>
              <a:buChar char="•"/>
              <a:tabLst>
                <a:tab pos="591185" algn="l"/>
              </a:tabLst>
            </a:pPr>
            <a:r>
              <a:rPr lang="en-US" spc="0" dirty="0">
                <a:effectLst/>
                <a:latin typeface="Times New Roman" panose="02020603050405020304" pitchFamily="18" charset="0"/>
                <a:ea typeface="Times New Roman" panose="02020603050405020304" pitchFamily="18" charset="0"/>
              </a:rPr>
              <a:t>Testing</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is</a:t>
            </a:r>
            <a:r>
              <a:rPr lang="en-US"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process</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7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executing</a:t>
            </a:r>
            <a:r>
              <a:rPr lang="en-US" spc="-5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program</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with</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intent</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finding</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an</a:t>
            </a:r>
            <a:r>
              <a:rPr lang="en-US" spc="-6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error</a:t>
            </a:r>
            <a:endParaRPr lang="en-IN" spc="0" dirty="0">
              <a:effectLst/>
              <a:latin typeface="Times New Roman" panose="02020603050405020304" pitchFamily="18" charset="0"/>
              <a:ea typeface="Times New Roman" panose="02020603050405020304" pitchFamily="18" charset="0"/>
            </a:endParaRPr>
          </a:p>
          <a:p>
            <a:pPr algn="just">
              <a:spcBef>
                <a:spcPts val="20"/>
              </a:spcBef>
            </a:pPr>
            <a:endParaRPr lang="en-IN" dirty="0">
              <a:effectLst/>
              <a:latin typeface="Times New Roman" panose="02020603050405020304" pitchFamily="18" charset="0"/>
              <a:ea typeface="Times New Roman" panose="02020603050405020304" pitchFamily="18" charset="0"/>
            </a:endParaRPr>
          </a:p>
          <a:p>
            <a:pPr marL="1657350" lvl="3" indent="-285750" algn="just">
              <a:buSzPts val="1200"/>
              <a:buFont typeface="Arial" panose="020B0604020202020204" pitchFamily="34" charset="0"/>
              <a:buChar char="•"/>
              <a:tabLst>
                <a:tab pos="591185" algn="l"/>
              </a:tabLst>
            </a:pPr>
            <a:r>
              <a:rPr lang="en-US" spc="0" dirty="0">
                <a:effectLst/>
                <a:latin typeface="Times New Roman" panose="02020603050405020304" pitchFamily="18" charset="0"/>
                <a:ea typeface="Times New Roman" panose="02020603050405020304" pitchFamily="18" charset="0"/>
              </a:rPr>
              <a:t>A</a:t>
            </a:r>
            <a:r>
              <a:rPr lang="en-US" spc="-9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good</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test</a:t>
            </a:r>
            <a:r>
              <a:rPr lang="en-US"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case</a:t>
            </a:r>
            <a:r>
              <a:rPr lang="en-US" spc="-6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is</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one</a:t>
            </a:r>
            <a:r>
              <a:rPr lang="en-US" spc="-4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that</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has</a:t>
            </a:r>
            <a:r>
              <a:rPr lang="en-US" spc="-1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probability</a:t>
            </a:r>
            <a:r>
              <a:rPr lang="en-US" spc="-4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5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finding</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an</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as</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yet</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undiscovered</a:t>
            </a:r>
            <a:r>
              <a:rPr lang="en-US" spc="-20" dirty="0">
                <a:effectLst/>
                <a:latin typeface="Times New Roman" panose="02020603050405020304" pitchFamily="18" charset="0"/>
                <a:ea typeface="Times New Roman" panose="02020603050405020304" pitchFamily="18" charset="0"/>
              </a:rPr>
              <a:t> error</a:t>
            </a:r>
            <a:endParaRPr lang="en-IN" spc="0" dirty="0">
              <a:effectLst/>
              <a:latin typeface="Times New Roman" panose="02020603050405020304" pitchFamily="18" charset="0"/>
              <a:ea typeface="Times New Roman" panose="02020603050405020304" pitchFamily="18" charset="0"/>
            </a:endParaRPr>
          </a:p>
          <a:p>
            <a:pPr algn="just">
              <a:spcBef>
                <a:spcPts val="2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657350" lvl="3" indent="-285750" algn="just">
              <a:buSzPts val="1200"/>
              <a:buFont typeface="Arial" panose="020B0604020202020204" pitchFamily="34" charset="0"/>
              <a:buChar char="•"/>
              <a:tabLst>
                <a:tab pos="591185" algn="l"/>
              </a:tabLst>
            </a:pPr>
            <a:r>
              <a:rPr lang="en-US" spc="0" dirty="0">
                <a:effectLst/>
                <a:latin typeface="Times New Roman" panose="02020603050405020304" pitchFamily="18" charset="0"/>
                <a:ea typeface="Times New Roman" panose="02020603050405020304" pitchFamily="18" charset="0"/>
              </a:rPr>
              <a:t>A</a:t>
            </a:r>
            <a:r>
              <a:rPr lang="en-US" spc="-11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successful</a:t>
            </a:r>
            <a:r>
              <a:rPr lang="en-US" spc="-9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test</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is</a:t>
            </a:r>
            <a:r>
              <a:rPr lang="en-US" spc="-5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one</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that</a:t>
            </a:r>
            <a:r>
              <a:rPr lang="en-US" spc="-4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uncovers</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an</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undiscovered</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error</a:t>
            </a:r>
            <a:endParaRPr lang="en-IN"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5232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8796-FD80-4E95-3667-6601EA68D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F3983-E996-B752-1F1E-47547844DEA1}"/>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9D1C8A5-8443-B0CF-7CA6-200D23BAB64B}"/>
              </a:ext>
            </a:extLst>
          </p:cNvPr>
          <p:cNvSpPr>
            <a:spLocks noGrp="1"/>
          </p:cNvSpPr>
          <p:nvPr>
            <p:ph type="dt" sz="half" idx="10"/>
          </p:nvPr>
        </p:nvSpPr>
        <p:spPr/>
        <p:txBody>
          <a:bodyPr/>
          <a:lstStyle/>
          <a:p>
            <a:fld id="{8F910233-9C06-4EDA-B95E-CB4A032185B7}" type="datetime1">
              <a:rPr lang="en-IN" smtClean="0"/>
              <a:t>03-04-2025</a:t>
            </a:fld>
            <a:endParaRPr lang="en-IN"/>
          </a:p>
        </p:txBody>
      </p:sp>
      <p:sp>
        <p:nvSpPr>
          <p:cNvPr id="5" name="Slide Number Placeholder 4">
            <a:extLst>
              <a:ext uri="{FF2B5EF4-FFF2-40B4-BE49-F238E27FC236}">
                <a16:creationId xmlns:a16="http://schemas.microsoft.com/office/drawing/2014/main" id="{80CAE307-7D82-DA50-A670-7291E8C56D53}"/>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6" name="Footer Placeholder 5">
            <a:extLst>
              <a:ext uri="{FF2B5EF4-FFF2-40B4-BE49-F238E27FC236}">
                <a16:creationId xmlns:a16="http://schemas.microsoft.com/office/drawing/2014/main" id="{E83F7681-9576-65DD-A748-FE8D29C3BA36}"/>
              </a:ext>
            </a:extLst>
          </p:cNvPr>
          <p:cNvSpPr>
            <a:spLocks noGrp="1"/>
          </p:cNvSpPr>
          <p:nvPr>
            <p:ph type="ftr" sz="quarter" idx="11"/>
          </p:nvPr>
        </p:nvSpPr>
        <p:spPr/>
        <p:txBody>
          <a:bodyPr/>
          <a:lstStyle/>
          <a:p>
            <a:r>
              <a:rPr lang="en-IN" dirty="0"/>
              <a:t>FRAUD DETECTION WITH AI-POWERED SYSTEM USING BLOCKCHAIN TECHNOLOGY</a:t>
            </a:r>
          </a:p>
        </p:txBody>
      </p:sp>
      <p:graphicFrame>
        <p:nvGraphicFramePr>
          <p:cNvPr id="7" name="Table 6">
            <a:extLst>
              <a:ext uri="{FF2B5EF4-FFF2-40B4-BE49-F238E27FC236}">
                <a16:creationId xmlns:a16="http://schemas.microsoft.com/office/drawing/2014/main" id="{CEF8486B-0E67-711F-2827-81A9D4160ED8}"/>
              </a:ext>
            </a:extLst>
          </p:cNvPr>
          <p:cNvGraphicFramePr>
            <a:graphicFrameLocks noGrp="1"/>
          </p:cNvGraphicFramePr>
          <p:nvPr>
            <p:extLst>
              <p:ext uri="{D42A27DB-BD31-4B8C-83A1-F6EECF244321}">
                <p14:modId xmlns:p14="http://schemas.microsoft.com/office/powerpoint/2010/main" val="2014968491"/>
              </p:ext>
            </p:extLst>
          </p:nvPr>
        </p:nvGraphicFramePr>
        <p:xfrm>
          <a:off x="1102935" y="1338606"/>
          <a:ext cx="6994689" cy="4289196"/>
        </p:xfrm>
        <a:graphic>
          <a:graphicData uri="http://schemas.openxmlformats.org/drawingml/2006/table">
            <a:tbl>
              <a:tblPr firstRow="1" firstCol="1" bandRow="1">
                <a:tableStyleId>{5C22544A-7EE6-4342-B048-85BDC9FD1C3A}</a:tableStyleId>
              </a:tblPr>
              <a:tblGrid>
                <a:gridCol w="2035317">
                  <a:extLst>
                    <a:ext uri="{9D8B030D-6E8A-4147-A177-3AD203B41FA5}">
                      <a16:colId xmlns:a16="http://schemas.microsoft.com/office/drawing/2014/main" val="2282899283"/>
                    </a:ext>
                  </a:extLst>
                </a:gridCol>
                <a:gridCol w="1462028">
                  <a:extLst>
                    <a:ext uri="{9D8B030D-6E8A-4147-A177-3AD203B41FA5}">
                      <a16:colId xmlns:a16="http://schemas.microsoft.com/office/drawing/2014/main" val="36055938"/>
                    </a:ext>
                  </a:extLst>
                </a:gridCol>
                <a:gridCol w="1748672">
                  <a:extLst>
                    <a:ext uri="{9D8B030D-6E8A-4147-A177-3AD203B41FA5}">
                      <a16:colId xmlns:a16="http://schemas.microsoft.com/office/drawing/2014/main" val="2733672431"/>
                    </a:ext>
                  </a:extLst>
                </a:gridCol>
                <a:gridCol w="1748672">
                  <a:extLst>
                    <a:ext uri="{9D8B030D-6E8A-4147-A177-3AD203B41FA5}">
                      <a16:colId xmlns:a16="http://schemas.microsoft.com/office/drawing/2014/main" val="2077117568"/>
                    </a:ext>
                  </a:extLst>
                </a:gridCol>
              </a:tblGrid>
              <a:tr h="357433">
                <a:tc gridSpan="4">
                  <a:txBody>
                    <a:bodyPr/>
                    <a:lstStyle/>
                    <a:p>
                      <a:pPr algn="ctr">
                        <a:buNone/>
                      </a:pPr>
                      <a:r>
                        <a:rPr lang="en-US" sz="1000">
                          <a:effectLst/>
                        </a:rPr>
                        <a:t>Fraud Detection Accuracy Comparison</a:t>
                      </a:r>
                      <a:endParaRPr lang="en-IN" sz="1000">
                        <a:effectLst/>
                        <a:latin typeface="Times New Roman" panose="02020603050405020304" pitchFamily="18" charset="0"/>
                        <a:ea typeface="SimSun" panose="02010600030101010101" pitchFamily="2" charset="-122"/>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16359874"/>
                  </a:ext>
                </a:extLst>
              </a:tr>
              <a:tr h="714866">
                <a:tc>
                  <a:txBody>
                    <a:bodyPr/>
                    <a:lstStyle/>
                    <a:p>
                      <a:pPr algn="just">
                        <a:buNone/>
                      </a:pPr>
                      <a:r>
                        <a:rPr lang="en-US" sz="1000">
                          <a:effectLst/>
                        </a:rPr>
                        <a:t>Metric</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Proposed System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Existing System [7]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Existing System [8]</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24459640"/>
                  </a:ext>
                </a:extLst>
              </a:tr>
              <a:tr h="1072299">
                <a:tc>
                  <a:txBody>
                    <a:bodyPr/>
                    <a:lstStyle/>
                    <a:p>
                      <a:pPr algn="just">
                        <a:buNone/>
                      </a:pPr>
                      <a:r>
                        <a:rPr lang="en-US" sz="1000">
                          <a:effectLst/>
                        </a:rPr>
                        <a:t>Fraud Detection Rate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95%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85%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88%</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83572535"/>
                  </a:ext>
                </a:extLst>
              </a:tr>
              <a:tr h="714866">
                <a:tc>
                  <a:txBody>
                    <a:bodyPr/>
                    <a:lstStyle/>
                    <a:p>
                      <a:pPr algn="just">
                        <a:buNone/>
                      </a:pPr>
                      <a:r>
                        <a:rPr lang="en-US" sz="1000">
                          <a:effectLst/>
                        </a:rPr>
                        <a:t>False Positive Rate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10%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12%</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37769374"/>
                  </a:ext>
                </a:extLst>
              </a:tr>
              <a:tr h="714866">
                <a:tc>
                  <a:txBody>
                    <a:bodyPr/>
                    <a:lstStyle/>
                    <a:p>
                      <a:pPr algn="just">
                        <a:buNone/>
                      </a:pPr>
                      <a:r>
                        <a:rPr lang="en-US" sz="1000">
                          <a:effectLst/>
                        </a:rPr>
                        <a:t>False Negative Rate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15%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10%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42676332"/>
                  </a:ext>
                </a:extLst>
              </a:tr>
              <a:tr h="714866">
                <a:tc>
                  <a:txBody>
                    <a:bodyPr/>
                    <a:lstStyle/>
                    <a:p>
                      <a:pPr algn="just">
                        <a:buNone/>
                      </a:pPr>
                      <a:r>
                        <a:rPr lang="en-US" sz="1000">
                          <a:effectLst/>
                        </a:rPr>
                        <a:t>Model Accuracy</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96%</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87%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dirty="0">
                          <a:effectLst/>
                        </a:rPr>
                        <a:t>90%</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59650900"/>
                  </a:ext>
                </a:extLst>
              </a:tr>
            </a:tbl>
          </a:graphicData>
        </a:graphic>
      </p:graphicFrame>
    </p:spTree>
    <p:extLst>
      <p:ext uri="{BB962C8B-B14F-4D97-AF65-F5344CB8AC3E}">
        <p14:creationId xmlns:p14="http://schemas.microsoft.com/office/powerpoint/2010/main" val="15254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6956C1CE-CACE-47FC-90A2-A02E4AD860D2}" type="datetime1">
              <a:rPr lang="en-IN" smtClean="0"/>
              <a:t>03-04-2025</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BF6EDD84-8477-3CFD-8CCF-1D56CD297CC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84007"/>
            <a:ext cx="7315200" cy="3689985"/>
          </a:xfrm>
          <a:prstGeom prst="rect">
            <a:avLst/>
          </a:prstGeom>
          <a:noFill/>
          <a:ln>
            <a:noFill/>
          </a:ln>
        </p:spPr>
      </p:pic>
      <p:sp>
        <p:nvSpPr>
          <p:cNvPr id="9" name="TextBox 8">
            <a:extLst>
              <a:ext uri="{FF2B5EF4-FFF2-40B4-BE49-F238E27FC236}">
                <a16:creationId xmlns:a16="http://schemas.microsoft.com/office/drawing/2014/main" id="{FB88A2E4-F9E8-A975-E6F0-A0F1CAA545D4}"/>
              </a:ext>
            </a:extLst>
          </p:cNvPr>
          <p:cNvSpPr txBox="1"/>
          <p:nvPr/>
        </p:nvSpPr>
        <p:spPr>
          <a:xfrm>
            <a:off x="2286000" y="5445839"/>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DATA INPUT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652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66F900-03BC-8359-3137-4137684BB52B}"/>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6905E6F3-C260-55B5-D18C-20ACD619F7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sp>
        <p:nvSpPr>
          <p:cNvPr id="9" name="TextBox 8">
            <a:extLst>
              <a:ext uri="{FF2B5EF4-FFF2-40B4-BE49-F238E27FC236}">
                <a16:creationId xmlns:a16="http://schemas.microsoft.com/office/drawing/2014/main" id="{F6C0907F-65E2-E2AB-C6C4-2167D0AAA741}"/>
              </a:ext>
            </a:extLst>
          </p:cNvPr>
          <p:cNvSpPr txBox="1"/>
          <p:nvPr/>
        </p:nvSpPr>
        <p:spPr>
          <a:xfrm>
            <a:off x="2389695" y="5344239"/>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DISTRIBUTION VISUALIZATION PHASE1</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338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854E5-E527-0C0F-3F07-DCB268C0A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2B864-EB0A-782F-9C85-9729D61424F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52EB65-E925-5815-E4B4-7F2E851CE12C}"/>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814380D7-D93A-F3DB-8B02-61907DAD6DD3}"/>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8B5549DE-F4B9-1E6E-6194-50B0855ADB88}"/>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6" name="Footer Placeholder 5">
            <a:extLst>
              <a:ext uri="{FF2B5EF4-FFF2-40B4-BE49-F238E27FC236}">
                <a16:creationId xmlns:a16="http://schemas.microsoft.com/office/drawing/2014/main" id="{08611367-CDBC-5575-6D39-F5BCBD0A195A}"/>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544F6A22-9131-281A-3563-5CFB52149C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pic>
        <p:nvPicPr>
          <p:cNvPr id="8" name="Picture 7">
            <a:extLst>
              <a:ext uri="{FF2B5EF4-FFF2-40B4-BE49-F238E27FC236}">
                <a16:creationId xmlns:a16="http://schemas.microsoft.com/office/drawing/2014/main" id="{A6A919AA-F8A4-5215-FA30-6B18C38491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13255"/>
            <a:ext cx="7315200" cy="3031490"/>
          </a:xfrm>
          <a:prstGeom prst="rect">
            <a:avLst/>
          </a:prstGeom>
          <a:noFill/>
          <a:ln>
            <a:noFill/>
          </a:ln>
        </p:spPr>
      </p:pic>
      <p:sp>
        <p:nvSpPr>
          <p:cNvPr id="10" name="TextBox 9">
            <a:extLst>
              <a:ext uri="{FF2B5EF4-FFF2-40B4-BE49-F238E27FC236}">
                <a16:creationId xmlns:a16="http://schemas.microsoft.com/office/drawing/2014/main" id="{7502A53E-8C68-4DA8-3105-51EBB223FE2B}"/>
              </a:ext>
            </a:extLst>
          </p:cNvPr>
          <p:cNvSpPr txBox="1"/>
          <p:nvPr/>
        </p:nvSpPr>
        <p:spPr>
          <a:xfrm>
            <a:off x="2286000" y="5465882"/>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DISTRIBUTION VISUALIZATION PHASE2</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912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38077" y="-4477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fld id="{C977F947-1F31-4877-9EB8-5993283EF907}" type="datetime1">
              <a:rPr lang="en-IN" smtClean="0"/>
              <a:t>03-04-2025</a:t>
            </a:fld>
            <a:endParaRPr lang="en-IN"/>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a:extLst>
              <a:ext uri="{FF2B5EF4-FFF2-40B4-BE49-F238E27FC236}">
                <a16:creationId xmlns:a16="http://schemas.microsoft.com/office/drawing/2014/main" id="{A022CDF2-10EA-7F7B-6A0E-C3116661B0C2}"/>
              </a:ext>
            </a:extLst>
          </p:cNvPr>
          <p:cNvSpPr txBox="1"/>
          <p:nvPr/>
        </p:nvSpPr>
        <p:spPr>
          <a:xfrm>
            <a:off x="874619" y="555634"/>
            <a:ext cx="7394762" cy="6302366"/>
          </a:xfrm>
          <a:prstGeom prst="rect">
            <a:avLst/>
          </a:prstGeom>
          <a:noFill/>
        </p:spPr>
        <p:txBody>
          <a:bodyPr wrap="square" rtlCol="0">
            <a:spAutoFit/>
          </a:bodyPr>
          <a:lstStyle/>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rapid growth of blockchain-based financial systems has introduced significant security challenges, particularly in detecting fraudulent transactions due to the decentralized and pseudonymous nature of blockchain networks. </a:t>
            </a:r>
          </a:p>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Traditional fraud detection mechanisms relying solely on cryptographic security and consensus algorithms often fail to identify real-time anomalies, making blockchain transactions susceptible to money laundering, double-spending, and other illicit activities. </a:t>
            </a:r>
          </a:p>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proposes an </a:t>
            </a:r>
            <a:r>
              <a:rPr lang="en-US" sz="1800" b="1" dirty="0">
                <a:effectLst/>
                <a:latin typeface="Times New Roman" panose="02020603050405020304" pitchFamily="18" charset="0"/>
                <a:ea typeface="Times New Roman" panose="02020603050405020304" pitchFamily="18" charset="0"/>
              </a:rPr>
              <a:t>AI-Powered Blockchain Integrity and Fraud Detection System</a:t>
            </a:r>
            <a:r>
              <a:rPr lang="en-US" sz="1800" dirty="0">
                <a:effectLst/>
                <a:latin typeface="Times New Roman" panose="02020603050405020304" pitchFamily="18" charset="0"/>
                <a:ea typeface="Times New Roman" panose="02020603050405020304" pitchFamily="18" charset="0"/>
              </a:rPr>
              <a:t> that integrates </a:t>
            </a:r>
            <a:r>
              <a:rPr lang="en-US" sz="1800" b="1" dirty="0">
                <a:effectLst/>
                <a:latin typeface="Times New Roman" panose="02020603050405020304" pitchFamily="18" charset="0"/>
                <a:ea typeface="Times New Roman" panose="02020603050405020304" pitchFamily="18" charset="0"/>
              </a:rPr>
              <a:t>Random Forest (RF), Artificial Neural Networks (ANN), Long Short-Term Memory (LSTM), and Isolation Forest</a:t>
            </a:r>
            <a:r>
              <a:rPr lang="en-US" sz="1800" dirty="0">
                <a:effectLst/>
                <a:latin typeface="Times New Roman" panose="02020603050405020304" pitchFamily="18" charset="0"/>
                <a:ea typeface="Times New Roman" panose="02020603050405020304" pitchFamily="18" charset="0"/>
              </a:rPr>
              <a:t> models to analyze transaction patterns and detect fraudulent activities with high accuracy. </a:t>
            </a:r>
            <a:br>
              <a:rPr lang="en-US" sz="1800" kern="0" dirty="0">
                <a:effectLst/>
                <a:latin typeface="Times New Roman" panose="02020603050405020304" pitchFamily="18" charset="0"/>
                <a:ea typeface="Times New Roman" panose="02020603050405020304" pitchFamily="18" charset="0"/>
              </a:rPr>
            </a:br>
            <a:endParaRPr lang="en-IN" dirty="0"/>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p:txBody>
          <a:bodyPr/>
          <a:lstStyle/>
          <a:p>
            <a:r>
              <a:rPr lang="en-IN" dirty="0"/>
              <a:t>FRAUD DETECTION WITH AI-POWERED SYSTEM USING BLOCKCHAIN TECHNOLOGY</a:t>
            </a:r>
          </a:p>
        </p:txBody>
      </p:sp>
    </p:spTree>
    <p:extLst>
      <p:ext uri="{BB962C8B-B14F-4D97-AF65-F5344CB8AC3E}">
        <p14:creationId xmlns:p14="http://schemas.microsoft.com/office/powerpoint/2010/main" val="121183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D2A6B-9670-D3F2-42F8-F850BDE30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A6048-F0FE-CD6C-FD39-E9D803ABF66A}"/>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F8A0DB-61FC-DA90-9972-534DED5005C7}"/>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A01BDD2E-5BC0-7C23-5656-15D5DF0145AB}"/>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A74DCF7B-4603-FE0B-D032-D05D3BA94136}"/>
              </a:ext>
            </a:extLst>
          </p:cNvPr>
          <p:cNvSpPr>
            <a:spLocks noGrp="1"/>
          </p:cNvSpPr>
          <p:nvPr>
            <p:ph type="sldNum" sz="quarter" idx="12"/>
          </p:nvPr>
        </p:nvSpPr>
        <p:spPr/>
        <p:txBody>
          <a:bodyPr/>
          <a:lstStyle/>
          <a:p>
            <a:fld id="{9D3FF152-60F5-4862-82F9-1190556AA56F}" type="slidenum">
              <a:rPr lang="en-IN" smtClean="0"/>
              <a:t>30</a:t>
            </a:fld>
            <a:endParaRPr lang="en-IN"/>
          </a:p>
        </p:txBody>
      </p:sp>
      <p:sp>
        <p:nvSpPr>
          <p:cNvPr id="6" name="Footer Placeholder 5">
            <a:extLst>
              <a:ext uri="{FF2B5EF4-FFF2-40B4-BE49-F238E27FC236}">
                <a16:creationId xmlns:a16="http://schemas.microsoft.com/office/drawing/2014/main" id="{48381BD6-31BF-E36A-B736-5069233FA56A}"/>
              </a:ext>
            </a:extLst>
          </p:cNvPr>
          <p:cNvSpPr>
            <a:spLocks noGrp="1"/>
          </p:cNvSpPr>
          <p:nvPr>
            <p:ph type="ftr" sz="quarter" idx="11"/>
          </p:nvPr>
        </p:nvSpPr>
        <p:spPr/>
        <p:txBody>
          <a:bodyPr/>
          <a:lstStyle/>
          <a:p>
            <a:r>
              <a:rPr lang="en-IN" dirty="0"/>
              <a:t>FRAUD DETECTION WITH AI-POWERED SYSTEM USING BLOCKCHAIN TECHNOLOGY</a:t>
            </a:r>
          </a:p>
        </p:txBody>
      </p:sp>
      <p:pic>
        <p:nvPicPr>
          <p:cNvPr id="8" name="Picture 7">
            <a:extLst>
              <a:ext uri="{FF2B5EF4-FFF2-40B4-BE49-F238E27FC236}">
                <a16:creationId xmlns:a16="http://schemas.microsoft.com/office/drawing/2014/main" id="{CCE5C7D2-9A77-BD4C-FF0A-79EAE4D109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822767"/>
            <a:ext cx="7315200" cy="3212465"/>
          </a:xfrm>
          <a:prstGeom prst="rect">
            <a:avLst/>
          </a:prstGeom>
          <a:noFill/>
          <a:ln>
            <a:noFill/>
          </a:ln>
        </p:spPr>
      </p:pic>
      <p:sp>
        <p:nvSpPr>
          <p:cNvPr id="10" name="TextBox 9">
            <a:extLst>
              <a:ext uri="{FF2B5EF4-FFF2-40B4-BE49-F238E27FC236}">
                <a16:creationId xmlns:a16="http://schemas.microsoft.com/office/drawing/2014/main" id="{B6E22571-B249-2B9B-78A5-EDD80E479447}"/>
              </a:ext>
            </a:extLst>
          </p:cNvPr>
          <p:cNvSpPr txBox="1"/>
          <p:nvPr/>
        </p:nvSpPr>
        <p:spPr>
          <a:xfrm>
            <a:off x="2286000" y="5326459"/>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MODEL TRAINING</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795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AAF3C-514A-ABD2-4C0A-C6C20E119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41BD9-7698-A25A-2847-3D9EB24064D2}"/>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2B1945-A80F-2C30-741E-C23F69790C03}"/>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A2A3F7F4-F2C4-79AC-D2B2-18D038F0DB49}"/>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3BFBEDBB-5009-0728-D3AC-2122F3B0CF6B}"/>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6" name="Footer Placeholder 5">
            <a:extLst>
              <a:ext uri="{FF2B5EF4-FFF2-40B4-BE49-F238E27FC236}">
                <a16:creationId xmlns:a16="http://schemas.microsoft.com/office/drawing/2014/main" id="{7B40818F-8870-EF3C-5F3A-8165A532C160}"/>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258C9445-F804-055E-C8CD-04610337EC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pic>
        <p:nvPicPr>
          <p:cNvPr id="8" name="Picture 7">
            <a:extLst>
              <a:ext uri="{FF2B5EF4-FFF2-40B4-BE49-F238E27FC236}">
                <a16:creationId xmlns:a16="http://schemas.microsoft.com/office/drawing/2014/main" id="{DE08492B-8E4C-262B-45AB-75323B4164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751647"/>
            <a:ext cx="7315200" cy="3354705"/>
          </a:xfrm>
          <a:prstGeom prst="rect">
            <a:avLst/>
          </a:prstGeom>
          <a:noFill/>
          <a:ln>
            <a:noFill/>
          </a:ln>
        </p:spPr>
      </p:pic>
      <p:sp>
        <p:nvSpPr>
          <p:cNvPr id="10" name="TextBox 9">
            <a:extLst>
              <a:ext uri="{FF2B5EF4-FFF2-40B4-BE49-F238E27FC236}">
                <a16:creationId xmlns:a16="http://schemas.microsoft.com/office/drawing/2014/main" id="{D608CE0C-125D-82E7-A531-1EE3A27CEC2B}"/>
              </a:ext>
            </a:extLst>
          </p:cNvPr>
          <p:cNvSpPr txBox="1"/>
          <p:nvPr/>
        </p:nvSpPr>
        <p:spPr>
          <a:xfrm>
            <a:off x="2286000" y="5452563"/>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MODEL EVALUATION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71181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92AE2-C171-A2A1-5D8B-AEF2335A3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4B05D-93C5-9814-AA02-02560CD05CD7}"/>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39E5A5-C78F-D1C3-382F-559F01519698}"/>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664B530F-1578-E492-6FBD-FA46BEC1647D}"/>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A7D23A77-5330-0700-4C62-9F225EED00D6}"/>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6" name="Footer Placeholder 5">
            <a:extLst>
              <a:ext uri="{FF2B5EF4-FFF2-40B4-BE49-F238E27FC236}">
                <a16:creationId xmlns:a16="http://schemas.microsoft.com/office/drawing/2014/main" id="{F3C2E7DC-E992-2518-E013-1ECA3A8DB49C}"/>
              </a:ext>
            </a:extLst>
          </p:cNvPr>
          <p:cNvSpPr>
            <a:spLocks noGrp="1"/>
          </p:cNvSpPr>
          <p:nvPr>
            <p:ph type="ftr" sz="quarter" idx="11"/>
          </p:nvPr>
        </p:nvSpPr>
        <p:spPr/>
        <p:txBody>
          <a:bodyPr/>
          <a:lstStyle/>
          <a:p>
            <a:r>
              <a:rPr lang="en-IN" dirty="0"/>
              <a:t>FRAUD DETECTION WITH AI-POWERED SYSTEM USING BLOCKCHAIN TECHNOLOGY</a:t>
            </a:r>
          </a:p>
        </p:txBody>
      </p:sp>
      <p:pic>
        <p:nvPicPr>
          <p:cNvPr id="8" name="Picture 7">
            <a:extLst>
              <a:ext uri="{FF2B5EF4-FFF2-40B4-BE49-F238E27FC236}">
                <a16:creationId xmlns:a16="http://schemas.microsoft.com/office/drawing/2014/main" id="{1D27B91A-F38D-6DD8-A266-E4AFD41B6A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990511"/>
            <a:ext cx="7315200" cy="2705100"/>
          </a:xfrm>
          <a:prstGeom prst="rect">
            <a:avLst/>
          </a:prstGeom>
          <a:noFill/>
          <a:ln>
            <a:noFill/>
          </a:ln>
        </p:spPr>
      </p:pic>
      <p:sp>
        <p:nvSpPr>
          <p:cNvPr id="10" name="TextBox 9">
            <a:extLst>
              <a:ext uri="{FF2B5EF4-FFF2-40B4-BE49-F238E27FC236}">
                <a16:creationId xmlns:a16="http://schemas.microsoft.com/office/drawing/2014/main" id="{2C0D3D21-C1BB-BD95-BDDB-8343FF30C9AB}"/>
              </a:ext>
            </a:extLst>
          </p:cNvPr>
          <p:cNvSpPr txBox="1"/>
          <p:nvPr/>
        </p:nvSpPr>
        <p:spPr>
          <a:xfrm>
            <a:off x="2361415" y="4971983"/>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DATA TO PREDICT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7629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8D70B-7092-14EB-3955-7D1F832A6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BCCE6-EFC2-3215-C27F-73DE143C1E2E}"/>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9B662C-3D08-1E5A-3425-04199AF9935D}"/>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739878CD-3351-B334-F4EF-6F99A6D4660E}"/>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58D60143-73A4-1BB2-C771-C29196EA332B}"/>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6" name="Footer Placeholder 5">
            <a:extLst>
              <a:ext uri="{FF2B5EF4-FFF2-40B4-BE49-F238E27FC236}">
                <a16:creationId xmlns:a16="http://schemas.microsoft.com/office/drawing/2014/main" id="{293AD996-BBB6-9E17-F878-0715D2A2F744}"/>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76953674-CAB0-251E-61C8-230C3614F6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pic>
        <p:nvPicPr>
          <p:cNvPr id="8" name="Picture 7">
            <a:extLst>
              <a:ext uri="{FF2B5EF4-FFF2-40B4-BE49-F238E27FC236}">
                <a16:creationId xmlns:a16="http://schemas.microsoft.com/office/drawing/2014/main" id="{ADFD1BD6-A553-B8E3-A602-21BA6A88BF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76450"/>
            <a:ext cx="7315200" cy="2705100"/>
          </a:xfrm>
          <a:prstGeom prst="rect">
            <a:avLst/>
          </a:prstGeom>
          <a:noFill/>
          <a:ln>
            <a:noFill/>
          </a:ln>
        </p:spPr>
      </p:pic>
      <p:pic>
        <p:nvPicPr>
          <p:cNvPr id="9" name="Picture 8">
            <a:extLst>
              <a:ext uri="{FF2B5EF4-FFF2-40B4-BE49-F238E27FC236}">
                <a16:creationId xmlns:a16="http://schemas.microsoft.com/office/drawing/2014/main" id="{BA9CA82A-F245-F45C-791B-81C3F95465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2109470"/>
            <a:ext cx="7315200" cy="2639060"/>
          </a:xfrm>
          <a:prstGeom prst="rect">
            <a:avLst/>
          </a:prstGeom>
          <a:noFill/>
          <a:ln>
            <a:noFill/>
          </a:ln>
        </p:spPr>
      </p:pic>
      <p:sp>
        <p:nvSpPr>
          <p:cNvPr id="11" name="TextBox 10">
            <a:extLst>
              <a:ext uri="{FF2B5EF4-FFF2-40B4-BE49-F238E27FC236}">
                <a16:creationId xmlns:a16="http://schemas.microsoft.com/office/drawing/2014/main" id="{EB696460-44F4-340E-3A04-74E3C5FD5640}"/>
              </a:ext>
            </a:extLst>
          </p:cNvPr>
          <p:cNvSpPr txBox="1"/>
          <p:nvPr/>
        </p:nvSpPr>
        <p:spPr>
          <a:xfrm>
            <a:off x="2286000" y="5344239"/>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PREDICTION PERCENTAGE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049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76F27-D45A-A01E-777F-6B25B38B4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E5DD78-BDA9-51B3-B6A6-CD7D684099BA}"/>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DD3A54-4A78-15A8-4B61-1454B474DB9D}"/>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CA374996-193D-C9B6-D677-206611FBB56E}"/>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E087A1B6-5F22-1CC2-5AA8-EB46CC2841BA}"/>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6" name="Footer Placeholder 5">
            <a:extLst>
              <a:ext uri="{FF2B5EF4-FFF2-40B4-BE49-F238E27FC236}">
                <a16:creationId xmlns:a16="http://schemas.microsoft.com/office/drawing/2014/main" id="{B8FB57F3-F860-C40D-8887-F70F7C7D7A57}"/>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6B809187-8FDD-D93A-EA93-6737729848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pic>
        <p:nvPicPr>
          <p:cNvPr id="8" name="Picture 7">
            <a:extLst>
              <a:ext uri="{FF2B5EF4-FFF2-40B4-BE49-F238E27FC236}">
                <a16:creationId xmlns:a16="http://schemas.microsoft.com/office/drawing/2014/main" id="{3164AE3F-370F-B6B1-1913-D962F4555E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76450"/>
            <a:ext cx="7315200" cy="2705100"/>
          </a:xfrm>
          <a:prstGeom prst="rect">
            <a:avLst/>
          </a:prstGeom>
          <a:noFill/>
          <a:ln>
            <a:noFill/>
          </a:ln>
        </p:spPr>
      </p:pic>
      <p:pic>
        <p:nvPicPr>
          <p:cNvPr id="9" name="Picture 8">
            <a:extLst>
              <a:ext uri="{FF2B5EF4-FFF2-40B4-BE49-F238E27FC236}">
                <a16:creationId xmlns:a16="http://schemas.microsoft.com/office/drawing/2014/main" id="{7DA003F3-ACBC-8D94-ACBA-683C3789D06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779270"/>
            <a:ext cx="7315200" cy="3299460"/>
          </a:xfrm>
          <a:prstGeom prst="rect">
            <a:avLst/>
          </a:prstGeom>
          <a:noFill/>
          <a:ln>
            <a:noFill/>
          </a:ln>
        </p:spPr>
      </p:pic>
      <p:sp>
        <p:nvSpPr>
          <p:cNvPr id="11" name="TextBox 10">
            <a:extLst>
              <a:ext uri="{FF2B5EF4-FFF2-40B4-BE49-F238E27FC236}">
                <a16:creationId xmlns:a16="http://schemas.microsoft.com/office/drawing/2014/main" id="{FEEAC88B-1876-9387-DA3C-3B823DBD896A}"/>
              </a:ext>
            </a:extLst>
          </p:cNvPr>
          <p:cNvSpPr txBox="1"/>
          <p:nvPr/>
        </p:nvSpPr>
        <p:spPr>
          <a:xfrm>
            <a:off x="2351988" y="5384285"/>
            <a:ext cx="45720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PREDICTION VISUALIZATION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807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8EC85-661A-995A-CB4D-7A4C9AB9C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AEC3DA-4E9F-6360-D068-65B25CD7F4B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F01AF9-8D5C-654D-0BC9-F12188275B19}"/>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22 to 23</a:t>
            </a:r>
            <a:endParaRPr lang="en-IN" dirty="0"/>
          </a:p>
        </p:txBody>
      </p:sp>
      <p:sp>
        <p:nvSpPr>
          <p:cNvPr id="3" name="Date Placeholder 2">
            <a:extLst>
              <a:ext uri="{FF2B5EF4-FFF2-40B4-BE49-F238E27FC236}">
                <a16:creationId xmlns:a16="http://schemas.microsoft.com/office/drawing/2014/main" id="{3CAAA83B-DC57-2340-0540-B4BC4DA262F7}"/>
              </a:ext>
            </a:extLst>
          </p:cNvPr>
          <p:cNvSpPr>
            <a:spLocks noGrp="1"/>
          </p:cNvSpPr>
          <p:nvPr>
            <p:ph type="dt" sz="half" idx="10"/>
          </p:nvPr>
        </p:nvSpPr>
        <p:spPr/>
        <p:txBody>
          <a:bodyPr/>
          <a:lstStyle/>
          <a:p>
            <a:fld id="{90B8A376-A028-4B2E-948B-5A93DED2192E}" type="datetime1">
              <a:rPr lang="en-IN" smtClean="0"/>
              <a:t>03-04-2025</a:t>
            </a:fld>
            <a:endParaRPr lang="en-IN"/>
          </a:p>
        </p:txBody>
      </p:sp>
      <p:sp>
        <p:nvSpPr>
          <p:cNvPr id="5" name="Slide Number Placeholder 4">
            <a:extLst>
              <a:ext uri="{FF2B5EF4-FFF2-40B4-BE49-F238E27FC236}">
                <a16:creationId xmlns:a16="http://schemas.microsoft.com/office/drawing/2014/main" id="{BF29757C-8E73-74D4-272E-A38E6E159B61}"/>
              </a:ext>
            </a:extLst>
          </p:cNvPr>
          <p:cNvSpPr>
            <a:spLocks noGrp="1"/>
          </p:cNvSpPr>
          <p:nvPr>
            <p:ph type="sldNum" sz="quarter" idx="12"/>
          </p:nvPr>
        </p:nvSpPr>
        <p:spPr/>
        <p:txBody>
          <a:bodyPr/>
          <a:lstStyle/>
          <a:p>
            <a:fld id="{9D3FF152-60F5-4862-82F9-1190556AA56F}" type="slidenum">
              <a:rPr lang="en-IN" smtClean="0"/>
              <a:t>35</a:t>
            </a:fld>
            <a:endParaRPr lang="en-IN"/>
          </a:p>
        </p:txBody>
      </p:sp>
      <p:sp>
        <p:nvSpPr>
          <p:cNvPr id="6" name="Footer Placeholder 5">
            <a:extLst>
              <a:ext uri="{FF2B5EF4-FFF2-40B4-BE49-F238E27FC236}">
                <a16:creationId xmlns:a16="http://schemas.microsoft.com/office/drawing/2014/main" id="{E563343D-1701-5EDA-487B-BEB01FB7B640}"/>
              </a:ext>
            </a:extLst>
          </p:cNvPr>
          <p:cNvSpPr>
            <a:spLocks noGrp="1"/>
          </p:cNvSpPr>
          <p:nvPr>
            <p:ph type="ftr" sz="quarter" idx="11"/>
          </p:nvPr>
        </p:nvSpPr>
        <p:spPr/>
        <p:txBody>
          <a:bodyPr/>
          <a:lstStyle/>
          <a:p>
            <a:r>
              <a:rPr lang="en-IN" dirty="0"/>
              <a:t>FRAUD DETECTION WITH AI-POWERED SYSTEM USING BLOCKCHAIN TECHNOLOGY</a:t>
            </a:r>
          </a:p>
        </p:txBody>
      </p:sp>
      <p:pic>
        <p:nvPicPr>
          <p:cNvPr id="7" name="Picture 6">
            <a:extLst>
              <a:ext uri="{FF2B5EF4-FFF2-40B4-BE49-F238E27FC236}">
                <a16:creationId xmlns:a16="http://schemas.microsoft.com/office/drawing/2014/main" id="{21EF8AD0-BEFD-E9EC-F779-282B1575BF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87207"/>
            <a:ext cx="7315200" cy="3283585"/>
          </a:xfrm>
          <a:prstGeom prst="rect">
            <a:avLst/>
          </a:prstGeom>
          <a:noFill/>
          <a:ln>
            <a:noFill/>
          </a:ln>
        </p:spPr>
      </p:pic>
      <p:pic>
        <p:nvPicPr>
          <p:cNvPr id="8" name="Picture 7">
            <a:extLst>
              <a:ext uri="{FF2B5EF4-FFF2-40B4-BE49-F238E27FC236}">
                <a16:creationId xmlns:a16="http://schemas.microsoft.com/office/drawing/2014/main" id="{FF18C598-67B3-4BBE-5F8F-0C124413C8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76450"/>
            <a:ext cx="7315200" cy="2705100"/>
          </a:xfrm>
          <a:prstGeom prst="rect">
            <a:avLst/>
          </a:prstGeom>
          <a:noFill/>
          <a:ln>
            <a:noFill/>
          </a:ln>
        </p:spPr>
      </p:pic>
      <p:pic>
        <p:nvPicPr>
          <p:cNvPr id="9" name="Picture 8">
            <a:extLst>
              <a:ext uri="{FF2B5EF4-FFF2-40B4-BE49-F238E27FC236}">
                <a16:creationId xmlns:a16="http://schemas.microsoft.com/office/drawing/2014/main" id="{1FD720F3-6D3E-9917-4176-047F51B5161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779270"/>
            <a:ext cx="7315200" cy="3299460"/>
          </a:xfrm>
          <a:prstGeom prst="rect">
            <a:avLst/>
          </a:prstGeom>
          <a:noFill/>
          <a:ln>
            <a:noFill/>
          </a:ln>
        </p:spPr>
      </p:pic>
      <p:pic>
        <p:nvPicPr>
          <p:cNvPr id="10" name="Picture 9">
            <a:extLst>
              <a:ext uri="{FF2B5EF4-FFF2-40B4-BE49-F238E27FC236}">
                <a16:creationId xmlns:a16="http://schemas.microsoft.com/office/drawing/2014/main" id="{80C11BB6-F4D9-11F8-968A-E2A058C35BD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989137"/>
            <a:ext cx="7315200" cy="2879725"/>
          </a:xfrm>
          <a:prstGeom prst="rect">
            <a:avLst/>
          </a:prstGeom>
          <a:noFill/>
          <a:ln>
            <a:noFill/>
          </a:ln>
        </p:spPr>
      </p:pic>
      <p:sp>
        <p:nvSpPr>
          <p:cNvPr id="12" name="TextBox 11">
            <a:extLst>
              <a:ext uri="{FF2B5EF4-FFF2-40B4-BE49-F238E27FC236}">
                <a16:creationId xmlns:a16="http://schemas.microsoft.com/office/drawing/2014/main" id="{5DE11EB2-1FC3-D07D-9000-F1425D68A21F}"/>
              </a:ext>
            </a:extLst>
          </p:cNvPr>
          <p:cNvSpPr txBox="1"/>
          <p:nvPr/>
        </p:nvSpPr>
        <p:spPr>
          <a:xfrm>
            <a:off x="2286000" y="5051735"/>
            <a:ext cx="4572000" cy="923330"/>
          </a:xfrm>
          <a:prstGeom prst="rect">
            <a:avLst/>
          </a:prstGeom>
          <a:noFill/>
        </p:spPr>
        <p:txBody>
          <a:bodyPr wrap="square">
            <a:spAutoFit/>
          </a:bodyPr>
          <a:lstStyle/>
          <a:p>
            <a:pPr algn="ctr">
              <a:buNone/>
            </a:pPr>
            <a:r>
              <a:rPr lang="en-US" sz="1800" dirty="0">
                <a:effectLst/>
                <a:latin typeface="Times New Roman" panose="02020603050405020304" pitchFamily="18" charset="0"/>
                <a:ea typeface="Times New Roman" panose="02020603050405020304" pitchFamily="18" charset="0"/>
              </a:rPr>
              <a:t>TRANSACTION   RESULT REPORT</a:t>
            </a:r>
            <a:endParaRPr lang="en-IN" sz="1800" dirty="0">
              <a:effectLst/>
              <a:latin typeface="Times New Roman" panose="02020603050405020304" pitchFamily="18" charset="0"/>
              <a:ea typeface="Times New Roman" panose="02020603050405020304" pitchFamily="18" charset="0"/>
            </a:endParaRPr>
          </a:p>
          <a:p>
            <a:pPr>
              <a:buNone/>
            </a:pPr>
            <a:br>
              <a:rPr lang="en-US" sz="1800" kern="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02815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C411-5D27-92D9-9597-A574A49E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A1543-D256-4B75-AAD7-A2A93EADC9F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4FE477-CDDF-7773-D007-C39C1B77B406}"/>
              </a:ext>
            </a:extLst>
          </p:cNvPr>
          <p:cNvSpPr>
            <a:spLocks noGrp="1"/>
          </p:cNvSpPr>
          <p:nvPr>
            <p:ph type="dt" sz="half" idx="10"/>
          </p:nvPr>
        </p:nvSpPr>
        <p:spPr/>
        <p:txBody>
          <a:bodyPr/>
          <a:lstStyle/>
          <a:p>
            <a:fld id="{A6798E70-03A1-4AA1-BF71-CCAF0465237F}" type="datetime1">
              <a:rPr lang="en-IN" smtClean="0"/>
              <a:t>03-04-2025</a:t>
            </a:fld>
            <a:endParaRPr lang="en-IN"/>
          </a:p>
        </p:txBody>
      </p:sp>
      <p:sp>
        <p:nvSpPr>
          <p:cNvPr id="5" name="Slide Number Placeholder 4">
            <a:extLst>
              <a:ext uri="{FF2B5EF4-FFF2-40B4-BE49-F238E27FC236}">
                <a16:creationId xmlns:a16="http://schemas.microsoft.com/office/drawing/2014/main" id="{C64153E0-C6B7-C7C8-1237-D8BEBEB4B1D7}"/>
              </a:ext>
            </a:extLst>
          </p:cNvPr>
          <p:cNvSpPr>
            <a:spLocks noGrp="1"/>
          </p:cNvSpPr>
          <p:nvPr>
            <p:ph type="sldNum" sz="quarter" idx="12"/>
          </p:nvPr>
        </p:nvSpPr>
        <p:spPr/>
        <p:txBody>
          <a:bodyPr/>
          <a:lstStyle/>
          <a:p>
            <a:fld id="{9D3FF152-60F5-4862-82F9-1190556AA56F}" type="slidenum">
              <a:rPr lang="en-IN" smtClean="0"/>
              <a:t>36</a:t>
            </a:fld>
            <a:endParaRPr lang="en-IN"/>
          </a:p>
        </p:txBody>
      </p:sp>
      <p:sp>
        <p:nvSpPr>
          <p:cNvPr id="4" name="Footer Placeholder 3">
            <a:extLst>
              <a:ext uri="{FF2B5EF4-FFF2-40B4-BE49-F238E27FC236}">
                <a16:creationId xmlns:a16="http://schemas.microsoft.com/office/drawing/2014/main" id="{F5939CD2-8F48-297E-A0A6-4CB1472F63C6}"/>
              </a:ext>
            </a:extLst>
          </p:cNvPr>
          <p:cNvSpPr>
            <a:spLocks noGrp="1"/>
          </p:cNvSpPr>
          <p:nvPr>
            <p:ph type="ftr" sz="quarter" idx="11"/>
          </p:nvPr>
        </p:nvSpPr>
        <p:spPr/>
        <p:txBody>
          <a:bodyPr/>
          <a:lstStyle/>
          <a:p>
            <a:r>
              <a:rPr lang="en-IN" dirty="0"/>
              <a:t>FRAUD DETECTION WITH AI-POWERED SYSTEM USING BLOCKCHAIN TECHNOLOGY</a:t>
            </a:r>
          </a:p>
        </p:txBody>
      </p:sp>
      <p:sp>
        <p:nvSpPr>
          <p:cNvPr id="6" name="TextBox 5">
            <a:extLst>
              <a:ext uri="{FF2B5EF4-FFF2-40B4-BE49-F238E27FC236}">
                <a16:creationId xmlns:a16="http://schemas.microsoft.com/office/drawing/2014/main" id="{F827470C-B60D-02C3-F86B-6ABF6545450E}"/>
              </a:ext>
            </a:extLst>
          </p:cNvPr>
          <p:cNvSpPr txBox="1"/>
          <p:nvPr/>
        </p:nvSpPr>
        <p:spPr>
          <a:xfrm>
            <a:off x="292231" y="808291"/>
            <a:ext cx="8474697" cy="5078313"/>
          </a:xfrm>
          <a:prstGeom prst="rect">
            <a:avLst/>
          </a:prstGeom>
          <a:noFill/>
        </p:spPr>
        <p:txBody>
          <a:bodyPr wrap="square">
            <a:spAutoFit/>
          </a:bodyPr>
          <a:lstStyle/>
          <a:p>
            <a:pPr algn="just"/>
            <a:r>
              <a:rPr lang="en-US" sz="1800" kern="0" dirty="0">
                <a:effectLst/>
                <a:latin typeface="Times New Roman" panose="02020603050405020304" pitchFamily="18" charset="0"/>
                <a:ea typeface="Times New Roman" panose="02020603050405020304" pitchFamily="18" charset="0"/>
              </a:rPr>
              <a:t>The integration of artificial intelligence (AI) with blockchain technology marks a significant advancement in securing digital financial transactions. This project presents an AI-Powered Blockchain Integrity and Fraud Detection System that utilizes models such as Artificial Neural Networks (ANN), Long Short-Term Memory (LSTM), Random Forest (RF), and Isolation Forest (IF) to effectively identify fraudulent transactions. Each model contributes uniquely, capturing anomalies, sequential patterns, and isolating suspicious activities, while ensemble learning further enhances detection performance. The system also features a secure Bitcoin wallet utilizing elliptic curve cryptography (ECC) for transaction management, along with real-time monitoring and adaptive hyperparameter tuning for optimized fraud detection. Additionally, a Blockchain Integrity Module employs Byzantine Fault Tolerance (BFT) to validate transactions on an Ethereum ledger, ensuring only legitimate entries are recorded. The system showcases high accuracy in detecting fraudulent transactions and presents an intelligent approach to fraud prevention through behavioral analysis. While challenges exist, such as the need for continuous model updates and computational demands, future enhancements may focus on scalability, privacy-preserving techniques, and federated learning to better protect user privacy. Overall, this work illustrates the synergistic potential of AI and blockchain to bolster transaction security and trust in cryptocurrency ecosystems</a:t>
            </a:r>
            <a:endParaRPr lang="en-IN" dirty="0"/>
          </a:p>
        </p:txBody>
      </p:sp>
    </p:spTree>
    <p:extLst>
      <p:ext uri="{BB962C8B-B14F-4D97-AF65-F5344CB8AC3E}">
        <p14:creationId xmlns:p14="http://schemas.microsoft.com/office/powerpoint/2010/main" val="43250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76DFA34F-4ABB-49E2-B705-EBED4503D36D}" type="datetime1">
              <a:rPr lang="en-IN" smtClean="0"/>
              <a:t>03-04-2025</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37</a:t>
            </a:fld>
            <a:endParaRPr lang="en-IN"/>
          </a:p>
        </p:txBody>
      </p:sp>
      <p:sp>
        <p:nvSpPr>
          <p:cNvPr id="4" name="Footer Placeholder 3">
            <a:extLst>
              <a:ext uri="{FF2B5EF4-FFF2-40B4-BE49-F238E27FC236}">
                <a16:creationId xmlns:a16="http://schemas.microsoft.com/office/drawing/2014/main" id="{D60D3D79-E23D-B8E6-A891-AB9847E89CF7}"/>
              </a:ext>
            </a:extLst>
          </p:cNvPr>
          <p:cNvSpPr>
            <a:spLocks noGrp="1"/>
          </p:cNvSpPr>
          <p:nvPr>
            <p:ph type="ftr" sz="quarter" idx="11"/>
          </p:nvPr>
        </p:nvSpPr>
        <p:spPr/>
        <p:txBody>
          <a:bodyPr/>
          <a:lstStyle/>
          <a:p>
            <a:r>
              <a:rPr lang="en-IN" dirty="0"/>
              <a:t>FRAUD DETECTION WITH AI-POWERED SYSTEM USING BLOCKCHAIN TECHNOLOGY</a:t>
            </a:r>
          </a:p>
        </p:txBody>
      </p:sp>
      <p:sp>
        <p:nvSpPr>
          <p:cNvPr id="6" name="TextBox 5">
            <a:extLst>
              <a:ext uri="{FF2B5EF4-FFF2-40B4-BE49-F238E27FC236}">
                <a16:creationId xmlns:a16="http://schemas.microsoft.com/office/drawing/2014/main" id="{6609F77C-3EF9-0D12-428C-3FDE9619B6C9}"/>
              </a:ext>
            </a:extLst>
          </p:cNvPr>
          <p:cNvSpPr txBox="1"/>
          <p:nvPr/>
        </p:nvSpPr>
        <p:spPr>
          <a:xfrm>
            <a:off x="-329938" y="583127"/>
            <a:ext cx="9144000" cy="5919569"/>
          </a:xfrm>
          <a:prstGeom prst="rect">
            <a:avLst/>
          </a:prstGeom>
          <a:noFill/>
        </p:spPr>
        <p:txBody>
          <a:bodyPr wrap="square">
            <a:spAutoFit/>
          </a:bodyPr>
          <a:lstStyle/>
          <a:p>
            <a:pPr lvl="2" algn="just">
              <a:spcBef>
                <a:spcPts val="400"/>
              </a:spcBef>
              <a:spcAft>
                <a:spcPts val="200"/>
              </a:spcAft>
              <a:buSzPts val="1400"/>
              <a:tabLst>
                <a:tab pos="589915" algn="l"/>
              </a:tabLst>
            </a:pPr>
            <a:r>
              <a:rPr lang="en-US" b="1"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Enhanced User Interface:</a:t>
            </a:r>
            <a:endParaRPr lang="en-IN"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505585" marR="251460" lvl="2" algn="just">
              <a:spcBef>
                <a:spcPts val="790"/>
              </a:spcBef>
            </a:pPr>
            <a:r>
              <a:rPr lang="en-US" dirty="0">
                <a:effectLst/>
                <a:latin typeface="Times New Roman" panose="02020603050405020304" pitchFamily="18" charset="0"/>
                <a:ea typeface="Times New Roman" panose="02020603050405020304" pitchFamily="18" charset="0"/>
              </a:rPr>
              <a:t>Improving the user interface to make it more intuitive will facilitate easier navigation for users of all levels. Incorporating customizable dashboards and visual analytics could empower users to interpret data insights effectively</a:t>
            </a:r>
            <a:r>
              <a:rPr lang="en-US" spc="-10"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lvl="2" algn="just">
              <a:spcBef>
                <a:spcPts val="15"/>
              </a:spcBef>
              <a:spcAft>
                <a:spcPts val="200"/>
              </a:spcAft>
              <a:buSzPts val="1400"/>
              <a:tabLst>
                <a:tab pos="590550" algn="l"/>
              </a:tabLst>
            </a:pPr>
            <a:r>
              <a:rPr lang="en-US"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Cross-Chain Transactions Support</a:t>
            </a:r>
            <a:r>
              <a:rPr lang="en-US" b="1"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505585" marR="254635" lvl="2" algn="just">
              <a:spcBef>
                <a:spcPts val="795"/>
              </a:spcBef>
            </a:pPr>
            <a:r>
              <a:rPr lang="en-US" dirty="0">
                <a:effectLst/>
                <a:latin typeface="Times New Roman" panose="02020603050405020304" pitchFamily="18" charset="0"/>
                <a:ea typeface="Times New Roman" panose="02020603050405020304" pitchFamily="18" charset="0"/>
              </a:rPr>
              <a:t>Expanding the system's capabilities to support cross-chain transactions would significantly enhance its utility. This integration would enable users to transact seamlessly across different blockchain networks, broadening the scope of fraud detection.</a:t>
            </a:r>
            <a:endParaRPr lang="en-IN" dirty="0">
              <a:effectLst/>
              <a:latin typeface="Times New Roman" panose="02020603050405020304" pitchFamily="18" charset="0"/>
              <a:ea typeface="Times New Roman" panose="02020603050405020304" pitchFamily="18" charset="0"/>
            </a:endParaRPr>
          </a:p>
          <a:p>
            <a:pPr lvl="2" algn="just">
              <a:spcBef>
                <a:spcPts val="30"/>
              </a:spcBef>
              <a:spcAft>
                <a:spcPts val="200"/>
              </a:spcAft>
              <a:buSzPts val="1400"/>
              <a:tabLst>
                <a:tab pos="589915" algn="l"/>
              </a:tabLst>
            </a:pPr>
            <a:r>
              <a:rPr lang="en-US"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Advanced Machine Learning Technique</a:t>
            </a:r>
            <a:r>
              <a:rPr lang="en-US" b="1"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505585" marR="254000" lvl="2" algn="just">
              <a:spcBef>
                <a:spcPts val="765"/>
              </a:spcBef>
            </a:pPr>
            <a:r>
              <a:rPr lang="en-US" dirty="0">
                <a:effectLst/>
                <a:latin typeface="Times New Roman" panose="02020603050405020304" pitchFamily="18" charset="0"/>
                <a:ea typeface="Times New Roman" panose="02020603050405020304" pitchFamily="18" charset="0"/>
              </a:rPr>
              <a:t>Implementing advanced machine learning techniques, such as deep learning and reinforcement learning, will enhance the system's ability to detect sophisticated fraud patterns. Continuous learning mechanisms could be introduced to adapt to evolving fraud tactics.</a:t>
            </a:r>
            <a:endParaRPr lang="en-IN" dirty="0">
              <a:effectLst/>
              <a:latin typeface="Times New Roman" panose="02020603050405020304" pitchFamily="18" charset="0"/>
              <a:ea typeface="Times New Roman" panose="02020603050405020304" pitchFamily="18" charset="0"/>
            </a:endParaRPr>
          </a:p>
          <a:p>
            <a:pPr lvl="2" algn="just">
              <a:spcBef>
                <a:spcPts val="400"/>
              </a:spcBef>
              <a:spcAft>
                <a:spcPts val="200"/>
              </a:spcAft>
              <a:buSzPts val="1400"/>
              <a:tabLst>
                <a:tab pos="589915" algn="l"/>
              </a:tabLst>
            </a:pPr>
            <a:r>
              <a:rPr lang="en-US"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Privacy-Preserving Technologies</a:t>
            </a:r>
            <a:r>
              <a:rPr lang="en-US" b="1"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b="1" spc="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505585" marR="247015" lvl="2" algn="just">
              <a:spcBef>
                <a:spcPts val="790"/>
              </a:spcBef>
            </a:pPr>
            <a:r>
              <a:rPr lang="en-US" dirty="0">
                <a:effectLst/>
                <a:latin typeface="Times New Roman" panose="02020603050405020304" pitchFamily="18" charset="0"/>
                <a:ea typeface="Times New Roman" panose="02020603050405020304" pitchFamily="18" charset="0"/>
              </a:rPr>
              <a:t>Adopting privacy-preserving technologies, such as zero-knowledge proofs, would allow users to verify transactions without exposing sensitive information. This enhancement would bolster user confidence and data security.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9CF59E33-DD9E-4B35-956E-F9289B843811}" type="datetime1">
              <a:rPr lang="en-IN" smtClean="0"/>
              <a:t>03-04-2025</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38</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IN" dirty="0"/>
              <a:t>FRAUD DETECTION WITH AI-POWERED SYSTEM USING BLOCKCHAIN TECHNOLOGY</a:t>
            </a:r>
          </a:p>
        </p:txBody>
      </p:sp>
      <p:sp>
        <p:nvSpPr>
          <p:cNvPr id="7" name="TextBox 6">
            <a:extLst>
              <a:ext uri="{FF2B5EF4-FFF2-40B4-BE49-F238E27FC236}">
                <a16:creationId xmlns:a16="http://schemas.microsoft.com/office/drawing/2014/main" id="{3A549706-B391-4ACB-0216-F359243081CC}"/>
              </a:ext>
            </a:extLst>
          </p:cNvPr>
          <p:cNvSpPr txBox="1"/>
          <p:nvPr/>
        </p:nvSpPr>
        <p:spPr>
          <a:xfrm>
            <a:off x="84841" y="780010"/>
            <a:ext cx="8682087" cy="5314275"/>
          </a:xfrm>
          <a:prstGeom prst="rect">
            <a:avLst/>
          </a:prstGeom>
          <a:noFill/>
        </p:spPr>
        <p:txBody>
          <a:bodyPr wrap="square">
            <a:spAutoFit/>
          </a:bodyPr>
          <a:lstStyle/>
          <a:p>
            <a:pPr marL="342900" marR="95885" lvl="0" indent="-342900" algn="just">
              <a:lnSpc>
                <a:spcPct val="100000"/>
              </a:lnSpc>
              <a:spcBef>
                <a:spcPts val="890"/>
              </a:spcBef>
              <a:buSzPts val="1400"/>
              <a:buFont typeface="Times New Roman" panose="02020603050405020304" pitchFamily="18" charset="0"/>
              <a:buAutoNum type="arabicPeriod"/>
              <a:tabLst>
                <a:tab pos="498475" algn="l"/>
                <a:tab pos="499745" algn="l"/>
              </a:tabLst>
            </a:pPr>
            <a:r>
              <a:rPr lang="en-US" sz="1800" spc="-10" dirty="0">
                <a:effectLst/>
                <a:latin typeface="Times New Roman" panose="02020603050405020304" pitchFamily="18" charset="0"/>
                <a:ea typeface="Times New Roman" panose="02020603050405020304" pitchFamily="18" charset="0"/>
              </a:rPr>
              <a:t>G. B. Renuka, P. K. </a:t>
            </a:r>
            <a:r>
              <a:rPr lang="en-US" sz="1800" spc="-10" dirty="0" err="1">
                <a:effectLst/>
                <a:latin typeface="Times New Roman" panose="02020603050405020304" pitchFamily="18" charset="0"/>
                <a:ea typeface="Times New Roman" panose="02020603050405020304" pitchFamily="18" charset="0"/>
              </a:rPr>
              <a:t>Patjoshi</a:t>
            </a:r>
            <a:r>
              <a:rPr lang="en-US" sz="1800" spc="-10" dirty="0">
                <a:effectLst/>
                <a:latin typeface="Times New Roman" panose="02020603050405020304" pitchFamily="18" charset="0"/>
                <a:ea typeface="Times New Roman" panose="02020603050405020304" pitchFamily="18" charset="0"/>
              </a:rPr>
              <a:t>, U. Aswal, G. Manikandan, L. N. Jayanthi, and A. Kaushal, "Integrating Reliable AI to Boost Blockchain's Transparency and Accountability," in *2024 1st International Conference on Advanced Computing and Emerging Technologies (ACET)*, Ghaziabad, India, Aug. 2024, pp. 1-6. </a:t>
            </a:r>
            <a:r>
              <a:rPr lang="en-US" sz="1800" spc="-10" dirty="0" err="1">
                <a:effectLst/>
                <a:latin typeface="Times New Roman" panose="02020603050405020304" pitchFamily="18" charset="0"/>
                <a:ea typeface="Times New Roman" panose="02020603050405020304" pitchFamily="18" charset="0"/>
              </a:rPr>
              <a:t>doi</a:t>
            </a:r>
            <a:r>
              <a:rPr lang="en-US" sz="1800" spc="-10" dirty="0">
                <a:effectLst/>
                <a:latin typeface="Times New Roman" panose="02020603050405020304" pitchFamily="18" charset="0"/>
                <a:ea typeface="Times New Roman" panose="02020603050405020304" pitchFamily="18" charset="0"/>
              </a:rPr>
              <a:t>: 10.1109/ACET61898.2024.10730476.</a:t>
            </a:r>
            <a:endParaRPr lang="en-IN" sz="1800" spc="-10" dirty="0">
              <a:effectLst/>
              <a:latin typeface="Times New Roman" panose="02020603050405020304" pitchFamily="18" charset="0"/>
              <a:ea typeface="Times New Roman" panose="02020603050405020304" pitchFamily="18" charset="0"/>
            </a:endParaRPr>
          </a:p>
          <a:p>
            <a:pPr marL="342900" marR="102870" lvl="0" indent="-342900" algn="just">
              <a:spcBef>
                <a:spcPts val="765"/>
              </a:spcBef>
              <a:buSzPts val="1400"/>
              <a:buFont typeface="Times New Roman" panose="02020603050405020304" pitchFamily="18" charset="0"/>
              <a:buAutoNum type="arabicPeriod"/>
              <a:tabLst>
                <a:tab pos="498475" algn="l"/>
                <a:tab pos="499745" algn="l"/>
              </a:tabLst>
            </a:pPr>
            <a:r>
              <a:rPr lang="en-US" sz="1800" spc="-10" dirty="0">
                <a:effectLst/>
                <a:latin typeface="Times New Roman" panose="02020603050405020304" pitchFamily="18" charset="0"/>
                <a:ea typeface="Times New Roman" panose="02020603050405020304" pitchFamily="18" charset="0"/>
              </a:rPr>
              <a:t>A. Kuznetsov, P. </a:t>
            </a:r>
            <a:r>
              <a:rPr lang="en-US" sz="1800" spc="-10" dirty="0" err="1">
                <a:effectLst/>
                <a:latin typeface="Times New Roman" panose="02020603050405020304" pitchFamily="18" charset="0"/>
                <a:ea typeface="Times New Roman" panose="02020603050405020304" pitchFamily="18" charset="0"/>
              </a:rPr>
              <a:t>Sernani</a:t>
            </a:r>
            <a:r>
              <a:rPr lang="en-US" sz="1800" spc="-10" dirty="0">
                <a:effectLst/>
                <a:latin typeface="Times New Roman" panose="02020603050405020304" pitchFamily="18" charset="0"/>
                <a:ea typeface="Times New Roman" panose="02020603050405020304" pitchFamily="18" charset="0"/>
              </a:rPr>
              <a:t>, L. Romeo, E. </a:t>
            </a:r>
            <a:r>
              <a:rPr lang="en-US" sz="1800" spc="-10" dirty="0" err="1">
                <a:effectLst/>
                <a:latin typeface="Times New Roman" panose="02020603050405020304" pitchFamily="18" charset="0"/>
                <a:ea typeface="Times New Roman" panose="02020603050405020304" pitchFamily="18" charset="0"/>
              </a:rPr>
              <a:t>Frontoni</a:t>
            </a:r>
            <a:r>
              <a:rPr lang="en-US" sz="1800" spc="-10" dirty="0">
                <a:effectLst/>
                <a:latin typeface="Times New Roman" panose="02020603050405020304" pitchFamily="18" charset="0"/>
                <a:ea typeface="Times New Roman" panose="02020603050405020304" pitchFamily="18" charset="0"/>
              </a:rPr>
              <a:t> and A. Mancini, "On the Integration of Artificial Intelligence and Blockchain Technology: a Perspective about Security", </a:t>
            </a:r>
            <a:r>
              <a:rPr lang="en-US" sz="1800" i="1" spc="-10" dirty="0">
                <a:effectLst/>
                <a:latin typeface="Times New Roman" panose="02020603050405020304" pitchFamily="18" charset="0"/>
                <a:ea typeface="Times New Roman" panose="02020603050405020304" pitchFamily="18" charset="0"/>
              </a:rPr>
              <a:t>IEEE Access</a:t>
            </a:r>
            <a:r>
              <a:rPr lang="en-US" sz="1800" spc="-10" dirty="0">
                <a:effectLst/>
                <a:latin typeface="Times New Roman" panose="02020603050405020304" pitchFamily="18" charset="0"/>
                <a:ea typeface="Times New Roman" panose="02020603050405020304" pitchFamily="18" charset="0"/>
              </a:rPr>
              <a:t>, pp. 1, Jan. 2024.</a:t>
            </a:r>
            <a:endParaRPr lang="en-IN" sz="1800" spc="-10" dirty="0">
              <a:effectLst/>
              <a:latin typeface="Times New Roman" panose="02020603050405020304" pitchFamily="18" charset="0"/>
              <a:ea typeface="Times New Roman" panose="02020603050405020304" pitchFamily="18" charset="0"/>
            </a:endParaRPr>
          </a:p>
          <a:p>
            <a:pPr marL="342900" marR="99060" lvl="0" indent="-342900" algn="just">
              <a:spcBef>
                <a:spcPts val="815"/>
              </a:spcBef>
              <a:buSzPts val="1400"/>
              <a:buFont typeface="Times New Roman" panose="02020603050405020304" pitchFamily="18" charset="0"/>
              <a:buAutoNum type="arabicPeriod"/>
              <a:tabLst>
                <a:tab pos="498475" algn="l"/>
                <a:tab pos="499745" algn="l"/>
              </a:tabLst>
            </a:pPr>
            <a:r>
              <a:rPr lang="en-US" sz="1800" spc="-10" dirty="0">
                <a:effectLst/>
                <a:latin typeface="Times New Roman" panose="02020603050405020304" pitchFamily="18" charset="0"/>
                <a:ea typeface="Times New Roman" panose="02020603050405020304" pitchFamily="18" charset="0"/>
              </a:rPr>
              <a:t>S. </a:t>
            </a:r>
            <a:r>
              <a:rPr lang="en-US" sz="1800" spc="-10" dirty="0" err="1">
                <a:effectLst/>
                <a:latin typeface="Times New Roman" panose="02020603050405020304" pitchFamily="18" charset="0"/>
                <a:ea typeface="Times New Roman" panose="02020603050405020304" pitchFamily="18" charset="0"/>
              </a:rPr>
              <a:t>Alrubei</a:t>
            </a:r>
            <a:r>
              <a:rPr lang="en-US" sz="1800" spc="-10" dirty="0">
                <a:effectLst/>
                <a:latin typeface="Times New Roman" panose="02020603050405020304" pitchFamily="18" charset="0"/>
                <a:ea typeface="Times New Roman" panose="02020603050405020304" pitchFamily="18" charset="0"/>
              </a:rPr>
              <a:t>, E. A. Ball and J. </a:t>
            </a:r>
            <a:r>
              <a:rPr lang="en-US" sz="1800" spc="-10" dirty="0" err="1">
                <a:effectLst/>
                <a:latin typeface="Times New Roman" panose="02020603050405020304" pitchFamily="18" charset="0"/>
                <a:ea typeface="Times New Roman" panose="02020603050405020304" pitchFamily="18" charset="0"/>
              </a:rPr>
              <a:t>Rigelsford</a:t>
            </a:r>
            <a:r>
              <a:rPr lang="en-US" sz="1800" spc="-10" dirty="0">
                <a:effectLst/>
                <a:latin typeface="Times New Roman" panose="02020603050405020304" pitchFamily="18" charset="0"/>
                <a:ea typeface="Times New Roman" panose="02020603050405020304" pitchFamily="18" charset="0"/>
              </a:rPr>
              <a:t>, "A secure blockchain platform for supporting AI-Enabled IoT applications at the edge layer", </a:t>
            </a:r>
            <a:r>
              <a:rPr lang="en-US" sz="1800" i="1" spc="-10" dirty="0">
                <a:effectLst/>
                <a:latin typeface="Times New Roman" panose="02020603050405020304" pitchFamily="18" charset="0"/>
                <a:ea typeface="Times New Roman" panose="02020603050405020304" pitchFamily="18" charset="0"/>
              </a:rPr>
              <a:t>IEEE Access</a:t>
            </a:r>
            <a:r>
              <a:rPr lang="en-US" sz="1800" spc="-10" dirty="0">
                <a:effectLst/>
                <a:latin typeface="Times New Roman" panose="02020603050405020304" pitchFamily="18" charset="0"/>
                <a:ea typeface="Times New Roman" panose="02020603050405020304" pitchFamily="18" charset="0"/>
              </a:rPr>
              <a:t>, vol. 10, pp. 18583-18595, Jan. 2022.</a:t>
            </a:r>
            <a:endParaRPr lang="en-IN" sz="1800" spc="-10" dirty="0">
              <a:effectLst/>
              <a:latin typeface="Times New Roman" panose="02020603050405020304" pitchFamily="18" charset="0"/>
              <a:ea typeface="Times New Roman" panose="02020603050405020304" pitchFamily="18" charset="0"/>
            </a:endParaRPr>
          </a:p>
          <a:p>
            <a:pPr marL="342900" marR="104775" lvl="0" indent="-342900" algn="just">
              <a:spcBef>
                <a:spcPts val="1195"/>
              </a:spcBef>
              <a:buSzPts val="1400"/>
              <a:buFont typeface="Times New Roman" panose="02020603050405020304" pitchFamily="18" charset="0"/>
              <a:buAutoNum type="arabicPeriod"/>
              <a:tabLst>
                <a:tab pos="498475" algn="l"/>
                <a:tab pos="499745" algn="l"/>
              </a:tabLst>
            </a:pPr>
            <a:r>
              <a:rPr lang="en-US" sz="1800" spc="-10" dirty="0">
                <a:effectLst/>
                <a:latin typeface="Times New Roman" panose="02020603050405020304" pitchFamily="18" charset="0"/>
                <a:ea typeface="Times New Roman" panose="02020603050405020304" pitchFamily="18" charset="0"/>
              </a:rPr>
              <a:t>O. Fadi, K. </a:t>
            </a:r>
            <a:r>
              <a:rPr lang="en-US" sz="1800" spc="-10" dirty="0" err="1">
                <a:effectLst/>
                <a:latin typeface="Times New Roman" panose="02020603050405020304" pitchFamily="18" charset="0"/>
                <a:ea typeface="Times New Roman" panose="02020603050405020304" pitchFamily="18" charset="0"/>
              </a:rPr>
              <a:t>Zkik</a:t>
            </a:r>
            <a:r>
              <a:rPr lang="en-US" sz="1800" spc="-10" dirty="0">
                <a:effectLst/>
                <a:latin typeface="Times New Roman" panose="02020603050405020304" pitchFamily="18" charset="0"/>
                <a:ea typeface="Times New Roman" panose="02020603050405020304" pitchFamily="18" charset="0"/>
              </a:rPr>
              <a:t>, E. G. Abdellatif and M. </a:t>
            </a:r>
            <a:r>
              <a:rPr lang="en-US" sz="1800" spc="-10" dirty="0" err="1">
                <a:effectLst/>
                <a:latin typeface="Times New Roman" panose="02020603050405020304" pitchFamily="18" charset="0"/>
                <a:ea typeface="Times New Roman" panose="02020603050405020304" pitchFamily="18" charset="0"/>
              </a:rPr>
              <a:t>Boulmalef</a:t>
            </a:r>
            <a:r>
              <a:rPr lang="en-US" sz="1800" spc="-10" dirty="0">
                <a:effectLst/>
                <a:latin typeface="Times New Roman" panose="02020603050405020304" pitchFamily="18" charset="0"/>
                <a:ea typeface="Times New Roman" panose="02020603050405020304" pitchFamily="18" charset="0"/>
              </a:rPr>
              <a:t>, "A survey on blockchain and artificial intelligence technologies for enhancing security and privacy in smart environments", </a:t>
            </a:r>
            <a:r>
              <a:rPr lang="en-US" sz="1800" i="1" spc="-10" dirty="0">
                <a:effectLst/>
                <a:latin typeface="Times New Roman" panose="02020603050405020304" pitchFamily="18" charset="0"/>
                <a:ea typeface="Times New Roman" panose="02020603050405020304" pitchFamily="18" charset="0"/>
              </a:rPr>
              <a:t>IEEE Access</a:t>
            </a:r>
            <a:r>
              <a:rPr lang="en-US" sz="1800" spc="-10" dirty="0">
                <a:effectLst/>
                <a:latin typeface="Times New Roman" panose="02020603050405020304" pitchFamily="18" charset="0"/>
                <a:ea typeface="Times New Roman" panose="02020603050405020304" pitchFamily="18" charset="0"/>
              </a:rPr>
              <a:t>, vol. 10, pp. 93168-93186, Jan. 2022.</a:t>
            </a:r>
            <a:endParaRPr lang="en-IN" sz="1800" spc="-10" dirty="0">
              <a:effectLst/>
              <a:latin typeface="Times New Roman" panose="02020603050405020304" pitchFamily="18" charset="0"/>
              <a:ea typeface="Times New Roman" panose="02020603050405020304" pitchFamily="18" charset="0"/>
            </a:endParaRPr>
          </a:p>
          <a:p>
            <a:pPr marL="342900" marR="97790" lvl="0" indent="-342900" algn="just">
              <a:spcBef>
                <a:spcPts val="1195"/>
              </a:spcBef>
              <a:buSzPts val="1400"/>
              <a:buFont typeface="Times New Roman" panose="02020603050405020304" pitchFamily="18" charset="0"/>
              <a:buAutoNum type="arabicPeriod"/>
              <a:tabLst>
                <a:tab pos="498475" algn="l"/>
                <a:tab pos="499745" algn="l"/>
              </a:tabLst>
            </a:pPr>
            <a:r>
              <a:rPr lang="en-US" sz="1800" spc="-10" dirty="0">
                <a:effectLst/>
                <a:latin typeface="Times New Roman" panose="02020603050405020304" pitchFamily="18" charset="0"/>
                <a:ea typeface="Times New Roman" panose="02020603050405020304" pitchFamily="18" charset="0"/>
              </a:rPr>
              <a:t>S. </a:t>
            </a:r>
            <a:r>
              <a:rPr lang="en-US" sz="1800" spc="-10" dirty="0" err="1">
                <a:effectLst/>
                <a:latin typeface="Times New Roman" panose="02020603050405020304" pitchFamily="18" charset="0"/>
                <a:ea typeface="Times New Roman" panose="02020603050405020304" pitchFamily="18" charset="0"/>
              </a:rPr>
              <a:t>Alrubei</a:t>
            </a:r>
            <a:r>
              <a:rPr lang="en-US" sz="1800" spc="-10" dirty="0">
                <a:effectLst/>
                <a:latin typeface="Times New Roman" panose="02020603050405020304" pitchFamily="18" charset="0"/>
                <a:ea typeface="Times New Roman" panose="02020603050405020304" pitchFamily="18" charset="0"/>
              </a:rPr>
              <a:t>, E. A. Ball and J. </a:t>
            </a:r>
            <a:r>
              <a:rPr lang="en-US" sz="1800" spc="-10" dirty="0" err="1">
                <a:effectLst/>
                <a:latin typeface="Times New Roman" panose="02020603050405020304" pitchFamily="18" charset="0"/>
                <a:ea typeface="Times New Roman" panose="02020603050405020304" pitchFamily="18" charset="0"/>
              </a:rPr>
              <a:t>Rigelsford</a:t>
            </a:r>
            <a:r>
              <a:rPr lang="en-US" sz="1800" spc="-10" dirty="0">
                <a:effectLst/>
                <a:latin typeface="Times New Roman" panose="02020603050405020304" pitchFamily="18" charset="0"/>
                <a:ea typeface="Times New Roman" panose="02020603050405020304" pitchFamily="18" charset="0"/>
              </a:rPr>
              <a:t>, "The use of blockchain to support distributed AI implementation in IoT systems", </a:t>
            </a:r>
            <a:r>
              <a:rPr lang="en-US" sz="1800" i="1" spc="-10" dirty="0">
                <a:effectLst/>
                <a:latin typeface="Times New Roman" panose="02020603050405020304" pitchFamily="18" charset="0"/>
                <a:ea typeface="Times New Roman" panose="02020603050405020304" pitchFamily="18" charset="0"/>
              </a:rPr>
              <a:t>IEEE Internet of Things Journal</a:t>
            </a:r>
            <a:r>
              <a:rPr lang="en-US" sz="1800" spc="-10" dirty="0">
                <a:effectLst/>
                <a:latin typeface="Times New Roman" panose="02020603050405020304" pitchFamily="18" charset="0"/>
                <a:ea typeface="Times New Roman" panose="02020603050405020304" pitchFamily="18" charset="0"/>
              </a:rPr>
              <a:t>, vol. 9, no. 16, pp. 14790-14802, Aug. 2022.</a:t>
            </a:r>
            <a:endParaRPr lang="en-IN" sz="1800"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272F8-B06C-4515-13B8-AAF8F530B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2DD35-1B2A-9281-130C-0434AEF42D35}"/>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9CA023D-2581-514C-29E4-EF3B7DAAEF80}"/>
              </a:ext>
            </a:extLst>
          </p:cNvPr>
          <p:cNvSpPr>
            <a:spLocks noGrp="1"/>
          </p:cNvSpPr>
          <p:nvPr>
            <p:ph type="dt" sz="half" idx="10"/>
          </p:nvPr>
        </p:nvSpPr>
        <p:spPr/>
        <p:txBody>
          <a:bodyPr/>
          <a:lstStyle/>
          <a:p>
            <a:fld id="{9CF59E33-DD9E-4B35-956E-F9289B843811}" type="datetime1">
              <a:rPr lang="en-IN" smtClean="0"/>
              <a:t>03-04-2025</a:t>
            </a:fld>
            <a:endParaRPr lang="en-IN"/>
          </a:p>
        </p:txBody>
      </p:sp>
      <p:sp>
        <p:nvSpPr>
          <p:cNvPr id="6" name="Slide Number Placeholder 5">
            <a:extLst>
              <a:ext uri="{FF2B5EF4-FFF2-40B4-BE49-F238E27FC236}">
                <a16:creationId xmlns:a16="http://schemas.microsoft.com/office/drawing/2014/main" id="{CC7FDA5D-7DE8-011C-A07B-0775D81E7393}"/>
              </a:ext>
            </a:extLst>
          </p:cNvPr>
          <p:cNvSpPr>
            <a:spLocks noGrp="1"/>
          </p:cNvSpPr>
          <p:nvPr>
            <p:ph type="sldNum" sz="quarter" idx="12"/>
          </p:nvPr>
        </p:nvSpPr>
        <p:spPr/>
        <p:txBody>
          <a:bodyPr/>
          <a:lstStyle/>
          <a:p>
            <a:fld id="{9D3FF152-60F5-4862-82F9-1190556AA56F}" type="slidenum">
              <a:rPr lang="en-IN" smtClean="0"/>
              <a:t>39</a:t>
            </a:fld>
            <a:endParaRPr lang="en-IN"/>
          </a:p>
        </p:txBody>
      </p:sp>
      <p:sp>
        <p:nvSpPr>
          <p:cNvPr id="4" name="Footer Placeholder 3">
            <a:extLst>
              <a:ext uri="{FF2B5EF4-FFF2-40B4-BE49-F238E27FC236}">
                <a16:creationId xmlns:a16="http://schemas.microsoft.com/office/drawing/2014/main" id="{5B4456CA-63D6-2C37-2582-D7B5C4ECD8AF}"/>
              </a:ext>
            </a:extLst>
          </p:cNvPr>
          <p:cNvSpPr>
            <a:spLocks noGrp="1"/>
          </p:cNvSpPr>
          <p:nvPr>
            <p:ph type="ftr" sz="quarter" idx="11"/>
          </p:nvPr>
        </p:nvSpPr>
        <p:spPr/>
        <p:txBody>
          <a:bodyPr/>
          <a:lstStyle/>
          <a:p>
            <a:r>
              <a:rPr lang="en-IN"/>
              <a:t>FRAUD DETECTION WITH AI-POWERED SYSTEM USING BLOCKCHAIN TECHNOLOGY</a:t>
            </a:r>
            <a:endParaRPr lang="en-IN" dirty="0"/>
          </a:p>
        </p:txBody>
      </p:sp>
      <p:sp>
        <p:nvSpPr>
          <p:cNvPr id="7" name="TextBox 6">
            <a:extLst>
              <a:ext uri="{FF2B5EF4-FFF2-40B4-BE49-F238E27FC236}">
                <a16:creationId xmlns:a16="http://schemas.microsoft.com/office/drawing/2014/main" id="{3ED808D6-F27B-5755-011B-45C4A8E1167C}"/>
              </a:ext>
            </a:extLst>
          </p:cNvPr>
          <p:cNvSpPr txBox="1"/>
          <p:nvPr/>
        </p:nvSpPr>
        <p:spPr>
          <a:xfrm>
            <a:off x="84841" y="780010"/>
            <a:ext cx="8682087" cy="5016758"/>
          </a:xfrm>
          <a:prstGeom prst="rect">
            <a:avLst/>
          </a:prstGeom>
          <a:noFill/>
        </p:spPr>
        <p:txBody>
          <a:bodyPr wrap="square">
            <a:spAutoFit/>
          </a:bodyPr>
          <a:lstStyle/>
          <a:p>
            <a:pPr marL="342900" marR="100330" lvl="0" indent="-342900" algn="just">
              <a:spcBef>
                <a:spcPts val="1195"/>
              </a:spcBef>
              <a:buSzPts val="1400"/>
              <a:buFont typeface="+mj-lt"/>
              <a:buAutoNum type="arabicPeriod" startAt="6"/>
              <a:tabLst>
                <a:tab pos="498475" algn="l"/>
                <a:tab pos="499745" algn="l"/>
              </a:tabLst>
            </a:pPr>
            <a:r>
              <a:rPr lang="en-US" spc="-10" dirty="0">
                <a:effectLst/>
                <a:latin typeface="Times New Roman" panose="02020603050405020304" pitchFamily="18" charset="0"/>
                <a:ea typeface="Times New Roman" panose="02020603050405020304" pitchFamily="18" charset="0"/>
              </a:rPr>
              <a:t>B. </a:t>
            </a:r>
            <a:r>
              <a:rPr lang="en-US" spc="-10" dirty="0" err="1">
                <a:effectLst/>
                <a:latin typeface="Times New Roman" panose="02020603050405020304" pitchFamily="18" charset="0"/>
                <a:ea typeface="Times New Roman" panose="02020603050405020304" pitchFamily="18" charset="0"/>
              </a:rPr>
              <a:t>Ietto</a:t>
            </a:r>
            <a:r>
              <a:rPr lang="en-US" spc="-10" dirty="0">
                <a:effectLst/>
                <a:latin typeface="Times New Roman" panose="02020603050405020304" pitchFamily="18" charset="0"/>
                <a:ea typeface="Times New Roman" panose="02020603050405020304" pitchFamily="18" charset="0"/>
              </a:rPr>
              <a:t>, K. Eisenhut, R. Muth, J. Rabe and F. </a:t>
            </a:r>
            <a:r>
              <a:rPr lang="en-US" spc="-10" dirty="0" err="1">
                <a:effectLst/>
                <a:latin typeface="Times New Roman" panose="02020603050405020304" pitchFamily="18" charset="0"/>
                <a:ea typeface="Times New Roman" panose="02020603050405020304" pitchFamily="18" charset="0"/>
              </a:rPr>
              <a:t>Tschorsch</a:t>
            </a:r>
            <a:r>
              <a:rPr lang="en-US" spc="-10" dirty="0">
                <a:effectLst/>
                <a:latin typeface="Times New Roman" panose="02020603050405020304" pitchFamily="18" charset="0"/>
                <a:ea typeface="Times New Roman" panose="02020603050405020304" pitchFamily="18" charset="0"/>
              </a:rPr>
              <a:t>, "Transparency in Digital-Citizens Interfaces Through Blockchain Technology: Blockchain for Participation Processes in Urban Planning", </a:t>
            </a:r>
            <a:r>
              <a:rPr lang="en-US" i="1" spc="-10" dirty="0">
                <a:effectLst/>
                <a:latin typeface="Times New Roman" panose="02020603050405020304" pitchFamily="18" charset="0"/>
                <a:ea typeface="Times New Roman" panose="02020603050405020304" pitchFamily="18" charset="0"/>
              </a:rPr>
              <a:t>2022 IEEE European Technology and Engineering Management Summit (E-TEMS)</a:t>
            </a:r>
            <a:r>
              <a:rPr lang="en-US" spc="-10" dirty="0">
                <a:effectLst/>
                <a:latin typeface="Times New Roman" panose="02020603050405020304" pitchFamily="18" charset="0"/>
                <a:ea typeface="Times New Roman" panose="02020603050405020304" pitchFamily="18" charset="0"/>
              </a:rPr>
              <a:t>, Mar. 2022.</a:t>
            </a:r>
            <a:endParaRPr lang="en-IN" spc="-10" dirty="0">
              <a:effectLst/>
              <a:latin typeface="Times New Roman" panose="02020603050405020304" pitchFamily="18" charset="0"/>
              <a:ea typeface="Times New Roman" panose="02020603050405020304" pitchFamily="18" charset="0"/>
            </a:endParaRPr>
          </a:p>
          <a:p>
            <a:pPr marL="342900" marR="99695" lvl="0" indent="-342900" algn="just">
              <a:spcBef>
                <a:spcPts val="1220"/>
              </a:spcBef>
              <a:buSzPts val="1400"/>
              <a:buFont typeface="Times New Roman" panose="02020603050405020304" pitchFamily="18" charset="0"/>
              <a:buAutoNum type="arabicPeriod" startAt="6"/>
              <a:tabLst>
                <a:tab pos="498475" algn="l"/>
                <a:tab pos="499745" algn="l"/>
              </a:tabLst>
            </a:pPr>
            <a:r>
              <a:rPr lang="en-US" spc="-10" dirty="0">
                <a:effectLst/>
                <a:latin typeface="Times New Roman" panose="02020603050405020304" pitchFamily="18" charset="0"/>
                <a:ea typeface="Times New Roman" panose="02020603050405020304" pitchFamily="18" charset="0"/>
              </a:rPr>
              <a:t>J. A. </a:t>
            </a:r>
            <a:r>
              <a:rPr lang="en-US" spc="-10" dirty="0" err="1">
                <a:effectLst/>
                <a:latin typeface="Times New Roman" panose="02020603050405020304" pitchFamily="18" charset="0"/>
                <a:ea typeface="Times New Roman" panose="02020603050405020304" pitchFamily="18" charset="0"/>
              </a:rPr>
              <a:t>Jaoude</a:t>
            </a:r>
            <a:r>
              <a:rPr lang="en-US" spc="-10" dirty="0">
                <a:effectLst/>
                <a:latin typeface="Times New Roman" panose="02020603050405020304" pitchFamily="18" charset="0"/>
                <a:ea typeface="Times New Roman" panose="02020603050405020304" pitchFamily="18" charset="0"/>
              </a:rPr>
              <a:t> and R. George Saade, "Blockchain applications—Usage in different domains", </a:t>
            </a:r>
            <a:r>
              <a:rPr lang="en-US" i="1" spc="-10" dirty="0">
                <a:effectLst/>
                <a:latin typeface="Times New Roman" panose="02020603050405020304" pitchFamily="18" charset="0"/>
                <a:ea typeface="Times New Roman" panose="02020603050405020304" pitchFamily="18" charset="0"/>
              </a:rPr>
              <a:t>IEEE Access</a:t>
            </a:r>
            <a:r>
              <a:rPr lang="en-US" spc="-10" dirty="0">
                <a:effectLst/>
                <a:latin typeface="Times New Roman" panose="02020603050405020304" pitchFamily="18" charset="0"/>
                <a:ea typeface="Times New Roman" panose="02020603050405020304" pitchFamily="18" charset="0"/>
              </a:rPr>
              <a:t>, vol. 7, pp. 45360-45381, 2019.</a:t>
            </a:r>
            <a:endParaRPr lang="en-IN" spc="-10" dirty="0">
              <a:effectLst/>
              <a:latin typeface="Times New Roman" panose="02020603050405020304" pitchFamily="18" charset="0"/>
              <a:ea typeface="Times New Roman" panose="02020603050405020304" pitchFamily="18" charset="0"/>
            </a:endParaRPr>
          </a:p>
          <a:p>
            <a:pPr marL="342900" marR="103505" lvl="0" indent="-342900" algn="just">
              <a:spcBef>
                <a:spcPts val="1195"/>
              </a:spcBef>
              <a:buSzPts val="1400"/>
              <a:buFont typeface="Times New Roman" panose="02020603050405020304" pitchFamily="18" charset="0"/>
              <a:buAutoNum type="arabicPeriod" startAt="6"/>
              <a:tabLst>
                <a:tab pos="498475" algn="l"/>
                <a:tab pos="499745" algn="l"/>
              </a:tabLst>
            </a:pPr>
            <a:r>
              <a:rPr lang="en-US" spc="-10" dirty="0">
                <a:effectLst/>
                <a:latin typeface="Times New Roman" panose="02020603050405020304" pitchFamily="18" charset="0"/>
                <a:ea typeface="Times New Roman" panose="02020603050405020304" pitchFamily="18" charset="0"/>
              </a:rPr>
              <a:t> </a:t>
            </a:r>
            <a:r>
              <a:rPr lang="en-IN" spc="-10" dirty="0">
                <a:effectLst/>
                <a:latin typeface="Times New Roman" panose="02020603050405020304" pitchFamily="18" charset="0"/>
                <a:ea typeface="Times New Roman" panose="02020603050405020304" pitchFamily="18" charset="0"/>
              </a:rPr>
              <a:t>M. Wu, K. Wang, X. Cai, S. Guo, M. Guo and C. Rong, "A comprehensive survey of blockchain: From theory to IoT applications and beyond", </a:t>
            </a:r>
            <a:r>
              <a:rPr lang="en-IN" i="1" spc="-10" dirty="0">
                <a:effectLst/>
                <a:latin typeface="Times New Roman" panose="02020603050405020304" pitchFamily="18" charset="0"/>
                <a:ea typeface="Times New Roman" panose="02020603050405020304" pitchFamily="18" charset="0"/>
              </a:rPr>
              <a:t>IEEE Internet Things J.</a:t>
            </a:r>
            <a:r>
              <a:rPr lang="en-IN" spc="-10" dirty="0">
                <a:effectLst/>
                <a:latin typeface="Times New Roman" panose="02020603050405020304" pitchFamily="18" charset="0"/>
                <a:ea typeface="Times New Roman" panose="02020603050405020304" pitchFamily="18" charset="0"/>
              </a:rPr>
              <a:t>, vol. 6, no. 5, pp. 8114-8154, Oct. 2019</a:t>
            </a:r>
            <a:r>
              <a:rPr lang="en-US" spc="-10" dirty="0">
                <a:effectLst/>
                <a:latin typeface="Times New Roman" panose="02020603050405020304" pitchFamily="18" charset="0"/>
                <a:ea typeface="Times New Roman" panose="02020603050405020304" pitchFamily="18" charset="0"/>
              </a:rPr>
              <a:t>.</a:t>
            </a:r>
            <a:endParaRPr lang="en-IN" spc="-10" dirty="0">
              <a:effectLst/>
              <a:latin typeface="Times New Roman" panose="02020603050405020304" pitchFamily="18" charset="0"/>
              <a:ea typeface="Times New Roman" panose="02020603050405020304" pitchFamily="18" charset="0"/>
            </a:endParaRPr>
          </a:p>
          <a:p>
            <a:pPr marL="342900" marR="97790" lvl="0" indent="-342900" algn="just">
              <a:spcBef>
                <a:spcPts val="1200"/>
              </a:spcBef>
              <a:buSzPts val="1400"/>
              <a:buFont typeface="Times New Roman" panose="02020603050405020304" pitchFamily="18" charset="0"/>
              <a:buAutoNum type="arabicPeriod" startAt="6"/>
              <a:tabLst>
                <a:tab pos="497840" algn="l"/>
                <a:tab pos="499745" algn="l"/>
              </a:tabLst>
            </a:pPr>
            <a:r>
              <a:rPr lang="en-US" spc="-10" dirty="0">
                <a:effectLst/>
                <a:latin typeface="Times New Roman" panose="02020603050405020304" pitchFamily="18" charset="0"/>
                <a:ea typeface="Times New Roman" panose="02020603050405020304" pitchFamily="18" charset="0"/>
              </a:rPr>
              <a:t>S. </a:t>
            </a:r>
            <a:r>
              <a:rPr lang="en-US" spc="-10" dirty="0" err="1">
                <a:effectLst/>
                <a:latin typeface="Times New Roman" panose="02020603050405020304" pitchFamily="18" charset="0"/>
                <a:ea typeface="Times New Roman" panose="02020603050405020304" pitchFamily="18" charset="0"/>
              </a:rPr>
              <a:t>Pahlajani</a:t>
            </a:r>
            <a:r>
              <a:rPr lang="en-US" spc="-10" dirty="0">
                <a:effectLst/>
                <a:latin typeface="Times New Roman" panose="02020603050405020304" pitchFamily="18" charset="0"/>
                <a:ea typeface="Times New Roman" panose="02020603050405020304" pitchFamily="18" charset="0"/>
              </a:rPr>
              <a:t>, A. Kshirsagar and V. </a:t>
            </a:r>
            <a:r>
              <a:rPr lang="en-US" spc="-10" dirty="0" err="1">
                <a:effectLst/>
                <a:latin typeface="Times New Roman" panose="02020603050405020304" pitchFamily="18" charset="0"/>
                <a:ea typeface="Times New Roman" panose="02020603050405020304" pitchFamily="18" charset="0"/>
              </a:rPr>
              <a:t>Pachghare</a:t>
            </a:r>
            <a:r>
              <a:rPr lang="en-US" spc="-10" dirty="0">
                <a:effectLst/>
                <a:latin typeface="Times New Roman" panose="02020603050405020304" pitchFamily="18" charset="0"/>
                <a:ea typeface="Times New Roman" panose="02020603050405020304" pitchFamily="18" charset="0"/>
              </a:rPr>
              <a:t>, "Survey on private blockchain consensus algorithms", </a:t>
            </a:r>
            <a:r>
              <a:rPr lang="en-US" i="1" spc="-10" dirty="0">
                <a:effectLst/>
                <a:latin typeface="Times New Roman" panose="02020603050405020304" pitchFamily="18" charset="0"/>
                <a:ea typeface="Times New Roman" panose="02020603050405020304" pitchFamily="18" charset="0"/>
              </a:rPr>
              <a:t>Proc. 1st Int. Conf. Innov. Inf. Commun. Technol. (ICIICT)</a:t>
            </a:r>
            <a:r>
              <a:rPr lang="en-US" spc="-10" dirty="0">
                <a:effectLst/>
                <a:latin typeface="Times New Roman" panose="02020603050405020304" pitchFamily="18" charset="0"/>
                <a:ea typeface="Times New Roman" panose="02020603050405020304" pitchFamily="18" charset="0"/>
              </a:rPr>
              <a:t>, pp. 1-6, Apr. 2019.</a:t>
            </a:r>
          </a:p>
          <a:p>
            <a:pPr marL="342900" marR="97790" indent="-342900" algn="just">
              <a:spcBef>
                <a:spcPts val="1200"/>
              </a:spcBef>
              <a:buSzPts val="1400"/>
              <a:buFont typeface="Times New Roman" panose="02020603050405020304" pitchFamily="18" charset="0"/>
              <a:buAutoNum type="arabicPeriod" startAt="6"/>
              <a:tabLst>
                <a:tab pos="497840" algn="l"/>
                <a:tab pos="499745" algn="l"/>
              </a:tabLst>
            </a:pPr>
            <a:r>
              <a:rPr lang="en-US" kern="0" dirty="0">
                <a:effectLst/>
                <a:latin typeface="Times New Roman" panose="02020603050405020304" pitchFamily="18" charset="0"/>
                <a:ea typeface="Times New Roman" panose="02020603050405020304" pitchFamily="18" charset="0"/>
              </a:rPr>
              <a:t>K. Salah, M. H. U. Rehman, N. Nizamuddin and A. Al-Fuqaha, "Blockchain for AI: Review and open research challenges", </a:t>
            </a:r>
            <a:r>
              <a:rPr lang="en-US" i="1" kern="0" dirty="0">
                <a:effectLst/>
                <a:latin typeface="Times New Roman" panose="02020603050405020304" pitchFamily="18" charset="0"/>
                <a:ea typeface="Times New Roman" panose="02020603050405020304" pitchFamily="18" charset="0"/>
              </a:rPr>
              <a:t>IEEE Access</a:t>
            </a:r>
            <a:r>
              <a:rPr lang="en-US" kern="0" dirty="0">
                <a:effectLst/>
                <a:latin typeface="Times New Roman" panose="02020603050405020304" pitchFamily="18" charset="0"/>
                <a:ea typeface="Times New Roman" panose="02020603050405020304" pitchFamily="18" charset="0"/>
              </a:rPr>
              <a:t>, vol. 7, pp. 10127-10149, 2019</a:t>
            </a:r>
            <a:endParaRPr lang="en-IN" spc="-10" dirty="0">
              <a:effectLst/>
              <a:latin typeface="Times New Roman" panose="02020603050405020304" pitchFamily="18" charset="0"/>
              <a:ea typeface="Times New Roman" panose="02020603050405020304" pitchFamily="18" charset="0"/>
            </a:endParaRPr>
          </a:p>
          <a:p>
            <a:pPr marL="342900" marR="97790" lvl="0" indent="-342900" algn="just">
              <a:spcBef>
                <a:spcPts val="1200"/>
              </a:spcBef>
              <a:buSzPts val="1400"/>
              <a:buFont typeface="Times New Roman" panose="02020603050405020304" pitchFamily="18" charset="0"/>
              <a:buAutoNum type="arabicPeriod" startAt="6"/>
              <a:tabLst>
                <a:tab pos="497840" algn="l"/>
                <a:tab pos="499745" algn="l"/>
              </a:tabLst>
            </a:pPr>
            <a:endParaRPr lang="en-IN"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369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EC79C-BB91-D864-C3FD-7E97BC7AB86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C4750A3A-B63E-C437-9DC7-D3909B011872}"/>
              </a:ext>
            </a:extLst>
          </p:cNvPr>
          <p:cNvSpPr>
            <a:spLocks noGrp="1"/>
          </p:cNvSpPr>
          <p:nvPr>
            <p:ph type="dt" sz="half" idx="10"/>
          </p:nvPr>
        </p:nvSpPr>
        <p:spPr/>
        <p:txBody>
          <a:bodyPr/>
          <a:lstStyle/>
          <a:p>
            <a:fld id="{C977F947-1F31-4877-9EB8-5993283EF907}" type="datetime1">
              <a:rPr lang="en-IN" smtClean="0"/>
              <a:t>03-04-2025</a:t>
            </a:fld>
            <a:endParaRPr lang="en-IN"/>
          </a:p>
        </p:txBody>
      </p:sp>
      <p:sp>
        <p:nvSpPr>
          <p:cNvPr id="4" name="Slide Number Placeholder 3">
            <a:extLst>
              <a:ext uri="{FF2B5EF4-FFF2-40B4-BE49-F238E27FC236}">
                <a16:creationId xmlns:a16="http://schemas.microsoft.com/office/drawing/2014/main" id="{5DDFD921-8CF1-F95A-5ACB-7A0E56C9DDE2}"/>
              </a:ext>
            </a:extLst>
          </p:cNvPr>
          <p:cNvSpPr>
            <a:spLocks noGrp="1"/>
          </p:cNvSpPr>
          <p:nvPr>
            <p:ph type="sldNum" sz="quarter" idx="12"/>
          </p:nvPr>
        </p:nvSpPr>
        <p:spPr/>
        <p:txBody>
          <a:bodyPr/>
          <a:lstStyle/>
          <a:p>
            <a:fld id="{9D3FF152-60F5-4862-82F9-1190556AA56F}" type="slidenum">
              <a:rPr lang="en-IN" sz="1400" b="1" smtClean="0">
                <a:solidFill>
                  <a:schemeClr val="tx1"/>
                </a:solidFill>
              </a:rPr>
              <a:t>4</a:t>
            </a:fld>
            <a:endParaRPr lang="en-IN" sz="1400" b="1" dirty="0">
              <a:solidFill>
                <a:schemeClr val="tx1"/>
              </a:solidFill>
            </a:endParaRPr>
          </a:p>
        </p:txBody>
      </p:sp>
      <p:sp>
        <p:nvSpPr>
          <p:cNvPr id="5" name="TextBox 4">
            <a:extLst>
              <a:ext uri="{FF2B5EF4-FFF2-40B4-BE49-F238E27FC236}">
                <a16:creationId xmlns:a16="http://schemas.microsoft.com/office/drawing/2014/main" id="{CFADDD0A-A9E2-8FB2-1316-99A8E7B26157}"/>
              </a:ext>
            </a:extLst>
          </p:cNvPr>
          <p:cNvSpPr txBox="1"/>
          <p:nvPr/>
        </p:nvSpPr>
        <p:spPr>
          <a:xfrm>
            <a:off x="874619" y="803825"/>
            <a:ext cx="7394762" cy="5652830"/>
          </a:xfrm>
          <a:prstGeom prst="rect">
            <a:avLst/>
          </a:prstGeom>
          <a:noFill/>
        </p:spPr>
        <p:txBody>
          <a:bodyPr wrap="square" rtlCol="0">
            <a:spAutoFit/>
          </a:bodyPr>
          <a:lstStyle/>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leveraging both supervised and unsupervised machine learning techniques, the system continuously monitors transactions, assigns fraud probability scores, and ensures transparency by logging flagged transactions on the blockchain. </a:t>
            </a:r>
          </a:p>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Additionally, the system enhances security through an </a:t>
            </a:r>
            <a:r>
              <a:rPr lang="en-US" sz="1800" b="1" dirty="0">
                <a:effectLst/>
                <a:latin typeface="Times New Roman" panose="02020603050405020304" pitchFamily="18" charset="0"/>
                <a:ea typeface="Times New Roman" panose="02020603050405020304" pitchFamily="18" charset="0"/>
              </a:rPr>
              <a:t>adaptive consensus mechanism</a:t>
            </a:r>
            <a:r>
              <a:rPr lang="en-US" sz="1800" dirty="0">
                <a:effectLst/>
                <a:latin typeface="Times New Roman" panose="02020603050405020304" pitchFamily="18" charset="0"/>
                <a:ea typeface="Times New Roman" panose="02020603050405020304" pitchFamily="18" charset="0"/>
              </a:rPr>
              <a:t> based on </a:t>
            </a:r>
            <a:r>
              <a:rPr lang="en-US" sz="1800" b="1" dirty="0">
                <a:effectLst/>
                <a:latin typeface="Times New Roman" panose="02020603050405020304" pitchFamily="18" charset="0"/>
                <a:ea typeface="Times New Roman" panose="02020603050405020304" pitchFamily="18" charset="0"/>
              </a:rPr>
              <a:t>Byzantine Fault Tolerance (BFT)</a:t>
            </a:r>
            <a:r>
              <a:rPr lang="en-US" sz="1800" dirty="0">
                <a:effectLst/>
                <a:latin typeface="Times New Roman" panose="02020603050405020304" pitchFamily="18" charset="0"/>
                <a:ea typeface="Times New Roman" panose="02020603050405020304" pitchFamily="18" charset="0"/>
              </a:rPr>
              <a:t> to prevent fraudulent transactions from being validated. </a:t>
            </a:r>
          </a:p>
          <a:p>
            <a:pPr marL="425450" marR="252730" indent="-285750" algn="just">
              <a:lnSpc>
                <a:spcPct val="150000"/>
              </a:lnSpc>
              <a:spcBef>
                <a:spcPts val="168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integration of AI-driven anomaly detection with blockchain technology significantly improves fraud prevention, enhances transaction security, and strengthens trust in decentralized financial systems.</a:t>
            </a:r>
            <a:endParaRPr lang="en-IN" sz="1800" dirty="0">
              <a:effectLst/>
              <a:latin typeface="Times New Roman" panose="02020603050405020304" pitchFamily="18" charset="0"/>
              <a:ea typeface="Times New Roman" panose="02020603050405020304" pitchFamily="18" charset="0"/>
            </a:endParaRPr>
          </a:p>
          <a:p>
            <a:pPr>
              <a:buNone/>
            </a:pPr>
            <a:br>
              <a:rPr lang="en-US" sz="1800" kern="0" dirty="0">
                <a:effectLst/>
                <a:latin typeface="Times New Roman" panose="02020603050405020304" pitchFamily="18" charset="0"/>
                <a:ea typeface="Times New Roman" panose="02020603050405020304" pitchFamily="18" charset="0"/>
              </a:rPr>
            </a:br>
            <a:endParaRPr lang="en-IN" dirty="0"/>
          </a:p>
        </p:txBody>
      </p:sp>
      <p:sp>
        <p:nvSpPr>
          <p:cNvPr id="6" name="Footer Placeholder 5">
            <a:extLst>
              <a:ext uri="{FF2B5EF4-FFF2-40B4-BE49-F238E27FC236}">
                <a16:creationId xmlns:a16="http://schemas.microsoft.com/office/drawing/2014/main" id="{61EAAEFF-F08F-DB7A-DCC4-54B5AF8F0212}"/>
              </a:ext>
            </a:extLst>
          </p:cNvPr>
          <p:cNvSpPr>
            <a:spLocks noGrp="1"/>
          </p:cNvSpPr>
          <p:nvPr>
            <p:ph type="ftr" sz="quarter" idx="11"/>
          </p:nvPr>
        </p:nvSpPr>
        <p:spPr/>
        <p:txBody>
          <a:bodyPr/>
          <a:lstStyle/>
          <a:p>
            <a:r>
              <a:rPr lang="en-IN" dirty="0"/>
              <a:t>FRAUD DETECTION WITH AI-POWERED SYSTEM USING BLOCKCHAIN TECHNOLOGY</a:t>
            </a:r>
          </a:p>
        </p:txBody>
      </p:sp>
    </p:spTree>
    <p:extLst>
      <p:ext uri="{BB962C8B-B14F-4D97-AF65-F5344CB8AC3E}">
        <p14:creationId xmlns:p14="http://schemas.microsoft.com/office/powerpoint/2010/main" val="1710565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Patent Certificate/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4732A565-8813-4399-A521-59C8D95CA068}" type="datetime1">
              <a:rPr lang="en-IN" smtClean="0"/>
              <a:t>03-04-2025</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40</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183112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E240EEE6-4B32-429E-9D31-2A4B6FDCD129}" type="datetime1">
              <a:rPr lang="en-IN" smtClean="0"/>
              <a:t>03-04-2025</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5</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214C037E-B28E-9D9E-0CA7-E4E9E64E2A9E}"/>
              </a:ext>
            </a:extLst>
          </p:cNvPr>
          <p:cNvSpPr txBox="1"/>
          <p:nvPr/>
        </p:nvSpPr>
        <p:spPr>
          <a:xfrm>
            <a:off x="874619" y="563944"/>
            <a:ext cx="7394762" cy="5259388"/>
          </a:xfrm>
          <a:prstGeom prst="rect">
            <a:avLst/>
          </a:prstGeom>
          <a:noFill/>
        </p:spPr>
        <p:txBody>
          <a:bodyPr wrap="square" rtlCol="0">
            <a:spAutoFit/>
          </a:bodyPr>
          <a:lstStyle/>
          <a:p>
            <a:pPr marL="425450" marR="249555" indent="-285750" algn="just">
              <a:lnSpc>
                <a:spcPct val="150000"/>
              </a:lnSpc>
              <a:spcBef>
                <a:spcPts val="89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primary objective of this project is to develop an advanced AI-powered fraud detection system for blockchain transactions, leveraging machine learning algorithms to detect and mitigate fraudulent activities in real time.</a:t>
            </a:r>
          </a:p>
          <a:p>
            <a:pPr marL="425450" marR="249555" indent="-285750" algn="just">
              <a:lnSpc>
                <a:spcPct val="150000"/>
              </a:lnSpc>
              <a:spcBef>
                <a:spcPts val="89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With the increasing adoption of blockchain across various industries, particularly in financial applications like cryptocurrencies, cybercriminals exploit the decentralized and pseudonymous nature of transactions, making fraud detection challenging. </a:t>
            </a:r>
          </a:p>
          <a:p>
            <a:pPr marL="425450" marR="249555" indent="-285750" algn="just">
              <a:lnSpc>
                <a:spcPct val="150000"/>
              </a:lnSpc>
              <a:spcBef>
                <a:spcPts val="890"/>
              </a:spcBef>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By integrating AI-driven anomaly detection models, this project aims to enhance security, transparency, and accuracy in fraud detection by analyzing vast transaction datasets, identifying suspicious patterns, and dynamically adapting to emerging threats.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01CB7-B95C-9063-E772-041BD202A814}"/>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4DC95216-8860-5AE7-818E-002FD9167BC0}"/>
              </a:ext>
            </a:extLst>
          </p:cNvPr>
          <p:cNvSpPr>
            <a:spLocks noGrp="1"/>
          </p:cNvSpPr>
          <p:nvPr>
            <p:ph type="dt" sz="half" idx="10"/>
          </p:nvPr>
        </p:nvSpPr>
        <p:spPr/>
        <p:txBody>
          <a:bodyPr/>
          <a:lstStyle/>
          <a:p>
            <a:fld id="{E240EEE6-4B32-429E-9D31-2A4B6FDCD129}" type="datetime1">
              <a:rPr lang="en-IN" smtClean="0"/>
              <a:t>03-04-2025</a:t>
            </a:fld>
            <a:endParaRPr lang="en-IN"/>
          </a:p>
        </p:txBody>
      </p:sp>
      <p:sp>
        <p:nvSpPr>
          <p:cNvPr id="4" name="Slide Number Placeholder 3">
            <a:extLst>
              <a:ext uri="{FF2B5EF4-FFF2-40B4-BE49-F238E27FC236}">
                <a16:creationId xmlns:a16="http://schemas.microsoft.com/office/drawing/2014/main" id="{09693D3A-74F4-E9BB-BEA6-B8BBABB9AC35}"/>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6</a:t>
            </a:fld>
            <a:endParaRPr lang="en-IN" b="1" dirty="0">
              <a:solidFill>
                <a:schemeClr val="tx1"/>
              </a:solidFill>
            </a:endParaRPr>
          </a:p>
        </p:txBody>
      </p:sp>
      <p:sp>
        <p:nvSpPr>
          <p:cNvPr id="5" name="Footer Placeholder 4">
            <a:extLst>
              <a:ext uri="{FF2B5EF4-FFF2-40B4-BE49-F238E27FC236}">
                <a16:creationId xmlns:a16="http://schemas.microsoft.com/office/drawing/2014/main" id="{B6712933-E9F1-E971-93DA-645A04640683}"/>
              </a:ext>
            </a:extLst>
          </p:cNvPr>
          <p:cNvSpPr>
            <a:spLocks noGrp="1"/>
          </p:cNvSpPr>
          <p:nvPr>
            <p:ph type="ftr" sz="quarter" idx="11"/>
          </p:nvPr>
        </p:nvSpPr>
        <p:spPr/>
        <p:txBody>
          <a:bodyPr/>
          <a:lstStyle/>
          <a:p>
            <a:r>
              <a:rPr lang="en-IN" dirty="0"/>
              <a:t>FRAUD DETECTION WITH AI-POWERED SYSTEM USING BLOCKCHAIN TECHNOLOGY</a:t>
            </a:r>
          </a:p>
        </p:txBody>
      </p:sp>
      <p:sp>
        <p:nvSpPr>
          <p:cNvPr id="8" name="TextBox 7">
            <a:extLst>
              <a:ext uri="{FF2B5EF4-FFF2-40B4-BE49-F238E27FC236}">
                <a16:creationId xmlns:a16="http://schemas.microsoft.com/office/drawing/2014/main" id="{9BDA1D72-AD73-B9FD-1C46-52599FA95ED1}"/>
              </a:ext>
            </a:extLst>
          </p:cNvPr>
          <p:cNvSpPr txBox="1"/>
          <p:nvPr/>
        </p:nvSpPr>
        <p:spPr>
          <a:xfrm>
            <a:off x="874619" y="803825"/>
            <a:ext cx="7394762" cy="5259388"/>
          </a:xfrm>
          <a:prstGeom prst="rect">
            <a:avLst/>
          </a:prstGeom>
          <a:noFill/>
        </p:spPr>
        <p:txBody>
          <a:bodyPr wrap="square" rtlCol="0">
            <a:spAutoFit/>
          </a:bodyPr>
          <a:lstStyle/>
          <a:p>
            <a:pPr marL="425450" marR="249555" indent="-285750" algn="just">
              <a:lnSpc>
                <a:spcPct val="150000"/>
              </a:lnSpc>
              <a:spcBef>
                <a:spcPts val="89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Utilizing techniques such as supervised and unsupervised learning, deep learning, and real-time predictive analytics, the system will provide robust and scalable fraud detection capabilities.</a:t>
            </a:r>
          </a:p>
          <a:p>
            <a:pPr marL="425450" marR="249555" indent="-285750" algn="just">
              <a:lnSpc>
                <a:spcPct val="150000"/>
              </a:lnSpc>
              <a:spcBef>
                <a:spcPts val="89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Unlike conventional centralized systems prone to single points of failure, this project will implement a decentralized AI-driven framework that aligns with blockchain principles, incorporating smart contracts, decentralized computing, and secure data-sharing mechanisms to ensure efficiency and trust.</a:t>
            </a:r>
          </a:p>
          <a:p>
            <a:pPr marL="425450" marR="249555" indent="-285750" algn="just">
              <a:lnSpc>
                <a:spcPct val="150000"/>
              </a:lnSpc>
              <a:spcBef>
                <a:spcPts val="89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Ultimately, this project aspires to revolutionize fraud detection in blockchain ecosystems by providing an adaptive, intelligent, and scalable solution that safeguards financial transactions, prevents illicit activities, and fosters greater trust in decentralized digital economies.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4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AFFC6AC0-F66E-4680-867A-834DA76782D9}" type="datetime1">
              <a:rPr lang="en-IN" smtClean="0"/>
              <a:t>03-04-2025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p:txBody>
          <a:bodyPr/>
          <a:lstStyle/>
          <a:p>
            <a:r>
              <a:rPr lang="en-IN" dirty="0"/>
              <a:t>FRAUD DETECTION WITH AI-POWERED SYSTEM USING BLOCKCHAIN TECHNOLOGY</a:t>
            </a:r>
          </a:p>
        </p:txBody>
      </p:sp>
      <p:graphicFrame>
        <p:nvGraphicFramePr>
          <p:cNvPr id="4" name="Google Shape;108;p4">
            <a:extLst>
              <a:ext uri="{FF2B5EF4-FFF2-40B4-BE49-F238E27FC236}">
                <a16:creationId xmlns:a16="http://schemas.microsoft.com/office/drawing/2014/main" id="{1C0CF663-A644-B282-140B-0372627DC5BF}"/>
              </a:ext>
            </a:extLst>
          </p:cNvPr>
          <p:cNvGraphicFramePr/>
          <p:nvPr>
            <p:extLst>
              <p:ext uri="{D42A27DB-BD31-4B8C-83A1-F6EECF244321}">
                <p14:modId xmlns:p14="http://schemas.microsoft.com/office/powerpoint/2010/main" val="3236468981"/>
              </p:ext>
            </p:extLst>
          </p:nvPr>
        </p:nvGraphicFramePr>
        <p:xfrm>
          <a:off x="716437" y="696249"/>
          <a:ext cx="7682846" cy="5544296"/>
        </p:xfrm>
        <a:graphic>
          <a:graphicData uri="http://schemas.openxmlformats.org/drawingml/2006/table">
            <a:tbl>
              <a:tblPr firstRow="1" bandRow="1">
                <a:noFill/>
              </a:tblPr>
              <a:tblGrid>
                <a:gridCol w="653212">
                  <a:extLst>
                    <a:ext uri="{9D8B030D-6E8A-4147-A177-3AD203B41FA5}">
                      <a16:colId xmlns:a16="http://schemas.microsoft.com/office/drawing/2014/main" val="20000"/>
                    </a:ext>
                  </a:extLst>
                </a:gridCol>
                <a:gridCol w="1882861">
                  <a:extLst>
                    <a:ext uri="{9D8B030D-6E8A-4147-A177-3AD203B41FA5}">
                      <a16:colId xmlns:a16="http://schemas.microsoft.com/office/drawing/2014/main" val="20001"/>
                    </a:ext>
                  </a:extLst>
                </a:gridCol>
                <a:gridCol w="1700647">
                  <a:extLst>
                    <a:ext uri="{9D8B030D-6E8A-4147-A177-3AD203B41FA5}">
                      <a16:colId xmlns:a16="http://schemas.microsoft.com/office/drawing/2014/main" val="20002"/>
                    </a:ext>
                  </a:extLst>
                </a:gridCol>
                <a:gridCol w="1561494">
                  <a:extLst>
                    <a:ext uri="{9D8B030D-6E8A-4147-A177-3AD203B41FA5}">
                      <a16:colId xmlns:a16="http://schemas.microsoft.com/office/drawing/2014/main" val="20003"/>
                    </a:ext>
                  </a:extLst>
                </a:gridCol>
                <a:gridCol w="1884632">
                  <a:extLst>
                    <a:ext uri="{9D8B030D-6E8A-4147-A177-3AD203B41FA5}">
                      <a16:colId xmlns:a16="http://schemas.microsoft.com/office/drawing/2014/main" val="20004"/>
                    </a:ext>
                  </a:extLst>
                </a:gridCol>
              </a:tblGrid>
              <a:tr h="423810">
                <a:tc>
                  <a:txBody>
                    <a:bodyPr/>
                    <a:lstStyle/>
                    <a:p>
                      <a:pPr marL="0" marR="0" lvl="0" indent="0" algn="ctr" rtl="0">
                        <a:spcBef>
                          <a:spcPts val="0"/>
                        </a:spcBef>
                        <a:spcAft>
                          <a:spcPts val="0"/>
                        </a:spcAft>
                        <a:buNone/>
                      </a:pPr>
                      <a:r>
                        <a:rPr lang="en-US" sz="1400" u="none" strike="noStrike" cap="none" dirty="0">
                          <a:solidFill>
                            <a:schemeClr val="dk1"/>
                          </a:solidFill>
                          <a:latin typeface="Times New Roman"/>
                          <a:ea typeface="Times New Roman"/>
                          <a:cs typeface="Times New Roman"/>
                          <a:sym typeface="Times New Roman"/>
                        </a:rPr>
                        <a:t>S.NO</a:t>
                      </a:r>
                      <a:endParaRPr sz="1400" u="none" strike="noStrike" cap="none" dirty="0">
                        <a:solidFill>
                          <a:schemeClr val="dk1"/>
                        </a:solidFill>
                        <a:latin typeface="Times New Roman"/>
                        <a:ea typeface="Times New Roman"/>
                        <a:cs typeface="Times New Roman"/>
                        <a:sym typeface="Times New Roman"/>
                      </a:endParaRPr>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a:ea typeface="Times New Roman"/>
                          <a:cs typeface="Times New Roman"/>
                          <a:sym typeface="Times New Roman"/>
                        </a:rPr>
                        <a:t>Title of the Paper</a:t>
                      </a:r>
                      <a:endParaRPr sz="1400" u="none" strike="noStrike" cap="none" dirty="0">
                        <a:solidFill>
                          <a:schemeClr val="dk1"/>
                        </a:solidFill>
                        <a:latin typeface="Times New Roman"/>
                        <a:ea typeface="Times New Roman"/>
                        <a:cs typeface="Times New Roman"/>
                        <a:sym typeface="Times New Roman"/>
                      </a:endParaRPr>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a:ea typeface="Times New Roman"/>
                          <a:cs typeface="Times New Roman"/>
                          <a:sym typeface="Times New Roman"/>
                        </a:rPr>
                        <a:t>Methodology</a:t>
                      </a:r>
                      <a:endParaRPr sz="1400" dirty="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Advantage</a:t>
                      </a:r>
                      <a:endParaRPr sz="1400" u="none" strike="noStrike" cap="none">
                        <a:solidFill>
                          <a:schemeClr val="dk1"/>
                        </a:solidFill>
                        <a:latin typeface="Times New Roman"/>
                        <a:ea typeface="Times New Roman"/>
                        <a:cs typeface="Times New Roman"/>
                        <a:sym typeface="Times New Roman"/>
                      </a:endParaRPr>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a:ea typeface="Times New Roman"/>
                          <a:cs typeface="Times New Roman"/>
                          <a:sym typeface="Times New Roman"/>
                        </a:rPr>
                        <a:t>Disadvantage</a:t>
                      </a:r>
                      <a:endParaRPr sz="1400" dirty="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6735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a:latin typeface="Times New Roman"/>
                          <a:ea typeface="Times New Roman"/>
                          <a:cs typeface="Times New Roman"/>
                          <a:sym typeface="Times New Roman"/>
                        </a:rPr>
                        <a:t>1)</a:t>
                      </a:r>
                      <a:endParaRPr sz="140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400" u="none" strike="noStrike" cap="none" dirty="0">
                          <a:latin typeface="Times New Roman"/>
                          <a:ea typeface="Times New Roman"/>
                          <a:cs typeface="Times New Roman"/>
                          <a:sym typeface="Times New Roman"/>
                        </a:rPr>
                        <a:t>Integrating Reliable AI to Boost Blockchain's Transparency and Accountability (G. B. Renuka et al., 2024)</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Integration of AI algorithms with blockchain to enhance fraud detection, real-time validation, and anomaly detection.</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Improved fraud detection accuracy (95%), reduced false positives (5%), enhanced scalability, security, and transparency in decentralized networks.</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Requires significant computational resources for real-time processing, limited adaptability to novel fraud patterns due to reliance on historical data, scalability concerns.</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53131">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a:latin typeface="Times New Roman"/>
                          <a:ea typeface="Times New Roman"/>
                          <a:cs typeface="Times New Roman"/>
                          <a:sym typeface="Times New Roman"/>
                        </a:rPr>
                        <a:t>2)</a:t>
                      </a:r>
                      <a:endParaRPr sz="140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On the Integration of Artificial Intelligence and Blockchain Technology: A Perspective About Security (O. Kuznetsov et al., 2024)</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a:latin typeface="Times New Roman"/>
                          <a:ea typeface="Times New Roman"/>
                          <a:cs typeface="Times New Roman"/>
                          <a:sym typeface="Times New Roman"/>
                        </a:rPr>
                        <a:t>Examines AI and Blockchain integration with a focus on security, suggesting mitigation strategies like adversarial training, privacy preservation, and quantum-resistant cryptography.</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Comprehensive overview of integration benefits, mitigation of adversarial risks, enhanced data privacy, and security through novel cryptographic solutions.</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Potential complexity in implementation, significant computational overhead, and regulatory uncertainty in rapidly evolving AI and Blockchain ecosystems.</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4ACA647B-CC1E-4879-8F53-17A93E4F0425}" type="datetime1">
              <a:rPr lang="en-IN" smtClean="0"/>
              <a:t>03-04-2025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8</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p:txBody>
          <a:bodyPr/>
          <a:lstStyle/>
          <a:p>
            <a:r>
              <a:rPr lang="en-IN" dirty="0"/>
              <a:t>FRAUD DETECTION WITH AI-POWERED SYSTEM USING BLOCKCHAIN TECHNOLOGY</a:t>
            </a:r>
          </a:p>
        </p:txBody>
      </p:sp>
      <p:graphicFrame>
        <p:nvGraphicFramePr>
          <p:cNvPr id="4" name="Table 3">
            <a:extLst>
              <a:ext uri="{FF2B5EF4-FFF2-40B4-BE49-F238E27FC236}">
                <a16:creationId xmlns:a16="http://schemas.microsoft.com/office/drawing/2014/main" id="{829ACA9A-2BA6-3DE2-64B9-2B50BE62A433}"/>
              </a:ext>
            </a:extLst>
          </p:cNvPr>
          <p:cNvGraphicFramePr>
            <a:graphicFrameLocks noGrp="1"/>
          </p:cNvGraphicFramePr>
          <p:nvPr>
            <p:extLst>
              <p:ext uri="{D42A27DB-BD31-4B8C-83A1-F6EECF244321}">
                <p14:modId xmlns:p14="http://schemas.microsoft.com/office/powerpoint/2010/main" val="997518920"/>
              </p:ext>
            </p:extLst>
          </p:nvPr>
        </p:nvGraphicFramePr>
        <p:xfrm>
          <a:off x="763573" y="897392"/>
          <a:ext cx="7513162" cy="5079202"/>
        </p:xfrm>
        <a:graphic>
          <a:graphicData uri="http://schemas.openxmlformats.org/drawingml/2006/table">
            <a:tbl>
              <a:tblPr firstRow="1" bandRow="1">
                <a:noFill/>
              </a:tblPr>
              <a:tblGrid>
                <a:gridCol w="638786">
                  <a:extLst>
                    <a:ext uri="{9D8B030D-6E8A-4147-A177-3AD203B41FA5}">
                      <a16:colId xmlns:a16="http://schemas.microsoft.com/office/drawing/2014/main" val="3056631680"/>
                    </a:ext>
                  </a:extLst>
                </a:gridCol>
                <a:gridCol w="1841275">
                  <a:extLst>
                    <a:ext uri="{9D8B030D-6E8A-4147-A177-3AD203B41FA5}">
                      <a16:colId xmlns:a16="http://schemas.microsoft.com/office/drawing/2014/main" val="134625992"/>
                    </a:ext>
                  </a:extLst>
                </a:gridCol>
                <a:gridCol w="1663087">
                  <a:extLst>
                    <a:ext uri="{9D8B030D-6E8A-4147-A177-3AD203B41FA5}">
                      <a16:colId xmlns:a16="http://schemas.microsoft.com/office/drawing/2014/main" val="2525103497"/>
                    </a:ext>
                  </a:extLst>
                </a:gridCol>
                <a:gridCol w="1527007">
                  <a:extLst>
                    <a:ext uri="{9D8B030D-6E8A-4147-A177-3AD203B41FA5}">
                      <a16:colId xmlns:a16="http://schemas.microsoft.com/office/drawing/2014/main" val="1884479697"/>
                    </a:ext>
                  </a:extLst>
                </a:gridCol>
                <a:gridCol w="1843007">
                  <a:extLst>
                    <a:ext uri="{9D8B030D-6E8A-4147-A177-3AD203B41FA5}">
                      <a16:colId xmlns:a16="http://schemas.microsoft.com/office/drawing/2014/main" val="1426174056"/>
                    </a:ext>
                  </a:extLst>
                </a:gridCol>
              </a:tblGrid>
              <a:tr h="2656942">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a:solidFill>
                            <a:schemeClr val="dk1"/>
                          </a:solidFill>
                          <a:latin typeface="Times New Roman"/>
                          <a:ea typeface="Times New Roman"/>
                          <a:cs typeface="Times New Roman"/>
                          <a:sym typeface="Times New Roman"/>
                        </a:rPr>
                        <a:t>3)</a:t>
                      </a:r>
                      <a:endParaRPr sz="140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400" b="0" u="none" strike="noStrike" cap="none" dirty="0">
                          <a:solidFill>
                            <a:schemeClr val="dk1"/>
                          </a:solidFill>
                          <a:latin typeface="Times New Roman"/>
                          <a:ea typeface="Times New Roman"/>
                          <a:cs typeface="Times New Roman"/>
                          <a:sym typeface="Times New Roman"/>
                        </a:rPr>
                        <a:t>A Secure Blockchain Platform for Supporting AI-Enabled IoT Applications at the Edge Layer (S. M. </a:t>
                      </a:r>
                      <a:r>
                        <a:rPr lang="en-US" sz="1400" b="0" u="none" strike="noStrike" cap="none" dirty="0" err="1">
                          <a:solidFill>
                            <a:schemeClr val="dk1"/>
                          </a:solidFill>
                          <a:latin typeface="Times New Roman"/>
                          <a:ea typeface="Times New Roman"/>
                          <a:cs typeface="Times New Roman"/>
                          <a:sym typeface="Times New Roman"/>
                        </a:rPr>
                        <a:t>Alrubei</a:t>
                      </a:r>
                      <a:r>
                        <a:rPr lang="en-US" sz="1400" b="0" u="none" strike="noStrike" cap="none" dirty="0">
                          <a:solidFill>
                            <a:schemeClr val="dk1"/>
                          </a:solidFill>
                          <a:latin typeface="Times New Roman"/>
                          <a:ea typeface="Times New Roman"/>
                          <a:cs typeface="Times New Roman"/>
                          <a:sym typeface="Times New Roman"/>
                        </a:rPr>
                        <a:t> et al., 2022)</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dirty="0">
                          <a:solidFill>
                            <a:schemeClr val="dk1"/>
                          </a:solidFill>
                          <a:latin typeface="Times New Roman"/>
                          <a:ea typeface="Times New Roman"/>
                          <a:cs typeface="Times New Roman"/>
                          <a:sym typeface="Times New Roman"/>
                        </a:rPr>
                        <a:t>Proposes a blockchain protocol integrated with edge computing and AI to create a secure, decentralized IoT application for predicting COVID-19 spread in sewage water.</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Utilizes low-cost IoT devices and edge computing for AI and blockchain integration, offering high prediction accuracy and minimal impact on device power consumption.</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Possible scalability issues and the challenge of integrating biosensors for broader deployment in diverse real-world environments.</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202564953"/>
                  </a:ext>
                </a:extLst>
              </a:tr>
              <a:tr h="242226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a:solidFill>
                            <a:schemeClr val="dk1"/>
                          </a:solidFill>
                          <a:latin typeface="Times New Roman"/>
                          <a:ea typeface="Times New Roman"/>
                          <a:cs typeface="Times New Roman"/>
                          <a:sym typeface="Times New Roman"/>
                        </a:rPr>
                        <a:t>4)</a:t>
                      </a:r>
                      <a:endParaRPr sz="140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A Survey on Blockchain and Artificial Intelligence Technologies for Enhancing Security and Privacy in Smart Environments (F. </a:t>
                      </a:r>
                      <a:r>
                        <a:rPr lang="en-US" sz="1400" u="none" strike="noStrike" cap="none" dirty="0" err="1">
                          <a:latin typeface="Times New Roman"/>
                          <a:ea typeface="Times New Roman"/>
                          <a:cs typeface="Times New Roman"/>
                          <a:sym typeface="Times New Roman"/>
                        </a:rPr>
                        <a:t>Oumaima</a:t>
                      </a:r>
                      <a:r>
                        <a:rPr lang="en-US" sz="1400" u="none" strike="noStrike" cap="none" dirty="0">
                          <a:latin typeface="Times New Roman"/>
                          <a:ea typeface="Times New Roman"/>
                          <a:cs typeface="Times New Roman"/>
                          <a:sym typeface="Times New Roman"/>
                        </a:rPr>
                        <a:t> et al., 2022)</a:t>
                      </a:r>
                      <a:endParaRPr sz="1400" b="0" u="none" strike="noStrike" cap="none" dirty="0">
                        <a:solidFill>
                          <a:schemeClr val="dk1"/>
                        </a:solidFill>
                        <a:latin typeface="Times New Roman"/>
                        <a:ea typeface="Times New Roman"/>
                        <a:cs typeface="Times New Roman"/>
                        <a:sym typeface="Times New Roman"/>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a:latin typeface="Times New Roman"/>
                          <a:ea typeface="Times New Roman"/>
                          <a:cs typeface="Times New Roman"/>
                          <a:sym typeface="Times New Roman"/>
                        </a:rPr>
                        <a:t>Surveys the integration of blockchain and AI technologies to enhance security and privacy in smart environments, focusing on anomaly detection and privacy preservation.</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a:latin typeface="Times New Roman"/>
                          <a:ea typeface="Times New Roman"/>
                          <a:cs typeface="Times New Roman"/>
                          <a:sym typeface="Times New Roman"/>
                        </a:rPr>
                        <a:t>Improves security and privacy for smart environments by leveraging AI algorithms with blockchain's decentralized and transparent nature.</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u="none" strike="noStrike" cap="none" dirty="0">
                          <a:latin typeface="Times New Roman"/>
                          <a:ea typeface="Times New Roman"/>
                          <a:cs typeface="Times New Roman"/>
                          <a:sym typeface="Times New Roman"/>
                        </a:rPr>
                        <a:t>Challenges in real-time anomaly detection and the complexity of integrating AI with blockchain systems at scale.</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032032008"/>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A3AC4-700E-F2F5-7506-BC345E352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07215-2EBA-3457-6886-2EA84D7DA6B0}"/>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509E903-31E1-8CDE-5389-69DA9149E891}"/>
              </a:ext>
            </a:extLst>
          </p:cNvPr>
          <p:cNvSpPr>
            <a:spLocks noGrp="1"/>
          </p:cNvSpPr>
          <p:nvPr>
            <p:ph type="dt" sz="half" idx="10"/>
          </p:nvPr>
        </p:nvSpPr>
        <p:spPr/>
        <p:txBody>
          <a:bodyPr/>
          <a:lstStyle/>
          <a:p>
            <a:fld id="{4ACA647B-CC1E-4879-8F53-17A93E4F0425}" type="datetime1">
              <a:rPr lang="en-IN" smtClean="0"/>
              <a:t>03-04-2025</a:t>
            </a:fld>
            <a:endParaRPr lang="en-IN"/>
          </a:p>
        </p:txBody>
      </p:sp>
      <p:sp>
        <p:nvSpPr>
          <p:cNvPr id="6" name="Slide Number Placeholder 5">
            <a:extLst>
              <a:ext uri="{FF2B5EF4-FFF2-40B4-BE49-F238E27FC236}">
                <a16:creationId xmlns:a16="http://schemas.microsoft.com/office/drawing/2014/main" id="{A39ADF13-1DF1-F6CD-D72B-1D1DD791B036}"/>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3" name="Footer Placeholder 2">
            <a:extLst>
              <a:ext uri="{FF2B5EF4-FFF2-40B4-BE49-F238E27FC236}">
                <a16:creationId xmlns:a16="http://schemas.microsoft.com/office/drawing/2014/main" id="{7D925DD3-290F-FDA9-8F54-E30D5F470157}"/>
              </a:ext>
            </a:extLst>
          </p:cNvPr>
          <p:cNvSpPr>
            <a:spLocks noGrp="1"/>
          </p:cNvSpPr>
          <p:nvPr>
            <p:ph type="ftr" sz="quarter" idx="11"/>
          </p:nvPr>
        </p:nvSpPr>
        <p:spPr/>
        <p:txBody>
          <a:bodyPr/>
          <a:lstStyle/>
          <a:p>
            <a:r>
              <a:rPr lang="en-IN" dirty="0"/>
              <a:t>FRAUD DETECTION WITH AI-POWERED SYSTEM USING BLOCKCHAIN TECHNOLOGY</a:t>
            </a:r>
          </a:p>
        </p:txBody>
      </p:sp>
      <p:graphicFrame>
        <p:nvGraphicFramePr>
          <p:cNvPr id="4" name="Table 3">
            <a:extLst>
              <a:ext uri="{FF2B5EF4-FFF2-40B4-BE49-F238E27FC236}">
                <a16:creationId xmlns:a16="http://schemas.microsoft.com/office/drawing/2014/main" id="{B560AF51-B1BD-E73C-F905-93D9B2AC3BDC}"/>
              </a:ext>
            </a:extLst>
          </p:cNvPr>
          <p:cNvGraphicFramePr>
            <a:graphicFrameLocks noGrp="1"/>
          </p:cNvGraphicFramePr>
          <p:nvPr>
            <p:extLst>
              <p:ext uri="{D42A27DB-BD31-4B8C-83A1-F6EECF244321}">
                <p14:modId xmlns:p14="http://schemas.microsoft.com/office/powerpoint/2010/main" val="491720036"/>
              </p:ext>
            </p:extLst>
          </p:nvPr>
        </p:nvGraphicFramePr>
        <p:xfrm>
          <a:off x="763573" y="897392"/>
          <a:ext cx="7513162" cy="5285850"/>
        </p:xfrm>
        <a:graphic>
          <a:graphicData uri="http://schemas.openxmlformats.org/drawingml/2006/table">
            <a:tbl>
              <a:tblPr firstRow="1" bandRow="1">
                <a:noFill/>
              </a:tblPr>
              <a:tblGrid>
                <a:gridCol w="638786">
                  <a:extLst>
                    <a:ext uri="{9D8B030D-6E8A-4147-A177-3AD203B41FA5}">
                      <a16:colId xmlns:a16="http://schemas.microsoft.com/office/drawing/2014/main" val="3056631680"/>
                    </a:ext>
                  </a:extLst>
                </a:gridCol>
                <a:gridCol w="1841275">
                  <a:extLst>
                    <a:ext uri="{9D8B030D-6E8A-4147-A177-3AD203B41FA5}">
                      <a16:colId xmlns:a16="http://schemas.microsoft.com/office/drawing/2014/main" val="134625992"/>
                    </a:ext>
                  </a:extLst>
                </a:gridCol>
                <a:gridCol w="1663087">
                  <a:extLst>
                    <a:ext uri="{9D8B030D-6E8A-4147-A177-3AD203B41FA5}">
                      <a16:colId xmlns:a16="http://schemas.microsoft.com/office/drawing/2014/main" val="2525103497"/>
                    </a:ext>
                  </a:extLst>
                </a:gridCol>
                <a:gridCol w="1527007">
                  <a:extLst>
                    <a:ext uri="{9D8B030D-6E8A-4147-A177-3AD203B41FA5}">
                      <a16:colId xmlns:a16="http://schemas.microsoft.com/office/drawing/2014/main" val="1884479697"/>
                    </a:ext>
                  </a:extLst>
                </a:gridCol>
                <a:gridCol w="1843007">
                  <a:extLst>
                    <a:ext uri="{9D8B030D-6E8A-4147-A177-3AD203B41FA5}">
                      <a16:colId xmlns:a16="http://schemas.microsoft.com/office/drawing/2014/main" val="1426174056"/>
                    </a:ext>
                  </a:extLst>
                </a:gridCol>
              </a:tblGrid>
              <a:tr h="2656942">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dirty="0">
                          <a:solidFill>
                            <a:schemeClr val="dk1"/>
                          </a:solidFill>
                          <a:latin typeface="Times New Roman"/>
                          <a:ea typeface="Times New Roman"/>
                          <a:cs typeface="Times New Roman"/>
                          <a:sym typeface="Times New Roman"/>
                        </a:rPr>
                        <a:t>5)</a:t>
                      </a:r>
                      <a:endParaRPr sz="1400" dirty="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dirty="0">
                          <a:solidFill>
                            <a:schemeClr val="dk1"/>
                          </a:solidFill>
                          <a:latin typeface="Times New Roman"/>
                          <a:ea typeface="Times New Roman"/>
                          <a:cs typeface="Times New Roman"/>
                          <a:sym typeface="Times New Roman"/>
                        </a:rPr>
                        <a:t>The Use of Blockchain to Support Distributed AI Implementation in IoT Systems (S. M. </a:t>
                      </a:r>
                      <a:r>
                        <a:rPr lang="en-US" sz="1400" b="0" u="none" strike="noStrike" cap="none" dirty="0" err="1">
                          <a:solidFill>
                            <a:schemeClr val="dk1"/>
                          </a:solidFill>
                          <a:latin typeface="Times New Roman"/>
                          <a:ea typeface="Times New Roman"/>
                          <a:cs typeface="Times New Roman"/>
                          <a:sym typeface="Times New Roman"/>
                        </a:rPr>
                        <a:t>Alrubei</a:t>
                      </a:r>
                      <a:r>
                        <a:rPr lang="en-US" sz="1400" b="0" u="none" strike="noStrike" cap="none" dirty="0">
                          <a:solidFill>
                            <a:schemeClr val="dk1"/>
                          </a:solidFill>
                          <a:latin typeface="Times New Roman"/>
                          <a:ea typeface="Times New Roman"/>
                          <a:cs typeface="Times New Roman"/>
                          <a:sym typeface="Times New Roman"/>
                        </a:rPr>
                        <a:t> et al., 2022)</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Proposes a blockchain-based architecture for distributed AI (DAI) on IoT devices, combining Proof of Authority (PoA) and Proof of Work (PoW) consensus mechanisms.</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dirty="0">
                          <a:solidFill>
                            <a:schemeClr val="dk1"/>
                          </a:solidFill>
                          <a:latin typeface="Times New Roman"/>
                          <a:ea typeface="Times New Roman"/>
                          <a:cs typeface="Times New Roman"/>
                          <a:sym typeface="Times New Roman"/>
                        </a:rPr>
                        <a:t>Secure, scalable, and decentralized approach using low-cost IoT devices for AI implementation with high prediction accuracy and minimal energy consumption.</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The need for further exploration of off-chain approaches and additional encryption algorithms for real-time applications.</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202564953"/>
                  </a:ext>
                </a:extLst>
              </a:tr>
              <a:tr h="242226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400" b="1" u="none" strike="noStrike" cap="none">
                          <a:solidFill>
                            <a:schemeClr val="dk1"/>
                          </a:solidFill>
                          <a:latin typeface="Times New Roman"/>
                          <a:ea typeface="Times New Roman"/>
                          <a:cs typeface="Times New Roman"/>
                          <a:sym typeface="Times New Roman"/>
                        </a:rPr>
                        <a:t>6)</a:t>
                      </a:r>
                      <a:endParaRPr sz="1400"/>
                    </a:p>
                  </a:txBody>
                  <a:tcPr marL="68588" marR="68588" marT="34294" marB="34294"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Transparency in Digital-Citizens Interfaces Through Blockchain Technology: BBBlockchain for Participation Processes in Urban Planning (B. Ietto et al., 2022)</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dirty="0">
                          <a:solidFill>
                            <a:schemeClr val="dk1"/>
                          </a:solidFill>
                          <a:latin typeface="Times New Roman"/>
                          <a:ea typeface="Times New Roman"/>
                          <a:cs typeface="Times New Roman"/>
                          <a:sym typeface="Times New Roman"/>
                        </a:rPr>
                        <a:t>A case study-based qualitative research on </a:t>
                      </a:r>
                      <a:r>
                        <a:rPr lang="en-US" sz="1400" b="0" u="none" strike="noStrike" cap="none" dirty="0" err="1">
                          <a:solidFill>
                            <a:schemeClr val="dk1"/>
                          </a:solidFill>
                          <a:latin typeface="Times New Roman"/>
                          <a:ea typeface="Times New Roman"/>
                          <a:cs typeface="Times New Roman"/>
                          <a:sym typeface="Times New Roman"/>
                        </a:rPr>
                        <a:t>BBBlockchain</a:t>
                      </a:r>
                      <a:r>
                        <a:rPr lang="en-US" sz="1400" b="0" u="none" strike="noStrike" cap="none" dirty="0">
                          <a:solidFill>
                            <a:schemeClr val="dk1"/>
                          </a:solidFill>
                          <a:latin typeface="Times New Roman"/>
                          <a:ea typeface="Times New Roman"/>
                          <a:cs typeface="Times New Roman"/>
                          <a:sym typeface="Times New Roman"/>
                        </a:rPr>
                        <a:t>, an app designed to enhance citizen participation in urban planning decisions, investigating blockchain's impact on transparency.</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a:solidFill>
                            <a:schemeClr val="dk1"/>
                          </a:solidFill>
                          <a:latin typeface="Times New Roman"/>
                          <a:ea typeface="Times New Roman"/>
                          <a:cs typeface="Times New Roman"/>
                          <a:sym typeface="Times New Roman"/>
                        </a:rPr>
                        <a:t>Provides insights into how blockchain can be integrated into citizen participation platforms, potentially increasing trust and accountability in urban planning processes.</a:t>
                      </a:r>
                      <a:endParaRPr sz="140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0" u="none" strike="noStrike" cap="none" dirty="0">
                          <a:solidFill>
                            <a:schemeClr val="dk1"/>
                          </a:solidFill>
                          <a:latin typeface="Times New Roman"/>
                          <a:ea typeface="Times New Roman"/>
                          <a:cs typeface="Times New Roman"/>
                          <a:sym typeface="Times New Roman"/>
                        </a:rPr>
                        <a:t>Blockchain alone may not fully support all transparency dimensions, and challenges in increasing user engagement may persist.</a:t>
                      </a:r>
                      <a:endParaRPr sz="1400" dirty="0"/>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032032008"/>
                  </a:ext>
                </a:extLst>
              </a:tr>
            </a:tbl>
          </a:graphicData>
        </a:graphic>
      </p:graphicFrame>
    </p:spTree>
    <p:extLst>
      <p:ext uri="{BB962C8B-B14F-4D97-AF65-F5344CB8AC3E}">
        <p14:creationId xmlns:p14="http://schemas.microsoft.com/office/powerpoint/2010/main" val="1161960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3911</Words>
  <Application>Microsoft Office PowerPoint</Application>
  <PresentationFormat>On-screen Show (4:3)</PresentationFormat>
  <Paragraphs>320</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Symbol</vt:lpstr>
      <vt:lpstr>Times New Roman</vt:lpstr>
      <vt:lpstr>Office Theme</vt:lpstr>
      <vt:lpstr>PowerPoint Presentation</vt:lpstr>
      <vt:lpstr>Abstract</vt:lpstr>
      <vt:lpstr>Introduction</vt:lpstr>
      <vt:lpstr>PowerPoint Presentation</vt:lpstr>
      <vt:lpstr>Objective of the Project</vt:lpstr>
      <vt:lpstr>PowerPoint Presentation</vt:lpstr>
      <vt:lpstr>Literature Survey</vt:lpstr>
      <vt:lpstr>Literature Survey</vt:lpstr>
      <vt:lpstr>Literature Survey</vt:lpstr>
      <vt:lpstr>Problem Statement</vt:lpstr>
      <vt:lpstr>Proposed System</vt:lpstr>
      <vt:lpstr>PowerPoint Presentation</vt:lpstr>
      <vt:lpstr>Software / Hardware used</vt:lpstr>
      <vt:lpstr>Architecture / Methodology used</vt:lpstr>
      <vt:lpstr>PowerPoint Presentation</vt:lpstr>
      <vt:lpstr>System Design - Flow Chart/DFD/ER </vt:lpstr>
      <vt:lpstr>System Design - Flow Chart/DFD/ER </vt:lpstr>
      <vt:lpstr>System Design - Flow Chart/DFD/ER </vt:lpstr>
      <vt:lpstr>System Design - Flow Chart/DFD/ER </vt:lpstr>
      <vt:lpstr>System Design - Flow Chart/DFD/ER </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Screen Shots</vt:lpstr>
      <vt:lpstr>Screen Shots</vt:lpstr>
      <vt:lpstr>Screen Shots</vt:lpstr>
      <vt:lpstr>Screen Shots</vt:lpstr>
      <vt:lpstr>Screen Shots</vt:lpstr>
      <vt:lpstr>Screen Shots</vt:lpstr>
      <vt:lpstr>Screen Shots</vt:lpstr>
      <vt:lpstr>Conclusion / Feature Enhancement</vt:lpstr>
      <vt:lpstr>Conclusion / Feature Enhancement</vt:lpstr>
      <vt:lpstr>Reference Paper/ URL</vt:lpstr>
      <vt:lpstr>Reference Paper/ URL</vt:lpstr>
      <vt:lpstr>Conference / Publication / Patent Certificate/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MICHAEL JOSIL M</cp:lastModifiedBy>
  <cp:revision>28</cp:revision>
  <dcterms:created xsi:type="dcterms:W3CDTF">2020-12-27T14:21:20Z</dcterms:created>
  <dcterms:modified xsi:type="dcterms:W3CDTF">2025-04-03T02:54:38Z</dcterms:modified>
</cp:coreProperties>
</file>