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264" r:id="rId18"/>
    <p:sldId id="263" r:id="rId19"/>
    <p:sldId id="265" r:id="rId20"/>
    <p:sldId id="266" r:id="rId21"/>
    <p:sldId id="313" r:id="rId22"/>
    <p:sldId id="334" r:id="rId23"/>
    <p:sldId id="314" r:id="rId24"/>
    <p:sldId id="315" r:id="rId25"/>
    <p:sldId id="316" r:id="rId26"/>
    <p:sldId id="317" r:id="rId27"/>
    <p:sldId id="275" r:id="rId28"/>
    <p:sldId id="278" r:id="rId29"/>
    <p:sldId id="279" r:id="rId30"/>
    <p:sldId id="280" r:id="rId31"/>
    <p:sldId id="281" r:id="rId32"/>
    <p:sldId id="277" r:id="rId33"/>
    <p:sldId id="319" r:id="rId34"/>
    <p:sldId id="282" r:id="rId35"/>
    <p:sldId id="276" r:id="rId36"/>
    <p:sldId id="288" r:id="rId37"/>
    <p:sldId id="286" r:id="rId38"/>
    <p:sldId id="287" r:id="rId39"/>
    <p:sldId id="289" r:id="rId40"/>
    <p:sldId id="291" r:id="rId41"/>
    <p:sldId id="295" r:id="rId42"/>
    <p:sldId id="292" r:id="rId43"/>
    <p:sldId id="293" r:id="rId44"/>
    <p:sldId id="294" r:id="rId45"/>
    <p:sldId id="296" r:id="rId46"/>
    <p:sldId id="322" r:id="rId47"/>
    <p:sldId id="323" r:id="rId48"/>
    <p:sldId id="324" r:id="rId49"/>
    <p:sldId id="304" r:id="rId50"/>
    <p:sldId id="305" r:id="rId51"/>
    <p:sldId id="320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795AA-5531-4934-828F-BC52247000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9FB0EB-CBB8-42B5-A145-7E071294D246}">
      <dgm:prSet phldrT="[Text]" custT="1"/>
      <dgm:spPr/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Paramagnetic</a:t>
          </a:r>
          <a:endParaRPr lang="en-US" sz="3200" dirty="0">
            <a:solidFill>
              <a:srgbClr val="002060"/>
            </a:solidFill>
          </a:endParaRPr>
        </a:p>
      </dgm:t>
    </dgm:pt>
    <dgm:pt modelId="{7E9A5BA4-6054-4B0E-96D6-D1902086C3B6}" type="parTrans" cxnId="{1114F87B-FD74-4775-A57A-5987B9B16171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D3210E6D-3041-4E40-B6BC-DA228A67CD04}" type="sibTrans" cxnId="{1114F87B-FD74-4775-A57A-5987B9B16171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AFF4722E-C88B-489A-9D54-06C33DB3E60B}">
      <dgm:prSet phldrT="[Text]" custT="1"/>
      <dgm:spPr/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µ</a:t>
          </a:r>
          <a:r>
            <a:rPr lang="en-US" sz="3200" baseline="-25000" dirty="0" smtClean="0">
              <a:solidFill>
                <a:srgbClr val="002060"/>
              </a:solidFill>
            </a:rPr>
            <a:t>r</a:t>
          </a:r>
          <a:r>
            <a:rPr lang="en-US" sz="3200" dirty="0" smtClean="0">
              <a:solidFill>
                <a:srgbClr val="002060"/>
              </a:solidFill>
            </a:rPr>
            <a:t> slightly greater than 1</a:t>
          </a:r>
          <a:endParaRPr lang="en-US" sz="3200" dirty="0">
            <a:solidFill>
              <a:srgbClr val="002060"/>
            </a:solidFill>
          </a:endParaRPr>
        </a:p>
      </dgm:t>
    </dgm:pt>
    <dgm:pt modelId="{17A4E074-0E89-4823-9CAC-456A1C3C8009}" type="parTrans" cxnId="{A7C7110A-61CB-49AB-940A-324A39CCB7C6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7CB33757-74A1-48F9-99F4-26B282EDD468}" type="sibTrans" cxnId="{A7C7110A-61CB-49AB-940A-324A39CCB7C6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D1EFD19C-87E1-4DCA-8566-D2D758708A72}">
      <dgm:prSet phldrT="[Text]" custT="1"/>
      <dgm:spPr/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Diamagnetic</a:t>
          </a:r>
          <a:endParaRPr lang="en-US" sz="3200" dirty="0">
            <a:solidFill>
              <a:srgbClr val="002060"/>
            </a:solidFill>
          </a:endParaRPr>
        </a:p>
      </dgm:t>
    </dgm:pt>
    <dgm:pt modelId="{F66D01FE-B8CD-420E-89A6-AE422879F004}" type="parTrans" cxnId="{64AD103D-FF7F-4BEA-AE16-2E2E483640C9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6F1DB42C-F912-4B77-9090-62D324A54F74}" type="sibTrans" cxnId="{64AD103D-FF7F-4BEA-AE16-2E2E483640C9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8BD0AA16-FB78-4C68-B29B-BD8ECE1534B6}">
      <dgm:prSet phldrT="[Text]" custT="1"/>
      <dgm:spPr/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µ</a:t>
          </a:r>
          <a:r>
            <a:rPr lang="en-US" sz="3200" baseline="-25000" dirty="0" smtClean="0">
              <a:solidFill>
                <a:srgbClr val="002060"/>
              </a:solidFill>
            </a:rPr>
            <a:t>r</a:t>
          </a:r>
          <a:r>
            <a:rPr lang="en-US" sz="3200" dirty="0" smtClean="0">
              <a:solidFill>
                <a:srgbClr val="002060"/>
              </a:solidFill>
            </a:rPr>
            <a:t> slightly lesser than 1</a:t>
          </a:r>
          <a:endParaRPr lang="en-US" sz="3200" dirty="0">
            <a:solidFill>
              <a:srgbClr val="002060"/>
            </a:solidFill>
          </a:endParaRPr>
        </a:p>
      </dgm:t>
    </dgm:pt>
    <dgm:pt modelId="{2DB20389-20E2-4843-9F44-2959AFF97CE8}" type="parTrans" cxnId="{7DF78F4E-6A91-4484-82ED-BAA0E71918D1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E1D68882-D7AA-40D1-B575-EC14AF5A62D8}" type="sibTrans" cxnId="{7DF78F4E-6A91-4484-82ED-BAA0E71918D1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DBA4D21B-1491-4EED-902A-1D9AA6ECC425}">
      <dgm:prSet phldrT="[Text]" custT="1"/>
      <dgm:spPr/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Ferro &amp; Ferrimagnetic</a:t>
          </a:r>
          <a:endParaRPr lang="en-US" sz="3200" dirty="0">
            <a:solidFill>
              <a:srgbClr val="002060"/>
            </a:solidFill>
          </a:endParaRPr>
        </a:p>
      </dgm:t>
    </dgm:pt>
    <dgm:pt modelId="{6BF5F8BA-0841-4C68-95D8-D7ED1017AEFA}" type="parTrans" cxnId="{70FC8E66-D1FD-4938-A3A6-A41C1E826F00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181C260E-012E-4FC6-9A6D-B34C25E4CF79}" type="sibTrans" cxnId="{70FC8E66-D1FD-4938-A3A6-A41C1E826F00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ED9EA55B-FB2C-42B4-8B7C-61FB14B90FF5}">
      <dgm:prSet phldrT="[Text]" custT="1"/>
      <dgm:spPr/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µ</a:t>
          </a:r>
          <a:r>
            <a:rPr lang="en-US" sz="3200" baseline="-25000" dirty="0" smtClean="0">
              <a:solidFill>
                <a:srgbClr val="002060"/>
              </a:solidFill>
            </a:rPr>
            <a:t>r</a:t>
          </a:r>
          <a:r>
            <a:rPr lang="en-US" sz="3200" dirty="0" smtClean="0">
              <a:solidFill>
                <a:srgbClr val="002060"/>
              </a:solidFill>
            </a:rPr>
            <a:t> much higher than that of free space</a:t>
          </a:r>
          <a:endParaRPr lang="en-US" sz="3200" dirty="0">
            <a:solidFill>
              <a:srgbClr val="002060"/>
            </a:solidFill>
          </a:endParaRPr>
        </a:p>
      </dgm:t>
    </dgm:pt>
    <dgm:pt modelId="{56C6A6EA-9505-4CE9-97F6-B9B17FEF5110}" type="parTrans" cxnId="{84BE170D-9ACB-45DB-884A-224F81F65209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59EE456E-089E-4A80-B02B-562DEFFCD8FF}" type="sibTrans" cxnId="{84BE170D-9ACB-45DB-884A-224F81F65209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13F9681C-4D24-4FB4-8D20-BAE646F81BA1}" type="pres">
      <dgm:prSet presAssocID="{BA1795AA-5531-4934-828F-BC52247000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EC64F-2802-41A2-A108-D7236CCB11DA}" type="pres">
      <dgm:prSet presAssocID="{949FB0EB-CBB8-42B5-A145-7E071294D246}" presName="linNode" presStyleCnt="0"/>
      <dgm:spPr/>
    </dgm:pt>
    <dgm:pt modelId="{B7CEFA89-EE14-46CF-8150-3F3C2C2903DD}" type="pres">
      <dgm:prSet presAssocID="{949FB0EB-CBB8-42B5-A145-7E071294D24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7AB49-D22E-4D9C-AAFF-F7D4C7DF06DE}" type="pres">
      <dgm:prSet presAssocID="{949FB0EB-CBB8-42B5-A145-7E071294D24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75FA2-C44F-4154-9F6B-34895FB3A8F0}" type="pres">
      <dgm:prSet presAssocID="{D3210E6D-3041-4E40-B6BC-DA228A67CD04}" presName="sp" presStyleCnt="0"/>
      <dgm:spPr/>
    </dgm:pt>
    <dgm:pt modelId="{E36C8278-1E84-4DB1-B24A-30F4678E32A1}" type="pres">
      <dgm:prSet presAssocID="{D1EFD19C-87E1-4DCA-8566-D2D758708A72}" presName="linNode" presStyleCnt="0"/>
      <dgm:spPr/>
    </dgm:pt>
    <dgm:pt modelId="{24221FB6-BEC8-4137-8722-6258B1DB5EEA}" type="pres">
      <dgm:prSet presAssocID="{D1EFD19C-87E1-4DCA-8566-D2D758708A7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65C0C-0804-41FB-B23F-1F31CB3EBE5A}" type="pres">
      <dgm:prSet presAssocID="{D1EFD19C-87E1-4DCA-8566-D2D758708A7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14675-B488-4638-A75C-84E8F767BC85}" type="pres">
      <dgm:prSet presAssocID="{6F1DB42C-F912-4B77-9090-62D324A54F74}" presName="sp" presStyleCnt="0"/>
      <dgm:spPr/>
    </dgm:pt>
    <dgm:pt modelId="{8E79D96A-41DA-4674-99AC-8ACC0779D7DB}" type="pres">
      <dgm:prSet presAssocID="{DBA4D21B-1491-4EED-902A-1D9AA6ECC425}" presName="linNode" presStyleCnt="0"/>
      <dgm:spPr/>
    </dgm:pt>
    <dgm:pt modelId="{751D2912-F707-4766-BE6E-3E8E92074438}" type="pres">
      <dgm:prSet presAssocID="{DBA4D21B-1491-4EED-902A-1D9AA6ECC42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89EE1-D23E-4A72-ACAF-084B739A078B}" type="pres">
      <dgm:prSet presAssocID="{DBA4D21B-1491-4EED-902A-1D9AA6ECC42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47805B-8E13-4B8C-AF80-A59B704A83F6}" type="presOf" srcId="{BA1795AA-5531-4934-828F-BC5224700031}" destId="{13F9681C-4D24-4FB4-8D20-BAE646F81BA1}" srcOrd="0" destOrd="0" presId="urn:microsoft.com/office/officeart/2005/8/layout/vList5"/>
    <dgm:cxn modelId="{1114F87B-FD74-4775-A57A-5987B9B16171}" srcId="{BA1795AA-5531-4934-828F-BC5224700031}" destId="{949FB0EB-CBB8-42B5-A145-7E071294D246}" srcOrd="0" destOrd="0" parTransId="{7E9A5BA4-6054-4B0E-96D6-D1902086C3B6}" sibTransId="{D3210E6D-3041-4E40-B6BC-DA228A67CD04}"/>
    <dgm:cxn modelId="{64AD103D-FF7F-4BEA-AE16-2E2E483640C9}" srcId="{BA1795AA-5531-4934-828F-BC5224700031}" destId="{D1EFD19C-87E1-4DCA-8566-D2D758708A72}" srcOrd="1" destOrd="0" parTransId="{F66D01FE-B8CD-420E-89A6-AE422879F004}" sibTransId="{6F1DB42C-F912-4B77-9090-62D324A54F74}"/>
    <dgm:cxn modelId="{010A6386-9D92-489C-868D-8C82AEF39666}" type="presOf" srcId="{ED9EA55B-FB2C-42B4-8B7C-61FB14B90FF5}" destId="{C6989EE1-D23E-4A72-ACAF-084B739A078B}" srcOrd="0" destOrd="0" presId="urn:microsoft.com/office/officeart/2005/8/layout/vList5"/>
    <dgm:cxn modelId="{16E0B806-3DB2-4E46-B5D4-7BFC3EBCE47A}" type="presOf" srcId="{AFF4722E-C88B-489A-9D54-06C33DB3E60B}" destId="{59D7AB49-D22E-4D9C-AAFF-F7D4C7DF06DE}" srcOrd="0" destOrd="0" presId="urn:microsoft.com/office/officeart/2005/8/layout/vList5"/>
    <dgm:cxn modelId="{84BE170D-9ACB-45DB-884A-224F81F65209}" srcId="{DBA4D21B-1491-4EED-902A-1D9AA6ECC425}" destId="{ED9EA55B-FB2C-42B4-8B7C-61FB14B90FF5}" srcOrd="0" destOrd="0" parTransId="{56C6A6EA-9505-4CE9-97F6-B9B17FEF5110}" sibTransId="{59EE456E-089E-4A80-B02B-562DEFFCD8FF}"/>
    <dgm:cxn modelId="{70FC8E66-D1FD-4938-A3A6-A41C1E826F00}" srcId="{BA1795AA-5531-4934-828F-BC5224700031}" destId="{DBA4D21B-1491-4EED-902A-1D9AA6ECC425}" srcOrd="2" destOrd="0" parTransId="{6BF5F8BA-0841-4C68-95D8-D7ED1017AEFA}" sibTransId="{181C260E-012E-4FC6-9A6D-B34C25E4CF79}"/>
    <dgm:cxn modelId="{AC68F734-942A-4E75-B46E-0E3D5CE97492}" type="presOf" srcId="{949FB0EB-CBB8-42B5-A145-7E071294D246}" destId="{B7CEFA89-EE14-46CF-8150-3F3C2C2903DD}" srcOrd="0" destOrd="0" presId="urn:microsoft.com/office/officeart/2005/8/layout/vList5"/>
    <dgm:cxn modelId="{5D5222A2-C4DB-4357-9E0C-98BFFFD74E47}" type="presOf" srcId="{DBA4D21B-1491-4EED-902A-1D9AA6ECC425}" destId="{751D2912-F707-4766-BE6E-3E8E92074438}" srcOrd="0" destOrd="0" presId="urn:microsoft.com/office/officeart/2005/8/layout/vList5"/>
    <dgm:cxn modelId="{9CF95F7A-F28D-424C-ADE1-573461C464CF}" type="presOf" srcId="{D1EFD19C-87E1-4DCA-8566-D2D758708A72}" destId="{24221FB6-BEC8-4137-8722-6258B1DB5EEA}" srcOrd="0" destOrd="0" presId="urn:microsoft.com/office/officeart/2005/8/layout/vList5"/>
    <dgm:cxn modelId="{9DD04AAD-91EB-42F2-95AB-689EA997F63F}" type="presOf" srcId="{8BD0AA16-FB78-4C68-B29B-BD8ECE1534B6}" destId="{DFF65C0C-0804-41FB-B23F-1F31CB3EBE5A}" srcOrd="0" destOrd="0" presId="urn:microsoft.com/office/officeart/2005/8/layout/vList5"/>
    <dgm:cxn modelId="{A7C7110A-61CB-49AB-940A-324A39CCB7C6}" srcId="{949FB0EB-CBB8-42B5-A145-7E071294D246}" destId="{AFF4722E-C88B-489A-9D54-06C33DB3E60B}" srcOrd="0" destOrd="0" parTransId="{17A4E074-0E89-4823-9CAC-456A1C3C8009}" sibTransId="{7CB33757-74A1-48F9-99F4-26B282EDD468}"/>
    <dgm:cxn modelId="{7DF78F4E-6A91-4484-82ED-BAA0E71918D1}" srcId="{D1EFD19C-87E1-4DCA-8566-D2D758708A72}" destId="{8BD0AA16-FB78-4C68-B29B-BD8ECE1534B6}" srcOrd="0" destOrd="0" parTransId="{2DB20389-20E2-4843-9F44-2959AFF97CE8}" sibTransId="{E1D68882-D7AA-40D1-B575-EC14AF5A62D8}"/>
    <dgm:cxn modelId="{4E3FE952-71DB-4EDB-A7DD-FAC848319C66}" type="presParOf" srcId="{13F9681C-4D24-4FB4-8D20-BAE646F81BA1}" destId="{F7FEC64F-2802-41A2-A108-D7236CCB11DA}" srcOrd="0" destOrd="0" presId="urn:microsoft.com/office/officeart/2005/8/layout/vList5"/>
    <dgm:cxn modelId="{E6E0CA4C-066B-4BE7-B478-61BF6FC04147}" type="presParOf" srcId="{F7FEC64F-2802-41A2-A108-D7236CCB11DA}" destId="{B7CEFA89-EE14-46CF-8150-3F3C2C2903DD}" srcOrd="0" destOrd="0" presId="urn:microsoft.com/office/officeart/2005/8/layout/vList5"/>
    <dgm:cxn modelId="{6A0302B8-53AB-4C89-B4AE-9C5AB0CEEB4D}" type="presParOf" srcId="{F7FEC64F-2802-41A2-A108-D7236CCB11DA}" destId="{59D7AB49-D22E-4D9C-AAFF-F7D4C7DF06DE}" srcOrd="1" destOrd="0" presId="urn:microsoft.com/office/officeart/2005/8/layout/vList5"/>
    <dgm:cxn modelId="{B71C7E11-83CC-4BEA-9CD0-DC98B5EAA58B}" type="presParOf" srcId="{13F9681C-4D24-4FB4-8D20-BAE646F81BA1}" destId="{0FF75FA2-C44F-4154-9F6B-34895FB3A8F0}" srcOrd="1" destOrd="0" presId="urn:microsoft.com/office/officeart/2005/8/layout/vList5"/>
    <dgm:cxn modelId="{C209C1C2-40FB-43E6-93BA-8C3DDB0ACF80}" type="presParOf" srcId="{13F9681C-4D24-4FB4-8D20-BAE646F81BA1}" destId="{E36C8278-1E84-4DB1-B24A-30F4678E32A1}" srcOrd="2" destOrd="0" presId="urn:microsoft.com/office/officeart/2005/8/layout/vList5"/>
    <dgm:cxn modelId="{23BFA4C2-C7FE-4212-A0DA-56817BD32C51}" type="presParOf" srcId="{E36C8278-1E84-4DB1-B24A-30F4678E32A1}" destId="{24221FB6-BEC8-4137-8722-6258B1DB5EEA}" srcOrd="0" destOrd="0" presId="urn:microsoft.com/office/officeart/2005/8/layout/vList5"/>
    <dgm:cxn modelId="{C4980E22-D4A7-4481-A756-FDFE8FF97746}" type="presParOf" srcId="{E36C8278-1E84-4DB1-B24A-30F4678E32A1}" destId="{DFF65C0C-0804-41FB-B23F-1F31CB3EBE5A}" srcOrd="1" destOrd="0" presId="urn:microsoft.com/office/officeart/2005/8/layout/vList5"/>
    <dgm:cxn modelId="{D11EA5A4-AE1C-408B-B47E-6F9C3A0DCC2A}" type="presParOf" srcId="{13F9681C-4D24-4FB4-8D20-BAE646F81BA1}" destId="{D6A14675-B488-4638-A75C-84E8F767BC85}" srcOrd="3" destOrd="0" presId="urn:microsoft.com/office/officeart/2005/8/layout/vList5"/>
    <dgm:cxn modelId="{D7594CCE-F1EB-43CE-ACEE-B6A6A223923E}" type="presParOf" srcId="{13F9681C-4D24-4FB4-8D20-BAE646F81BA1}" destId="{8E79D96A-41DA-4674-99AC-8ACC0779D7DB}" srcOrd="4" destOrd="0" presId="urn:microsoft.com/office/officeart/2005/8/layout/vList5"/>
    <dgm:cxn modelId="{A9864773-E866-483A-B7A5-8E4FA1D98573}" type="presParOf" srcId="{8E79D96A-41DA-4674-99AC-8ACC0779D7DB}" destId="{751D2912-F707-4766-BE6E-3E8E92074438}" srcOrd="0" destOrd="0" presId="urn:microsoft.com/office/officeart/2005/8/layout/vList5"/>
    <dgm:cxn modelId="{86744BBE-2703-4E7D-853F-889ED9050FCA}" type="presParOf" srcId="{8E79D96A-41DA-4674-99AC-8ACC0779D7DB}" destId="{C6989EE1-D23E-4A72-ACAF-084B739A07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B9841-BEF5-4D4E-AA83-86F2B4C09D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292A8-D5C3-4187-A955-BFDA2106515E}">
      <dgm:prSet phldrT="[Text]" custT="1"/>
      <dgm:spPr/>
      <dgm:t>
        <a:bodyPr/>
        <a:lstStyle/>
        <a:p>
          <a:r>
            <a:rPr lang="en-US" sz="3200" dirty="0" smtClean="0"/>
            <a:t>Hard</a:t>
          </a:r>
        </a:p>
        <a:p>
          <a:r>
            <a:rPr lang="en-US" sz="3200" dirty="0" smtClean="0"/>
            <a:t>(Per. Magnet)</a:t>
          </a:r>
          <a:endParaRPr lang="en-US" sz="3200" dirty="0"/>
        </a:p>
      </dgm:t>
    </dgm:pt>
    <dgm:pt modelId="{6FDB7ABD-615F-495B-A7BA-3BF36658047B}" type="parTrans" cxnId="{A291CC51-61C3-4095-ACDB-D41A687D3BE9}">
      <dgm:prSet/>
      <dgm:spPr/>
      <dgm:t>
        <a:bodyPr/>
        <a:lstStyle/>
        <a:p>
          <a:endParaRPr lang="en-US" sz="3200"/>
        </a:p>
      </dgm:t>
    </dgm:pt>
    <dgm:pt modelId="{88F2A8CB-C893-4FE4-8C4F-F16305B1C138}" type="sibTrans" cxnId="{A291CC51-61C3-4095-ACDB-D41A687D3BE9}">
      <dgm:prSet/>
      <dgm:spPr/>
      <dgm:t>
        <a:bodyPr/>
        <a:lstStyle/>
        <a:p>
          <a:endParaRPr lang="en-US" sz="3200"/>
        </a:p>
      </dgm:t>
    </dgm:pt>
    <dgm:pt modelId="{4A909185-B9B0-463B-B37A-F6166CDA2D6C}">
      <dgm:prSet phldrT="[Text]" custT="1"/>
      <dgm:spPr/>
      <dgm:t>
        <a:bodyPr/>
        <a:lstStyle/>
        <a:p>
          <a:r>
            <a:rPr lang="en-US" sz="3200" dirty="0" smtClean="0"/>
            <a:t>Alnico</a:t>
          </a:r>
          <a:endParaRPr lang="en-US" sz="3200" dirty="0"/>
        </a:p>
      </dgm:t>
    </dgm:pt>
    <dgm:pt modelId="{CE26015E-0B09-4E97-859C-B5E1FF26EBA7}" type="parTrans" cxnId="{DE7BFB97-95FB-472E-8207-F9542578A0E1}">
      <dgm:prSet/>
      <dgm:spPr/>
      <dgm:t>
        <a:bodyPr/>
        <a:lstStyle/>
        <a:p>
          <a:endParaRPr lang="en-US" sz="3200"/>
        </a:p>
      </dgm:t>
    </dgm:pt>
    <dgm:pt modelId="{EC7B7303-DEF7-41E1-84D4-CCFF154DAF33}" type="sibTrans" cxnId="{DE7BFB97-95FB-472E-8207-F9542578A0E1}">
      <dgm:prSet/>
      <dgm:spPr/>
      <dgm:t>
        <a:bodyPr/>
        <a:lstStyle/>
        <a:p>
          <a:endParaRPr lang="en-US" sz="3200"/>
        </a:p>
      </dgm:t>
    </dgm:pt>
    <dgm:pt modelId="{C25E691D-8A64-431F-8C50-22F0E4749E73}">
      <dgm:prSet phldrT="[Text]" custT="1"/>
      <dgm:spPr/>
      <dgm:t>
        <a:bodyPr/>
        <a:lstStyle/>
        <a:p>
          <a:r>
            <a:rPr lang="en-US" sz="3200" dirty="0" smtClean="0"/>
            <a:t>Chromium steel</a:t>
          </a:r>
          <a:endParaRPr lang="en-US" sz="3200" dirty="0"/>
        </a:p>
      </dgm:t>
    </dgm:pt>
    <dgm:pt modelId="{7BF6D924-B734-42CB-86E9-95F5DBF7D7AC}" type="parTrans" cxnId="{48195328-007B-404F-B6C1-748D720286B8}">
      <dgm:prSet/>
      <dgm:spPr/>
      <dgm:t>
        <a:bodyPr/>
        <a:lstStyle/>
        <a:p>
          <a:endParaRPr lang="en-US" sz="3200"/>
        </a:p>
      </dgm:t>
    </dgm:pt>
    <dgm:pt modelId="{50C87421-9DE7-4B5D-A98D-4231F095F7DD}" type="sibTrans" cxnId="{48195328-007B-404F-B6C1-748D720286B8}">
      <dgm:prSet/>
      <dgm:spPr/>
      <dgm:t>
        <a:bodyPr/>
        <a:lstStyle/>
        <a:p>
          <a:endParaRPr lang="en-US" sz="3200"/>
        </a:p>
      </dgm:t>
    </dgm:pt>
    <dgm:pt modelId="{1EE2FB78-8D81-410C-B278-0C548B3A8AE6}">
      <dgm:prSet phldrT="[Text]" custT="1"/>
      <dgm:spPr/>
      <dgm:t>
        <a:bodyPr/>
        <a:lstStyle/>
        <a:p>
          <a:r>
            <a:rPr lang="en-US" sz="3200" dirty="0" smtClean="0"/>
            <a:t>Soft</a:t>
          </a:r>
          <a:endParaRPr lang="en-US" sz="3200" dirty="0"/>
        </a:p>
      </dgm:t>
    </dgm:pt>
    <dgm:pt modelId="{C2EB8FDB-7487-4A61-A2D1-64FCD7D62D22}" type="parTrans" cxnId="{65692FBA-BCF6-498E-95BF-0B4B65022004}">
      <dgm:prSet/>
      <dgm:spPr/>
      <dgm:t>
        <a:bodyPr/>
        <a:lstStyle/>
        <a:p>
          <a:endParaRPr lang="en-US" sz="3200"/>
        </a:p>
      </dgm:t>
    </dgm:pt>
    <dgm:pt modelId="{53801E11-FCF4-4C8C-95ED-A758DBAD0A8E}" type="sibTrans" cxnId="{65692FBA-BCF6-498E-95BF-0B4B65022004}">
      <dgm:prSet/>
      <dgm:spPr/>
      <dgm:t>
        <a:bodyPr/>
        <a:lstStyle/>
        <a:p>
          <a:endParaRPr lang="en-US" sz="3200"/>
        </a:p>
      </dgm:t>
    </dgm:pt>
    <dgm:pt modelId="{39A3170E-F357-4F93-9506-FAD5398DFD25}">
      <dgm:prSet phldrT="[Text]" custT="1"/>
      <dgm:spPr/>
      <dgm:t>
        <a:bodyPr/>
        <a:lstStyle/>
        <a:p>
          <a:r>
            <a:rPr lang="en-US" sz="3200" dirty="0" smtClean="0"/>
            <a:t>Iron and its alloys with nickel, cobalt, tungsten and </a:t>
          </a:r>
          <a:r>
            <a:rPr lang="en-US" sz="3200" dirty="0" err="1" smtClean="0"/>
            <a:t>aluminium</a:t>
          </a:r>
          <a:endParaRPr lang="en-US" sz="3200" dirty="0"/>
        </a:p>
      </dgm:t>
    </dgm:pt>
    <dgm:pt modelId="{17958515-766D-4207-8EBA-EA4B457F5379}" type="parTrans" cxnId="{804426FF-EB89-4B40-BC25-1942D343D3FE}">
      <dgm:prSet/>
      <dgm:spPr/>
      <dgm:t>
        <a:bodyPr/>
        <a:lstStyle/>
        <a:p>
          <a:endParaRPr lang="en-US" sz="3200"/>
        </a:p>
      </dgm:t>
    </dgm:pt>
    <dgm:pt modelId="{85381757-BECC-42BE-955B-29AD15C073B0}" type="sibTrans" cxnId="{804426FF-EB89-4B40-BC25-1942D343D3FE}">
      <dgm:prSet/>
      <dgm:spPr/>
      <dgm:t>
        <a:bodyPr/>
        <a:lstStyle/>
        <a:p>
          <a:endParaRPr lang="en-US" sz="3200"/>
        </a:p>
      </dgm:t>
    </dgm:pt>
    <dgm:pt modelId="{ABF13A0A-B8EB-411A-9F54-EE75639446FC}">
      <dgm:prSet phldrT="[Text]" custT="1"/>
      <dgm:spPr/>
      <dgm:t>
        <a:bodyPr/>
        <a:lstStyle/>
        <a:p>
          <a:r>
            <a:rPr lang="en-US" sz="3200" dirty="0" smtClean="0"/>
            <a:t>Copper nickel alloys</a:t>
          </a:r>
          <a:endParaRPr lang="en-US" sz="3200" dirty="0"/>
        </a:p>
      </dgm:t>
    </dgm:pt>
    <dgm:pt modelId="{27A76DF7-39CC-4EF0-9260-0623203BF057}" type="parTrans" cxnId="{92475485-6073-4DE5-93DF-069C5CDD5234}">
      <dgm:prSet/>
      <dgm:spPr/>
      <dgm:t>
        <a:bodyPr/>
        <a:lstStyle/>
        <a:p>
          <a:endParaRPr lang="en-US"/>
        </a:p>
      </dgm:t>
    </dgm:pt>
    <dgm:pt modelId="{5CF74616-C3CD-4638-8424-F1F0EC7F69EF}" type="sibTrans" cxnId="{92475485-6073-4DE5-93DF-069C5CDD5234}">
      <dgm:prSet/>
      <dgm:spPr/>
      <dgm:t>
        <a:bodyPr/>
        <a:lstStyle/>
        <a:p>
          <a:endParaRPr lang="en-US"/>
        </a:p>
      </dgm:t>
    </dgm:pt>
    <dgm:pt modelId="{493A96B9-75DC-4415-9199-96E11C532257}">
      <dgm:prSet phldrT="[Text]" custT="1"/>
      <dgm:spPr/>
      <dgm:t>
        <a:bodyPr/>
        <a:lstStyle/>
        <a:p>
          <a:r>
            <a:rPr lang="en-US" sz="3200" dirty="0" smtClean="0"/>
            <a:t>Metal alloys</a:t>
          </a:r>
          <a:endParaRPr lang="en-US" sz="3200" dirty="0"/>
        </a:p>
      </dgm:t>
    </dgm:pt>
    <dgm:pt modelId="{FDD0590A-4BDC-479E-8FEA-0038141CE7C1}" type="parTrans" cxnId="{DB7E904C-5C89-46D0-9435-B3271E211B6A}">
      <dgm:prSet/>
      <dgm:spPr/>
      <dgm:t>
        <a:bodyPr/>
        <a:lstStyle/>
        <a:p>
          <a:endParaRPr lang="en-US"/>
        </a:p>
      </dgm:t>
    </dgm:pt>
    <dgm:pt modelId="{FC3A5F56-3754-4237-A50F-F5E9C4735A2C}" type="sibTrans" cxnId="{DB7E904C-5C89-46D0-9435-B3271E211B6A}">
      <dgm:prSet/>
      <dgm:spPr/>
      <dgm:t>
        <a:bodyPr/>
        <a:lstStyle/>
        <a:p>
          <a:endParaRPr lang="en-US"/>
        </a:p>
      </dgm:t>
    </dgm:pt>
    <dgm:pt modelId="{D754FDCC-98A3-499A-B812-7D6C9B52CC67}" type="pres">
      <dgm:prSet presAssocID="{8CDB9841-BEF5-4D4E-AA83-86F2B4C09D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764FD6-0E1D-490B-BDFD-9ECB62E01DD6}" type="pres">
      <dgm:prSet presAssocID="{D79292A8-D5C3-4187-A955-BFDA2106515E}" presName="composite" presStyleCnt="0"/>
      <dgm:spPr/>
    </dgm:pt>
    <dgm:pt modelId="{1856AAC5-94D6-4D85-82D2-7C51F0F1023F}" type="pres">
      <dgm:prSet presAssocID="{D79292A8-D5C3-4187-A955-BFDA210651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10753-9BBB-4742-97A9-F3E8C9C1A48E}" type="pres">
      <dgm:prSet presAssocID="{D79292A8-D5C3-4187-A955-BFDA210651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5B8B2-BF35-4AFB-AED8-4B570FDED050}" type="pres">
      <dgm:prSet presAssocID="{88F2A8CB-C893-4FE4-8C4F-F16305B1C138}" presName="space" presStyleCnt="0"/>
      <dgm:spPr/>
    </dgm:pt>
    <dgm:pt modelId="{E5FD55D8-FE13-4FF6-BE4C-C0E56D74110C}" type="pres">
      <dgm:prSet presAssocID="{1EE2FB78-8D81-410C-B278-0C548B3A8AE6}" presName="composite" presStyleCnt="0"/>
      <dgm:spPr/>
    </dgm:pt>
    <dgm:pt modelId="{AC40D11F-0EA2-4BA7-9067-87A30318AF97}" type="pres">
      <dgm:prSet presAssocID="{1EE2FB78-8D81-410C-B278-0C548B3A8A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2105C-5519-4919-94FF-B042D987B869}" type="pres">
      <dgm:prSet presAssocID="{1EE2FB78-8D81-410C-B278-0C548B3A8AE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581638-2959-4247-889C-81E966D148BE}" type="presOf" srcId="{C25E691D-8A64-431F-8C50-22F0E4749E73}" destId="{16C10753-9BBB-4742-97A9-F3E8C9C1A48E}" srcOrd="0" destOrd="1" presId="urn:microsoft.com/office/officeart/2005/8/layout/hList1"/>
    <dgm:cxn modelId="{5EC61808-F6BB-4F84-AA93-20B3664201FF}" type="presOf" srcId="{493A96B9-75DC-4415-9199-96E11C532257}" destId="{16C10753-9BBB-4742-97A9-F3E8C9C1A48E}" srcOrd="0" destOrd="3" presId="urn:microsoft.com/office/officeart/2005/8/layout/hList1"/>
    <dgm:cxn modelId="{48195328-007B-404F-B6C1-748D720286B8}" srcId="{D79292A8-D5C3-4187-A955-BFDA2106515E}" destId="{C25E691D-8A64-431F-8C50-22F0E4749E73}" srcOrd="1" destOrd="0" parTransId="{7BF6D924-B734-42CB-86E9-95F5DBF7D7AC}" sibTransId="{50C87421-9DE7-4B5D-A98D-4231F095F7DD}"/>
    <dgm:cxn modelId="{EA8CC575-AFE6-4DE4-8067-C44930094CE0}" type="presOf" srcId="{4A909185-B9B0-463B-B37A-F6166CDA2D6C}" destId="{16C10753-9BBB-4742-97A9-F3E8C9C1A48E}" srcOrd="0" destOrd="0" presId="urn:microsoft.com/office/officeart/2005/8/layout/hList1"/>
    <dgm:cxn modelId="{DB7E904C-5C89-46D0-9435-B3271E211B6A}" srcId="{D79292A8-D5C3-4187-A955-BFDA2106515E}" destId="{493A96B9-75DC-4415-9199-96E11C532257}" srcOrd="3" destOrd="0" parTransId="{FDD0590A-4BDC-479E-8FEA-0038141CE7C1}" sibTransId="{FC3A5F56-3754-4237-A50F-F5E9C4735A2C}"/>
    <dgm:cxn modelId="{089CCE71-C6AC-4197-9734-E2DF7F6AC834}" type="presOf" srcId="{8CDB9841-BEF5-4D4E-AA83-86F2B4C09D4D}" destId="{D754FDCC-98A3-499A-B812-7D6C9B52CC67}" srcOrd="0" destOrd="0" presId="urn:microsoft.com/office/officeart/2005/8/layout/hList1"/>
    <dgm:cxn modelId="{65692FBA-BCF6-498E-95BF-0B4B65022004}" srcId="{8CDB9841-BEF5-4D4E-AA83-86F2B4C09D4D}" destId="{1EE2FB78-8D81-410C-B278-0C548B3A8AE6}" srcOrd="1" destOrd="0" parTransId="{C2EB8FDB-7487-4A61-A2D1-64FCD7D62D22}" sibTransId="{53801E11-FCF4-4C8C-95ED-A758DBAD0A8E}"/>
    <dgm:cxn modelId="{43E03993-763A-4B79-8437-9AB5A1DB5392}" type="presOf" srcId="{ABF13A0A-B8EB-411A-9F54-EE75639446FC}" destId="{16C10753-9BBB-4742-97A9-F3E8C9C1A48E}" srcOrd="0" destOrd="2" presId="urn:microsoft.com/office/officeart/2005/8/layout/hList1"/>
    <dgm:cxn modelId="{EF47221F-6379-480C-BA55-2B25883F13A0}" type="presOf" srcId="{1EE2FB78-8D81-410C-B278-0C548B3A8AE6}" destId="{AC40D11F-0EA2-4BA7-9067-87A30318AF97}" srcOrd="0" destOrd="0" presId="urn:microsoft.com/office/officeart/2005/8/layout/hList1"/>
    <dgm:cxn modelId="{BA6CEDDD-954F-47F5-B9EF-3949382D3AAA}" type="presOf" srcId="{39A3170E-F357-4F93-9506-FAD5398DFD25}" destId="{4C82105C-5519-4919-94FF-B042D987B869}" srcOrd="0" destOrd="0" presId="urn:microsoft.com/office/officeart/2005/8/layout/hList1"/>
    <dgm:cxn modelId="{92475485-6073-4DE5-93DF-069C5CDD5234}" srcId="{D79292A8-D5C3-4187-A955-BFDA2106515E}" destId="{ABF13A0A-B8EB-411A-9F54-EE75639446FC}" srcOrd="2" destOrd="0" parTransId="{27A76DF7-39CC-4EF0-9260-0623203BF057}" sibTransId="{5CF74616-C3CD-4638-8424-F1F0EC7F69EF}"/>
    <dgm:cxn modelId="{804426FF-EB89-4B40-BC25-1942D343D3FE}" srcId="{1EE2FB78-8D81-410C-B278-0C548B3A8AE6}" destId="{39A3170E-F357-4F93-9506-FAD5398DFD25}" srcOrd="0" destOrd="0" parTransId="{17958515-766D-4207-8EBA-EA4B457F5379}" sibTransId="{85381757-BECC-42BE-955B-29AD15C073B0}"/>
    <dgm:cxn modelId="{1A405395-FACE-496F-A190-39AF4A8E068F}" type="presOf" srcId="{D79292A8-D5C3-4187-A955-BFDA2106515E}" destId="{1856AAC5-94D6-4D85-82D2-7C51F0F1023F}" srcOrd="0" destOrd="0" presId="urn:microsoft.com/office/officeart/2005/8/layout/hList1"/>
    <dgm:cxn modelId="{A291CC51-61C3-4095-ACDB-D41A687D3BE9}" srcId="{8CDB9841-BEF5-4D4E-AA83-86F2B4C09D4D}" destId="{D79292A8-D5C3-4187-A955-BFDA2106515E}" srcOrd="0" destOrd="0" parTransId="{6FDB7ABD-615F-495B-A7BA-3BF36658047B}" sibTransId="{88F2A8CB-C893-4FE4-8C4F-F16305B1C138}"/>
    <dgm:cxn modelId="{DE7BFB97-95FB-472E-8207-F9542578A0E1}" srcId="{D79292A8-D5C3-4187-A955-BFDA2106515E}" destId="{4A909185-B9B0-463B-B37A-F6166CDA2D6C}" srcOrd="0" destOrd="0" parTransId="{CE26015E-0B09-4E97-859C-B5E1FF26EBA7}" sibTransId="{EC7B7303-DEF7-41E1-84D4-CCFF154DAF33}"/>
    <dgm:cxn modelId="{774D20EE-C501-49BF-9F0C-A68FB832D576}" type="presParOf" srcId="{D754FDCC-98A3-499A-B812-7D6C9B52CC67}" destId="{51764FD6-0E1D-490B-BDFD-9ECB62E01DD6}" srcOrd="0" destOrd="0" presId="urn:microsoft.com/office/officeart/2005/8/layout/hList1"/>
    <dgm:cxn modelId="{3DB65037-F4CB-4249-B196-96C3285DEF05}" type="presParOf" srcId="{51764FD6-0E1D-490B-BDFD-9ECB62E01DD6}" destId="{1856AAC5-94D6-4D85-82D2-7C51F0F1023F}" srcOrd="0" destOrd="0" presId="urn:microsoft.com/office/officeart/2005/8/layout/hList1"/>
    <dgm:cxn modelId="{CD66795D-ACE6-4CD5-B406-868BE9D390F1}" type="presParOf" srcId="{51764FD6-0E1D-490B-BDFD-9ECB62E01DD6}" destId="{16C10753-9BBB-4742-97A9-F3E8C9C1A48E}" srcOrd="1" destOrd="0" presId="urn:microsoft.com/office/officeart/2005/8/layout/hList1"/>
    <dgm:cxn modelId="{8BE83674-30E4-41A7-B37C-E5BDCA90E82A}" type="presParOf" srcId="{D754FDCC-98A3-499A-B812-7D6C9B52CC67}" destId="{CF45B8B2-BF35-4AFB-AED8-4B570FDED050}" srcOrd="1" destOrd="0" presId="urn:microsoft.com/office/officeart/2005/8/layout/hList1"/>
    <dgm:cxn modelId="{4C12B4F6-0249-4887-B13B-DAE54BD0AC88}" type="presParOf" srcId="{D754FDCC-98A3-499A-B812-7D6C9B52CC67}" destId="{E5FD55D8-FE13-4FF6-BE4C-C0E56D74110C}" srcOrd="2" destOrd="0" presId="urn:microsoft.com/office/officeart/2005/8/layout/hList1"/>
    <dgm:cxn modelId="{227C0341-CC03-47FA-8334-719AB5A1EB9A}" type="presParOf" srcId="{E5FD55D8-FE13-4FF6-BE4C-C0E56D74110C}" destId="{AC40D11F-0EA2-4BA7-9067-87A30318AF97}" srcOrd="0" destOrd="0" presId="urn:microsoft.com/office/officeart/2005/8/layout/hList1"/>
    <dgm:cxn modelId="{FDA366C1-A1D0-491F-92B2-C4D88034FB1D}" type="presParOf" srcId="{E5FD55D8-FE13-4FF6-BE4C-C0E56D74110C}" destId="{4C82105C-5519-4919-94FF-B042D987B8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AB49-D22E-4D9C-AAFF-F7D4C7DF06DE}">
      <dsp:nvSpPr>
        <dsp:cNvPr id="0" name=""/>
        <dsp:cNvSpPr/>
      </dsp:nvSpPr>
      <dsp:spPr>
        <a:xfrm rot="5400000">
          <a:off x="5377058" y="-2181015"/>
          <a:ext cx="892146" cy="54805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rgbClr val="002060"/>
              </a:solidFill>
            </a:rPr>
            <a:t>µ</a:t>
          </a:r>
          <a:r>
            <a:rPr lang="en-US" sz="3200" kern="1200" baseline="-25000" dirty="0" smtClean="0">
              <a:solidFill>
                <a:srgbClr val="002060"/>
              </a:solidFill>
            </a:rPr>
            <a:t>r</a:t>
          </a:r>
          <a:r>
            <a:rPr lang="en-US" sz="3200" kern="1200" dirty="0" smtClean="0">
              <a:solidFill>
                <a:srgbClr val="002060"/>
              </a:solidFill>
            </a:rPr>
            <a:t> slightly greater than 1</a:t>
          </a:r>
          <a:endParaRPr lang="en-US" sz="3200" kern="1200" dirty="0">
            <a:solidFill>
              <a:srgbClr val="002060"/>
            </a:solidFill>
          </a:endParaRPr>
        </a:p>
      </dsp:txBody>
      <dsp:txXfrm rot="-5400000">
        <a:off x="3082835" y="156759"/>
        <a:ext cx="5437043" cy="805044"/>
      </dsp:txXfrm>
    </dsp:sp>
    <dsp:sp modelId="{B7CEFA89-EE14-46CF-8150-3F3C2C2903DD}">
      <dsp:nvSpPr>
        <dsp:cNvPr id="0" name=""/>
        <dsp:cNvSpPr/>
      </dsp:nvSpPr>
      <dsp:spPr>
        <a:xfrm>
          <a:off x="0" y="1689"/>
          <a:ext cx="3082834" cy="1115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Paramagnetic</a:t>
          </a:r>
          <a:endParaRPr lang="en-US" sz="3200" kern="1200" dirty="0">
            <a:solidFill>
              <a:srgbClr val="002060"/>
            </a:solidFill>
          </a:endParaRPr>
        </a:p>
      </dsp:txBody>
      <dsp:txXfrm>
        <a:off x="54439" y="56128"/>
        <a:ext cx="2973956" cy="1006305"/>
      </dsp:txXfrm>
    </dsp:sp>
    <dsp:sp modelId="{DFF65C0C-0804-41FB-B23F-1F31CB3EBE5A}">
      <dsp:nvSpPr>
        <dsp:cNvPr id="0" name=""/>
        <dsp:cNvSpPr/>
      </dsp:nvSpPr>
      <dsp:spPr>
        <a:xfrm rot="5400000">
          <a:off x="5377058" y="-1010073"/>
          <a:ext cx="892146" cy="54805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rgbClr val="002060"/>
              </a:solidFill>
            </a:rPr>
            <a:t>µ</a:t>
          </a:r>
          <a:r>
            <a:rPr lang="en-US" sz="3200" kern="1200" baseline="-25000" dirty="0" smtClean="0">
              <a:solidFill>
                <a:srgbClr val="002060"/>
              </a:solidFill>
            </a:rPr>
            <a:t>r</a:t>
          </a:r>
          <a:r>
            <a:rPr lang="en-US" sz="3200" kern="1200" dirty="0" smtClean="0">
              <a:solidFill>
                <a:srgbClr val="002060"/>
              </a:solidFill>
            </a:rPr>
            <a:t> slightly lesser than 1</a:t>
          </a:r>
          <a:endParaRPr lang="en-US" sz="3200" kern="1200" dirty="0">
            <a:solidFill>
              <a:srgbClr val="002060"/>
            </a:solidFill>
          </a:endParaRPr>
        </a:p>
      </dsp:txBody>
      <dsp:txXfrm rot="-5400000">
        <a:off x="3082835" y="1327701"/>
        <a:ext cx="5437043" cy="805044"/>
      </dsp:txXfrm>
    </dsp:sp>
    <dsp:sp modelId="{24221FB6-BEC8-4137-8722-6258B1DB5EEA}">
      <dsp:nvSpPr>
        <dsp:cNvPr id="0" name=""/>
        <dsp:cNvSpPr/>
      </dsp:nvSpPr>
      <dsp:spPr>
        <a:xfrm>
          <a:off x="0" y="1172632"/>
          <a:ext cx="3082834" cy="1115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Diamagnetic</a:t>
          </a:r>
          <a:endParaRPr lang="en-US" sz="3200" kern="1200" dirty="0">
            <a:solidFill>
              <a:srgbClr val="002060"/>
            </a:solidFill>
          </a:endParaRPr>
        </a:p>
      </dsp:txBody>
      <dsp:txXfrm>
        <a:off x="54439" y="1227071"/>
        <a:ext cx="2973956" cy="1006305"/>
      </dsp:txXfrm>
    </dsp:sp>
    <dsp:sp modelId="{C6989EE1-D23E-4A72-ACAF-084B739A078B}">
      <dsp:nvSpPr>
        <dsp:cNvPr id="0" name=""/>
        <dsp:cNvSpPr/>
      </dsp:nvSpPr>
      <dsp:spPr>
        <a:xfrm rot="5400000">
          <a:off x="5377058" y="160869"/>
          <a:ext cx="892146" cy="54805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rgbClr val="002060"/>
              </a:solidFill>
            </a:rPr>
            <a:t>µ</a:t>
          </a:r>
          <a:r>
            <a:rPr lang="en-US" sz="3200" kern="1200" baseline="-25000" dirty="0" smtClean="0">
              <a:solidFill>
                <a:srgbClr val="002060"/>
              </a:solidFill>
            </a:rPr>
            <a:t>r</a:t>
          </a:r>
          <a:r>
            <a:rPr lang="en-US" sz="3200" kern="1200" dirty="0" smtClean="0">
              <a:solidFill>
                <a:srgbClr val="002060"/>
              </a:solidFill>
            </a:rPr>
            <a:t> much higher than that of free space</a:t>
          </a:r>
          <a:endParaRPr lang="en-US" sz="3200" kern="1200" dirty="0">
            <a:solidFill>
              <a:srgbClr val="002060"/>
            </a:solidFill>
          </a:endParaRPr>
        </a:p>
      </dsp:txBody>
      <dsp:txXfrm rot="-5400000">
        <a:off x="3082835" y="2498644"/>
        <a:ext cx="5437043" cy="805044"/>
      </dsp:txXfrm>
    </dsp:sp>
    <dsp:sp modelId="{751D2912-F707-4766-BE6E-3E8E92074438}">
      <dsp:nvSpPr>
        <dsp:cNvPr id="0" name=""/>
        <dsp:cNvSpPr/>
      </dsp:nvSpPr>
      <dsp:spPr>
        <a:xfrm>
          <a:off x="0" y="2343574"/>
          <a:ext cx="3082834" cy="1115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Ferro &amp; Ferrimagnetic</a:t>
          </a:r>
          <a:endParaRPr lang="en-US" sz="3200" kern="1200" dirty="0">
            <a:solidFill>
              <a:srgbClr val="002060"/>
            </a:solidFill>
          </a:endParaRPr>
        </a:p>
      </dsp:txBody>
      <dsp:txXfrm>
        <a:off x="54439" y="2398013"/>
        <a:ext cx="2973956" cy="1006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6AAC5-94D6-4D85-82D2-7C51F0F1023F}">
      <dsp:nvSpPr>
        <dsp:cNvPr id="0" name=""/>
        <dsp:cNvSpPr/>
      </dsp:nvSpPr>
      <dsp:spPr>
        <a:xfrm>
          <a:off x="41" y="19319"/>
          <a:ext cx="3949000" cy="157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(Per. Magnet)</a:t>
          </a:r>
          <a:endParaRPr lang="en-US" sz="3200" kern="1200" dirty="0"/>
        </a:p>
      </dsp:txBody>
      <dsp:txXfrm>
        <a:off x="41" y="19319"/>
        <a:ext cx="3949000" cy="1579600"/>
      </dsp:txXfrm>
    </dsp:sp>
    <dsp:sp modelId="{16C10753-9BBB-4742-97A9-F3E8C9C1A48E}">
      <dsp:nvSpPr>
        <dsp:cNvPr id="0" name=""/>
        <dsp:cNvSpPr/>
      </dsp:nvSpPr>
      <dsp:spPr>
        <a:xfrm>
          <a:off x="41" y="1598920"/>
          <a:ext cx="3949000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Alnico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Chromium steel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Copper nickel alloys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Metal alloys</a:t>
          </a:r>
          <a:endParaRPr lang="en-US" sz="3200" kern="1200" dirty="0"/>
        </a:p>
      </dsp:txBody>
      <dsp:txXfrm>
        <a:off x="41" y="1598920"/>
        <a:ext cx="3949000" cy="2547360"/>
      </dsp:txXfrm>
    </dsp:sp>
    <dsp:sp modelId="{AC40D11F-0EA2-4BA7-9067-87A30318AF97}">
      <dsp:nvSpPr>
        <dsp:cNvPr id="0" name=""/>
        <dsp:cNvSpPr/>
      </dsp:nvSpPr>
      <dsp:spPr>
        <a:xfrm>
          <a:off x="4501901" y="19319"/>
          <a:ext cx="3949000" cy="157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</a:t>
          </a:r>
          <a:endParaRPr lang="en-US" sz="3200" kern="1200" dirty="0"/>
        </a:p>
      </dsp:txBody>
      <dsp:txXfrm>
        <a:off x="4501901" y="19319"/>
        <a:ext cx="3949000" cy="1579600"/>
      </dsp:txXfrm>
    </dsp:sp>
    <dsp:sp modelId="{4C82105C-5519-4919-94FF-B042D987B869}">
      <dsp:nvSpPr>
        <dsp:cNvPr id="0" name=""/>
        <dsp:cNvSpPr/>
      </dsp:nvSpPr>
      <dsp:spPr>
        <a:xfrm>
          <a:off x="4501901" y="1598920"/>
          <a:ext cx="3949000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Iron and its alloys with nickel, cobalt, tungsten and </a:t>
          </a:r>
          <a:r>
            <a:rPr lang="en-US" sz="3200" kern="1200" dirty="0" err="1" smtClean="0"/>
            <a:t>aluminium</a:t>
          </a:r>
          <a:endParaRPr lang="en-US" sz="3200" kern="1200" dirty="0"/>
        </a:p>
      </dsp:txBody>
      <dsp:txXfrm>
        <a:off x="4501901" y="1598920"/>
        <a:ext cx="3949000" cy="254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2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1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0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5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8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D143-7531-4298-A145-FA518C337F44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C47DB-6668-4F66-A41A-DFE145EC8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47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3.png"/><Relationship Id="rId7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8.png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7655"/>
            <a:ext cx="9144000" cy="1872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0070C0"/>
                </a:solidFill>
                <a:latin typeface="AR JULIAN" panose="02000000000000000000" pitchFamily="2" charset="0"/>
              </a:rPr>
              <a:t>Unit – </a:t>
            </a:r>
            <a:r>
              <a:rPr lang="en-IN" b="1" dirty="0" smtClean="0">
                <a:solidFill>
                  <a:srgbClr val="0070C0"/>
                </a:solidFill>
                <a:latin typeface="AR JULIAN" panose="02000000000000000000" pitchFamily="2" charset="0"/>
              </a:rPr>
              <a:t>II</a:t>
            </a:r>
            <a:endParaRPr lang="en-IN" b="1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31260" y="2598056"/>
            <a:ext cx="9144000" cy="2423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4000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Magnetic Circuits and Magnetic Materials</a:t>
            </a:r>
            <a:endParaRPr lang="en-IN" sz="4000" b="1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29" y="478971"/>
            <a:ext cx="11176000" cy="5697992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A wrought iron bar 30 cm long and 2 cm in diameter is bent into a circular shape as shown in figure below. It is then wound with 600 turns of wire. Calculate the current required to produce a flux of 0.5 </a:t>
            </a:r>
            <a:r>
              <a:rPr lang="en-IN" b="1" dirty="0" err="1">
                <a:solidFill>
                  <a:srgbClr val="0070C0"/>
                </a:solidFill>
              </a:rPr>
              <a:t>mWb</a:t>
            </a:r>
            <a:r>
              <a:rPr lang="en-IN" b="1" dirty="0">
                <a:solidFill>
                  <a:srgbClr val="0070C0"/>
                </a:solidFill>
              </a:rPr>
              <a:t> in the magnetic circuit in the following cases:</a:t>
            </a:r>
            <a:endParaRPr lang="en-IN" dirty="0">
              <a:solidFill>
                <a:srgbClr val="0070C0"/>
              </a:solidFill>
            </a:endParaRPr>
          </a:p>
          <a:p>
            <a:pPr marL="363538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0070C0"/>
                </a:solidFill>
              </a:rPr>
              <a:t>(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) no air – gap</a:t>
            </a:r>
            <a:endParaRPr lang="en-IN" dirty="0">
              <a:solidFill>
                <a:srgbClr val="0070C0"/>
              </a:solidFill>
            </a:endParaRPr>
          </a:p>
          <a:p>
            <a:pPr marL="363538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0070C0"/>
                </a:solidFill>
              </a:rPr>
              <a:t>(ii) with an air-gap of 1 </a:t>
            </a:r>
            <a:r>
              <a:rPr lang="en-IN" b="1" dirty="0" smtClean="0">
                <a:solidFill>
                  <a:srgbClr val="0070C0"/>
                </a:solidFill>
              </a:rPr>
              <a:t>mm</a:t>
            </a:r>
          </a:p>
          <a:p>
            <a:pPr marL="363538" indent="0" algn="just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             (µ</a:t>
            </a:r>
            <a:r>
              <a:rPr lang="en-IN" b="1" baseline="-25000" dirty="0" smtClean="0">
                <a:solidFill>
                  <a:srgbClr val="0070C0"/>
                </a:solidFill>
              </a:rPr>
              <a:t>r</a:t>
            </a:r>
            <a:r>
              <a:rPr lang="en-IN" b="1" dirty="0" smtClean="0">
                <a:solidFill>
                  <a:srgbClr val="0070C0"/>
                </a:solidFill>
              </a:rPr>
              <a:t> of iron = 4000)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167" y="3131230"/>
            <a:ext cx="5303777" cy="30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912132"/>
          </a:xfrm>
        </p:spPr>
        <p:txBody>
          <a:bodyPr>
            <a:normAutofit/>
          </a:bodyPr>
          <a:lstStyle/>
          <a:p>
            <a:r>
              <a:rPr lang="en-IN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4000" dirty="0" err="1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4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 No Air-Gap</a:t>
            </a:r>
            <a:endParaRPr lang="en-IN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3488" y="1277258"/>
                <a:ext cx="3309256" cy="48997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sSub>
                        <m:sSub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IN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IN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IN" b="1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I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r>
                            <a:rPr lang="en-IN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I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IN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488" y="1277258"/>
                <a:ext cx="3309256" cy="48997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804229" y="1270002"/>
                <a:ext cx="7024914" cy="4899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l-G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l-GR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I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l-G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𝟔𝟎𝟎</m:t>
                          </m:r>
                          <m: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I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IN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I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I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I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I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𝟕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𝟒𝟎𝟎𝟎</m:t>
                          </m:r>
                        </m:den>
                      </m:f>
                    </m:oMath>
                  </m:oMathPara>
                </a14:m>
                <a:endParaRPr lang="en-IN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29" y="1270002"/>
                <a:ext cx="7024914" cy="4899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16912" y="2989943"/>
                <a:ext cx="2264229" cy="88537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𝟏𝟓𝟖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912" y="2989943"/>
                <a:ext cx="2264229" cy="885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7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912132"/>
          </a:xfrm>
        </p:spPr>
        <p:txBody>
          <a:bodyPr>
            <a:normAutofit/>
          </a:bodyPr>
          <a:lstStyle/>
          <a:p>
            <a:r>
              <a:rPr lang="en-IN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(ii) With Air-Gap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3488" y="1277258"/>
                <a:ext cx="3309256" cy="48997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sSub>
                        <m:sSubPr>
                          <m:ctrlP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IN" sz="2400" b="1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IN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IN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IN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488" y="1277258"/>
                <a:ext cx="3309256" cy="48997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802745" y="1270002"/>
                <a:ext cx="8026398" cy="4899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400" b="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sz="2400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2400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400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IN" sz="2400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400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IN" sz="2400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l-GR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l-GR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IN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600.</m:t>
                          </m:r>
                          <m:r>
                            <a:rPr lang="en-IN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I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1×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IN" sz="2400" b="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IN" sz="24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IN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IN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4000</m:t>
                              </m:r>
                            </m:den>
                          </m:f>
                          <m:r>
                            <a:rPr lang="en-IN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 dirty="0" smtClean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I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5" y="1270002"/>
                <a:ext cx="8026398" cy="4899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16912" y="4194630"/>
                <a:ext cx="2264229" cy="88537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912" y="4194630"/>
                <a:ext cx="2264229" cy="885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7029" y="478971"/>
                <a:ext cx="11176000" cy="3468915"/>
              </a:xfrm>
            </p:spPr>
            <p:txBody>
              <a:bodyPr>
                <a:normAutofit/>
              </a:bodyPr>
              <a:lstStyle/>
              <a:p>
                <a:pPr lvl="0" algn="just">
                  <a:lnSpc>
                    <a:spcPct val="100000"/>
                  </a:lnSpc>
                </a:pPr>
                <a:r>
                  <a:rPr lang="en-IN" sz="2600" b="1" dirty="0" smtClean="0">
                    <a:solidFill>
                      <a:srgbClr val="0070C0"/>
                    </a:solidFill>
                  </a:rPr>
                  <a:t>The magnetic circuit shown below has steel core with dimensions as shown.</a:t>
                </a:r>
                <a:endParaRPr lang="en-IN" sz="2600" dirty="0">
                  <a:solidFill>
                    <a:srgbClr val="0070C0"/>
                  </a:solidFill>
                </a:endParaRPr>
              </a:p>
              <a:p>
                <a:pPr marL="363538" indent="0" algn="just">
                  <a:lnSpc>
                    <a:spcPct val="100000"/>
                  </a:lnSpc>
                  <a:buNone/>
                </a:pPr>
                <a:r>
                  <a:rPr lang="en-IN" sz="2600" b="1" dirty="0" smtClean="0">
                    <a:solidFill>
                      <a:srgbClr val="0070C0"/>
                    </a:solidFill>
                  </a:rPr>
                  <a:t>Mean length from A to B through either outer limb = 0.5 m</a:t>
                </a:r>
              </a:p>
              <a:p>
                <a:pPr marL="363538" indent="0" algn="just">
                  <a:lnSpc>
                    <a:spcPct val="100000"/>
                  </a:lnSpc>
                  <a:buNone/>
                </a:pPr>
                <a:r>
                  <a:rPr lang="en-IN" sz="2600" b="1" dirty="0">
                    <a:solidFill>
                      <a:srgbClr val="0070C0"/>
                    </a:solidFill>
                  </a:rPr>
                  <a:t>Mean length from A to B through </a:t>
                </a:r>
                <a:r>
                  <a:rPr lang="en-IN" sz="2600" b="1" dirty="0" smtClean="0">
                    <a:solidFill>
                      <a:srgbClr val="0070C0"/>
                    </a:solidFill>
                  </a:rPr>
                  <a:t>central </a:t>
                </a:r>
                <a:r>
                  <a:rPr lang="en-IN" sz="2600" b="1" dirty="0">
                    <a:solidFill>
                      <a:srgbClr val="0070C0"/>
                    </a:solidFill>
                  </a:rPr>
                  <a:t>limb = </a:t>
                </a:r>
                <a:r>
                  <a:rPr lang="en-IN" sz="2600" b="1" dirty="0" smtClean="0">
                    <a:solidFill>
                      <a:srgbClr val="0070C0"/>
                    </a:solidFill>
                  </a:rPr>
                  <a:t>0.2 m</a:t>
                </a:r>
              </a:p>
              <a:p>
                <a:pPr marL="363538" indent="0" algn="just">
                  <a:lnSpc>
                    <a:spcPct val="100000"/>
                  </a:lnSpc>
                  <a:buNone/>
                </a:pPr>
                <a:r>
                  <a:rPr lang="en-IN" sz="2600" b="1" dirty="0" smtClean="0">
                    <a:solidFill>
                      <a:srgbClr val="0070C0"/>
                    </a:solidFill>
                  </a:rPr>
                  <a:t>It is required to establish a flux of 0.75 </a:t>
                </a:r>
                <a:r>
                  <a:rPr lang="en-IN" sz="2600" b="1" dirty="0" err="1" smtClean="0">
                    <a:solidFill>
                      <a:srgbClr val="0070C0"/>
                    </a:solidFill>
                  </a:rPr>
                  <a:t>mWb</a:t>
                </a:r>
                <a:r>
                  <a:rPr lang="en-IN" sz="2600" b="1" dirty="0" smtClean="0">
                    <a:solidFill>
                      <a:srgbClr val="0070C0"/>
                    </a:solidFill>
                  </a:rPr>
                  <a:t> in the air-gap of the central limb. Determine the </a:t>
                </a:r>
                <a:r>
                  <a:rPr lang="en-IN" sz="2600" b="1" dirty="0" err="1" smtClean="0">
                    <a:solidFill>
                      <a:srgbClr val="0070C0"/>
                    </a:solidFill>
                  </a:rPr>
                  <a:t>mmf</a:t>
                </a:r>
                <a:r>
                  <a:rPr lang="en-IN" sz="2600" b="1" dirty="0" smtClean="0">
                    <a:solidFill>
                      <a:srgbClr val="0070C0"/>
                    </a:solidFill>
                  </a:rPr>
                  <a:t> of the exciting coil if the core material has</a:t>
                </a:r>
              </a:p>
              <a:p>
                <a:pPr marL="363538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sSub>
                        <m:sSubPr>
                          <m:ctrlPr>
                            <a:rPr lang="en-IN" sz="2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IN" sz="2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          </m:t>
                      </m:r>
                      <m:d>
                        <m:dPr>
                          <m:ctrlPr>
                            <a:rPr lang="en-IN" sz="2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sSub>
                        <m:sSubPr>
                          <m:ctrlPr>
                            <a:rPr lang="en-IN" sz="2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IN" sz="2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𝟓𝟎𝟎𝟎</m:t>
                      </m:r>
                    </m:oMath>
                  </m:oMathPara>
                </a14:m>
                <a:endParaRPr lang="en-IN" sz="2600" b="1" dirty="0">
                  <a:solidFill>
                    <a:srgbClr val="0070C0"/>
                  </a:solidFill>
                </a:endParaRPr>
              </a:p>
              <a:p>
                <a:pPr marL="363538" indent="0" algn="just">
                  <a:lnSpc>
                    <a:spcPct val="100000"/>
                  </a:lnSpc>
                  <a:buNone/>
                </a:pPr>
                <a:r>
                  <a:rPr lang="en-IN" sz="2600" b="1" dirty="0" smtClean="0">
                    <a:solidFill>
                      <a:srgbClr val="0070C0"/>
                    </a:solidFill>
                  </a:rPr>
                  <a:t>Neglect fringing.</a:t>
                </a:r>
                <a:endParaRPr lang="en-IN" sz="2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029" y="478971"/>
                <a:ext cx="11176000" cy="3468915"/>
              </a:xfrm>
              <a:blipFill>
                <a:blip r:embed="rId2"/>
                <a:stretch>
                  <a:fillRect l="-818" t="-1582" r="-982" b="-1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825" y="3434895"/>
            <a:ext cx="81057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52475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sSub>
                        <m:sSubPr>
                          <m:ctrlP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IN" sz="4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52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3981" y="1117600"/>
            <a:ext cx="4517088" cy="2420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79" y="3821338"/>
            <a:ext cx="3196616" cy="259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28" y="1541973"/>
            <a:ext cx="5809904" cy="951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28" y="3238441"/>
            <a:ext cx="5694026" cy="100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07" y="4958666"/>
            <a:ext cx="6184248" cy="11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52475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sSub>
                        <m:sSubPr>
                          <m:ctrlP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IN" sz="4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52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3981" y="1117600"/>
            <a:ext cx="4517088" cy="2420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184" y="3908646"/>
            <a:ext cx="3196616" cy="2593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40094"/>
            <a:ext cx="4826148" cy="581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031" y="3225456"/>
            <a:ext cx="5659027" cy="722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864" y="4677904"/>
            <a:ext cx="1698734" cy="6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52475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sSub>
                        <m:sSubPr>
                          <m:ctrlP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IN" sz="4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𝟓𝟎𝟎𝟎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52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3" y="1379538"/>
            <a:ext cx="6097140" cy="57989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79370" y="541337"/>
            <a:ext cx="4774022" cy="23470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2407784"/>
            <a:ext cx="5675878" cy="8289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49" y="3619725"/>
            <a:ext cx="3327203" cy="5168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149" y="4374469"/>
            <a:ext cx="5765702" cy="8216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284" y="5530393"/>
            <a:ext cx="6875357" cy="899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1951" y="3478098"/>
            <a:ext cx="3809932" cy="13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Direction of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Current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in a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Conductor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2394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No </a:t>
            </a:r>
            <a:r>
              <a:rPr lang="en-US" dirty="0">
                <a:solidFill>
                  <a:srgbClr val="0070C0"/>
                </a:solidFill>
              </a:rPr>
              <a:t>current through the conductor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Conductor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carries current away from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page.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Conductor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carries current towards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page.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11" y="4538890"/>
            <a:ext cx="8953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03" y="4519840"/>
            <a:ext cx="8572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569" y="4443640"/>
            <a:ext cx="9429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098"/>
            <a:ext cx="10515600" cy="81053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 JULIAN" panose="02000000000000000000" pitchFamily="2" charset="0"/>
              </a:rPr>
              <a:t>Right </a:t>
            </a:r>
            <a:r>
              <a:rPr lang="en-US" b="1" dirty="0" smtClean="0">
                <a:solidFill>
                  <a:srgbClr val="0070C0"/>
                </a:solidFill>
                <a:latin typeface="AR JULIAN" panose="02000000000000000000" pitchFamily="2" charset="0"/>
              </a:rPr>
              <a:t>Hand Rule</a:t>
            </a:r>
            <a:endParaRPr lang="en-IN" b="1" dirty="0">
              <a:solidFill>
                <a:srgbClr val="0070C0"/>
              </a:solidFill>
              <a:latin typeface="AR JULIA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46630"/>
            <a:ext cx="10515600" cy="2380341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direction of magnetic flux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found by using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right hand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says that if one holds the conductor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such a way that the thumb points in the direction of current, then the closed fingers give the direction of flux produced.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C:\Documents and Settings\Hemanand.HOME-AB12489720\Desktop\RHR_FLUX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0801" y="3526971"/>
            <a:ext cx="3410857" cy="317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20229" y="43375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02988"/>
              </p:ext>
            </p:extLst>
          </p:nvPr>
        </p:nvGraphicFramePr>
        <p:xfrm>
          <a:off x="5580766" y="3933372"/>
          <a:ext cx="2619805" cy="255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Bitmap Image" r:id="rId4" imgW="1200318" imgH="1171429" progId="Paint.Picture">
                  <p:embed/>
                </p:oleObj>
              </mc:Choice>
              <mc:Fallback>
                <p:oleObj name="Bitmap Image" r:id="rId4" imgW="1200318" imgH="117142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766" y="3933372"/>
                        <a:ext cx="2619805" cy="2557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444558"/>
              </p:ext>
            </p:extLst>
          </p:nvPr>
        </p:nvGraphicFramePr>
        <p:xfrm>
          <a:off x="8752114" y="4006041"/>
          <a:ext cx="2612571" cy="24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Bitmap Image" r:id="rId6" imgW="1209524" imgH="1133633" progId="Paint.Picture">
                  <p:embed/>
                </p:oleObj>
              </mc:Choice>
              <mc:Fallback>
                <p:oleObj name="Bitmap Image" r:id="rId6" imgW="1209524" imgH="1133633" progId="Paint.Picture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2114" y="4006041"/>
                        <a:ext cx="2612571" cy="244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87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098"/>
            <a:ext cx="10515600" cy="81053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 JULIAN" panose="02000000000000000000" pitchFamily="2" charset="0"/>
              </a:rPr>
              <a:t>Faradays </a:t>
            </a:r>
            <a:r>
              <a:rPr lang="en-US" b="1" dirty="0" smtClean="0">
                <a:solidFill>
                  <a:srgbClr val="0070C0"/>
                </a:solidFill>
                <a:latin typeface="AR JULIAN" panose="02000000000000000000" pitchFamily="2" charset="0"/>
              </a:rPr>
              <a:t>Law</a:t>
            </a:r>
            <a:endParaRPr lang="en-IN" b="1" dirty="0">
              <a:solidFill>
                <a:srgbClr val="0070C0"/>
              </a:solidFill>
              <a:latin typeface="AR JULIAN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629"/>
                <a:ext cx="10515600" cy="370114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IN" dirty="0">
                    <a:solidFill>
                      <a:schemeClr val="accent6">
                        <a:lumMod val="75000"/>
                      </a:schemeClr>
                    </a:solidFill>
                  </a:rPr>
                  <a:t>Whenever there is a variation of magnetic flux linking with a coil, an EMF is induced in that </a:t>
                </a:r>
                <a:r>
                  <a:rPr lang="en-IN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coil.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I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The 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magnitude of this EMF is proportional to the rate of change of flux linkages</a:t>
                </a:r>
                <a:r>
                  <a:rPr lang="en-I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𝐼𝑛𝑑𝑢𝑐𝑒𝑑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𝐸𝑀𝐹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−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629"/>
                <a:ext cx="10515600" cy="3701142"/>
              </a:xfrm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20229" y="43375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Magnetic Circuit</a:t>
            </a:r>
            <a:endParaRPr lang="en-IN" b="1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087" y="1378857"/>
            <a:ext cx="10787743" cy="51816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rgbClr val="0070C0"/>
                </a:solidFill>
              </a:rPr>
              <a:t>E</a:t>
            </a:r>
            <a:r>
              <a:rPr lang="en-US" sz="3000" dirty="0" smtClean="0">
                <a:solidFill>
                  <a:srgbClr val="0070C0"/>
                </a:solidFill>
              </a:rPr>
              <a:t>lectromagnetic </a:t>
            </a:r>
            <a:r>
              <a:rPr lang="en-US" sz="3000" dirty="0">
                <a:solidFill>
                  <a:srgbClr val="0070C0"/>
                </a:solidFill>
              </a:rPr>
              <a:t>system is an important element of all rotating electric machinery and static devices like </a:t>
            </a:r>
            <a:r>
              <a:rPr lang="en-US" sz="3000" dirty="0" smtClean="0">
                <a:solidFill>
                  <a:srgbClr val="0070C0"/>
                </a:solidFill>
              </a:rPr>
              <a:t>transformer.</a:t>
            </a:r>
          </a:p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Role is to create &amp; control electromagnetic fields for EMEC process.</a:t>
            </a:r>
          </a:p>
          <a:p>
            <a:pPr algn="just">
              <a:lnSpc>
                <a:spcPct val="100000"/>
              </a:lnSpc>
            </a:pPr>
            <a:r>
              <a:rPr lang="en-IN" sz="3000" dirty="0" smtClean="0">
                <a:solidFill>
                  <a:srgbClr val="0070C0"/>
                </a:solidFill>
              </a:rPr>
              <a:t>EMEC happens with the help of magnetic field as a coupling medium.</a:t>
            </a:r>
          </a:p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closed path followed by the magnetic flux is called a magnetic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circuit.</a:t>
            </a:r>
          </a:p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rgbClr val="0070C0"/>
                </a:solidFill>
              </a:rPr>
              <a:t>Made </a:t>
            </a:r>
            <a:r>
              <a:rPr lang="en-US" sz="3000" dirty="0">
                <a:solidFill>
                  <a:srgbClr val="0070C0"/>
                </a:solidFill>
              </a:rPr>
              <a:t>up of materials having high permeability such as iron, soft steel </a:t>
            </a:r>
            <a:r>
              <a:rPr lang="en-US" sz="3000" dirty="0" smtClean="0">
                <a:solidFill>
                  <a:srgbClr val="0070C0"/>
                </a:solidFill>
              </a:rPr>
              <a:t>etc.</a:t>
            </a:r>
            <a:endParaRPr lang="en-IN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098"/>
            <a:ext cx="10515600" cy="81053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 JULIAN" panose="02000000000000000000" pitchFamily="2" charset="0"/>
              </a:rPr>
              <a:t>Lenz’s </a:t>
            </a:r>
            <a:r>
              <a:rPr lang="en-US" b="1" dirty="0" smtClean="0">
                <a:solidFill>
                  <a:srgbClr val="0070C0"/>
                </a:solidFill>
                <a:latin typeface="AR JULIAN" panose="02000000000000000000" pitchFamily="2" charset="0"/>
              </a:rPr>
              <a:t>Law</a:t>
            </a:r>
            <a:endParaRPr lang="en-IN" b="1" dirty="0">
              <a:solidFill>
                <a:srgbClr val="0070C0"/>
              </a:solidFill>
              <a:latin typeface="AR JULIA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46629"/>
            <a:ext cx="10515600" cy="148045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Lenz’s law states that the induced EMF in a coil will induce a current whose direction is such that it opposes the cause producing the EMF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20229" y="43375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9499600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R ESSENCE" panose="02000000000000000000" pitchFamily="2" charset="0"/>
              </a:rPr>
              <a:t>Self Inductance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 ESSENCE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1200" y="1143000"/>
            <a:ext cx="7532914" cy="2057400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</a:rPr>
              <a:t>Consider a coil with N turns.</a:t>
            </a:r>
          </a:p>
          <a:p>
            <a:pPr algn="just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When current </a:t>
            </a:r>
            <a:r>
              <a:rPr lang="en-IN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flows through it, a flux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ɸ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will be produced.</a:t>
            </a:r>
          </a:p>
          <a:p>
            <a:pPr algn="just"/>
            <a:r>
              <a:rPr lang="en-IN" dirty="0">
                <a:solidFill>
                  <a:srgbClr val="0070C0"/>
                </a:solidFill>
              </a:rPr>
              <a:t>As per Faraday’s law,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5372" y="1143001"/>
            <a:ext cx="3432628" cy="176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590801"/>
            <a:ext cx="1371600" cy="83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711200" y="3429000"/>
            <a:ext cx="949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Flux </a:t>
            </a: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ɸ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is produced by current </a:t>
            </a:r>
            <a:r>
              <a:rPr lang="en-IN" sz="2800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and hence any change in </a:t>
            </a: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ɸ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is caused by changes in </a:t>
            </a:r>
            <a:r>
              <a:rPr lang="en-IN" sz="2800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. Therefore,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4419601"/>
            <a:ext cx="1828800" cy="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2804" y="4419600"/>
            <a:ext cx="14037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769256" y="5410200"/>
            <a:ext cx="700314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The inductance </a:t>
            </a:r>
            <a:r>
              <a:rPr lang="en-IN" sz="2800" b="1" i="1" dirty="0">
                <a:solidFill>
                  <a:srgbClr val="0070C0"/>
                </a:solidFill>
              </a:rPr>
              <a:t>L</a:t>
            </a:r>
            <a:r>
              <a:rPr lang="en-IN" sz="2800" dirty="0">
                <a:solidFill>
                  <a:srgbClr val="0070C0"/>
                </a:solidFill>
              </a:rPr>
              <a:t> of the inductor is,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48600" y="52578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4"/>
          <p:cNvSpPr txBox="1">
            <a:spLocks/>
          </p:cNvSpPr>
          <p:nvPr/>
        </p:nvSpPr>
        <p:spPr>
          <a:xfrm>
            <a:off x="769256" y="6019800"/>
            <a:ext cx="9441544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This is called the </a:t>
            </a: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Self Inductance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of the coil.</a:t>
            </a:r>
          </a:p>
        </p:txBody>
      </p:sp>
    </p:spTree>
    <p:extLst>
      <p:ext uri="{BB962C8B-B14F-4D97-AF65-F5344CB8AC3E}">
        <p14:creationId xmlns:p14="http://schemas.microsoft.com/office/powerpoint/2010/main" val="245863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7" y="274638"/>
            <a:ext cx="9543143" cy="86836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R ESSENCE" panose="02000000000000000000" pitchFamily="2" charset="0"/>
              </a:rPr>
              <a:t>Mutual Inductance</a:t>
            </a:r>
            <a:endParaRPr lang="en-US" dirty="0">
              <a:latin typeface="AR ESSENC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9" y="1295399"/>
            <a:ext cx="11150600" cy="484414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rgbClr val="0070C0"/>
                </a:solidFill>
              </a:rPr>
              <a:t>Mutual inductance is the ability of one inductor to induce a voltage across a neighboring inductor.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It is measured in henrys (H).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rgbClr val="0070C0"/>
                </a:solidFill>
              </a:rPr>
              <a:t>The polarity of mutual voltage is determined by using dot covention.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dot is placed at one end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each coupled coils to indicate the direction of the magnetic ﬂux if current enters that dotted terminal of the coil.</a:t>
            </a:r>
          </a:p>
        </p:txBody>
      </p:sp>
      <p:pic>
        <p:nvPicPr>
          <p:cNvPr id="3074" name="Picture 2" descr="C:\Documents and Settings\USER\Desktop\300px-Dot_Convention_Leave_Plu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0057" y="1955801"/>
            <a:ext cx="1905000" cy="191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905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7" y="274638"/>
            <a:ext cx="9644743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R ESSENCE" panose="02000000000000000000" pitchFamily="2" charset="0"/>
              </a:rPr>
              <a:t>Mutual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R ESSENCE" panose="02000000000000000000" pitchFamily="2" charset="0"/>
              </a:rPr>
              <a:t>Inductance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 ESSENCE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2171" y="1143002"/>
            <a:ext cx="6516915" cy="1861457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Consider 2 coils with self inductances L</a:t>
            </a:r>
            <a:r>
              <a:rPr lang="en-I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&amp; L</a:t>
            </a:r>
            <a:r>
              <a:rPr lang="en-I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are kept close together.</a:t>
            </a:r>
          </a:p>
          <a:p>
            <a:pPr algn="just"/>
            <a:r>
              <a:rPr lang="en-IN" dirty="0">
                <a:solidFill>
                  <a:srgbClr val="0070C0"/>
                </a:solidFill>
              </a:rPr>
              <a:t>Coil 1 has N</a:t>
            </a:r>
            <a:r>
              <a:rPr lang="en-IN" baseline="-25000" dirty="0">
                <a:solidFill>
                  <a:srgbClr val="0070C0"/>
                </a:solidFill>
              </a:rPr>
              <a:t>1</a:t>
            </a:r>
            <a:r>
              <a:rPr lang="en-IN" dirty="0">
                <a:solidFill>
                  <a:srgbClr val="0070C0"/>
                </a:solidFill>
              </a:rPr>
              <a:t> turns and coil 2 has N</a:t>
            </a:r>
            <a:r>
              <a:rPr lang="en-IN" baseline="-25000" dirty="0">
                <a:solidFill>
                  <a:srgbClr val="0070C0"/>
                </a:solidFill>
              </a:rPr>
              <a:t>2</a:t>
            </a:r>
            <a:r>
              <a:rPr lang="en-IN" dirty="0">
                <a:solidFill>
                  <a:srgbClr val="0070C0"/>
                </a:solidFill>
              </a:rPr>
              <a:t> turns.</a:t>
            </a:r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624114" y="3486150"/>
            <a:ext cx="11104826" cy="31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Current </a:t>
            </a: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800" b="1" i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creates a flux </a:t>
            </a: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ɸ</a:t>
            </a:r>
            <a:r>
              <a:rPr lang="en-IN" sz="2800" b="1" i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in coil 1.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800" dirty="0">
                <a:solidFill>
                  <a:srgbClr val="0070C0"/>
                </a:solidFill>
              </a:rPr>
              <a:t>This flux has got 2 components.</a:t>
            </a:r>
          </a:p>
          <a:p>
            <a:pPr marL="1257300" lvl="2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ɸ</a:t>
            </a:r>
            <a:r>
              <a:rPr lang="en-IN" sz="2800" b="1" i="1" baseline="-25000" dirty="0">
                <a:solidFill>
                  <a:schemeClr val="accent6">
                    <a:lumMod val="75000"/>
                  </a:schemeClr>
                </a:solidFill>
              </a:rPr>
              <a:t>1 1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links with coil 1 only.</a:t>
            </a:r>
          </a:p>
          <a:p>
            <a:pPr marL="1257300" lvl="2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ɸ</a:t>
            </a:r>
            <a:r>
              <a:rPr lang="en-IN" sz="2800" b="1" i="1" baseline="-25000" dirty="0">
                <a:solidFill>
                  <a:schemeClr val="accent6">
                    <a:lumMod val="75000"/>
                  </a:schemeClr>
                </a:solidFill>
              </a:rPr>
              <a:t>1 2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links with both the coils.</a:t>
            </a:r>
          </a:p>
          <a:p>
            <a:pPr marL="358775" lvl="2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Although both coils are physically separated, they are magnetically coupled.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0" y="4572000"/>
            <a:ext cx="2819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4648200"/>
            <a:ext cx="26517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4769" y="439056"/>
            <a:ext cx="4424171" cy="219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03899" y="1083129"/>
            <a:ext cx="2952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29005" y="1265461"/>
            <a:ext cx="3714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34537" y="2718709"/>
            <a:ext cx="1609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6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9" y="274638"/>
            <a:ext cx="9470571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R ESSENCE" panose="02000000000000000000" pitchFamily="2" charset="0"/>
              </a:rPr>
              <a:t>Mutual Inductance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 ESSENCE" panose="02000000000000000000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1743" y="743404"/>
            <a:ext cx="4339864" cy="240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0857" y="1143002"/>
            <a:ext cx="5682343" cy="60959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Voltage induced in coil 1 is,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7914" y="1752600"/>
            <a:ext cx="176134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9857" y="2590800"/>
            <a:ext cx="219584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1715" y="2590800"/>
            <a:ext cx="116758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Content Placeholder 13"/>
          <p:cNvSpPr txBox="1">
            <a:spLocks/>
          </p:cNvSpPr>
          <p:nvPr/>
        </p:nvSpPr>
        <p:spPr>
          <a:xfrm>
            <a:off x="3933371" y="3675745"/>
            <a:ext cx="61722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IN" sz="280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is the self inductance of the coil.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32430" y="3505200"/>
            <a:ext cx="1600200" cy="78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ontent Placeholder 13"/>
          <p:cNvSpPr txBox="1">
            <a:spLocks/>
          </p:cNvSpPr>
          <p:nvPr/>
        </p:nvSpPr>
        <p:spPr>
          <a:xfrm>
            <a:off x="870857" y="4419602"/>
            <a:ext cx="4578439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Voltage induced in coil 2 is,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75516" y="4267200"/>
            <a:ext cx="191409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05431" y="5181600"/>
            <a:ext cx="259318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50230" y="5257800"/>
            <a:ext cx="11242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56591" y="5257800"/>
            <a:ext cx="17113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ontent Placeholder 13"/>
          <p:cNvSpPr txBox="1">
            <a:spLocks/>
          </p:cNvSpPr>
          <p:nvPr/>
        </p:nvSpPr>
        <p:spPr>
          <a:xfrm>
            <a:off x="870857" y="6096002"/>
            <a:ext cx="9416143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M is the mutual inductance between the 2 coils.</a:t>
            </a:r>
          </a:p>
        </p:txBody>
      </p:sp>
    </p:spTree>
    <p:extLst>
      <p:ext uri="{BB962C8B-B14F-4D97-AF65-F5344CB8AC3E}">
        <p14:creationId xmlns:p14="http://schemas.microsoft.com/office/powerpoint/2010/main" val="13089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274638"/>
            <a:ext cx="9485086" cy="792162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R ESSENCE" panose="02000000000000000000" pitchFamily="2" charset="0"/>
              </a:rPr>
              <a:t>Mutual Inductance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 ESSENCE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99885" y="1371602"/>
            <a:ext cx="6450467" cy="15239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Now consider a current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b="1" i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flows through coil 2 and produces a flux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ɸ</a:t>
            </a:r>
            <a:r>
              <a:rPr lang="en-IN" b="1" i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i="1" baseline="-25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899886" y="3352802"/>
            <a:ext cx="9310914" cy="175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800" dirty="0">
                <a:solidFill>
                  <a:srgbClr val="0070C0"/>
                </a:solidFill>
              </a:rPr>
              <a:t>This flux has got 2 components.</a:t>
            </a:r>
          </a:p>
          <a:p>
            <a:pPr marL="1257300" lvl="2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ɸ</a:t>
            </a:r>
            <a:r>
              <a:rPr lang="en-IN" sz="2800" b="1" i="1" baseline="-25000" dirty="0">
                <a:solidFill>
                  <a:schemeClr val="accent6">
                    <a:lumMod val="75000"/>
                  </a:schemeClr>
                </a:solidFill>
              </a:rPr>
              <a:t>22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links with coil 1 only.</a:t>
            </a:r>
          </a:p>
          <a:p>
            <a:pPr marL="1257300" lvl="2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ɸ</a:t>
            </a:r>
            <a:r>
              <a:rPr lang="en-IN" sz="2800" b="1" i="1" baseline="-25000" dirty="0">
                <a:solidFill>
                  <a:schemeClr val="accent6">
                    <a:lumMod val="75000"/>
                  </a:schemeClr>
                </a:solidFill>
              </a:rPr>
              <a:t> 21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links with both the coils.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147" y="681038"/>
            <a:ext cx="37909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8801" y="2709864"/>
            <a:ext cx="16287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1916" y="1293018"/>
            <a:ext cx="361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12314" y="1164431"/>
            <a:ext cx="390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8676" y="5419726"/>
            <a:ext cx="3089143" cy="86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68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43" y="274638"/>
            <a:ext cx="9456057" cy="792162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 ESSENCE" panose="02000000000000000000" pitchFamily="2" charset="0"/>
              </a:rPr>
              <a:t>Mutual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AR ESSENCE" panose="02000000000000000000" pitchFamily="2" charset="0"/>
              </a:rPr>
              <a:t> Inductance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 ESSENCE" panose="02000000000000000000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43429" y="1143002"/>
            <a:ext cx="5609771" cy="60959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Voltage induced in coil 2 is,</a:t>
            </a:r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3893457" y="3733801"/>
            <a:ext cx="6545943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IN" sz="28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is the self inductance of the coil.</a:t>
            </a:r>
          </a:p>
        </p:txBody>
      </p:sp>
      <p:sp>
        <p:nvSpPr>
          <p:cNvPr id="19" name="Content Placeholder 13"/>
          <p:cNvSpPr txBox="1">
            <a:spLocks/>
          </p:cNvSpPr>
          <p:nvPr/>
        </p:nvSpPr>
        <p:spPr>
          <a:xfrm>
            <a:off x="943429" y="4419602"/>
            <a:ext cx="4557485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Voltage induced in coil 1 is,</a:t>
            </a:r>
          </a:p>
        </p:txBody>
      </p:sp>
      <p:sp>
        <p:nvSpPr>
          <p:cNvPr id="22" name="Content Placeholder 13"/>
          <p:cNvSpPr txBox="1">
            <a:spLocks/>
          </p:cNvSpPr>
          <p:nvPr/>
        </p:nvSpPr>
        <p:spPr>
          <a:xfrm>
            <a:off x="943429" y="6096002"/>
            <a:ext cx="9343571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M is the mutual inductance between the 2 coils.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8993" y="578757"/>
            <a:ext cx="4183191" cy="231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486" y="1828801"/>
            <a:ext cx="1600200" cy="70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8473" y="2590800"/>
            <a:ext cx="207498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03914" y="2667000"/>
            <a:ext cx="1143000" cy="65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0573" y="3581400"/>
            <a:ext cx="15808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56006" y="4267200"/>
            <a:ext cx="17943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03401" y="5181600"/>
            <a:ext cx="2396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15971" y="5181600"/>
            <a:ext cx="109728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27057" y="5138058"/>
            <a:ext cx="199244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26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41"/>
            <a:ext cx="10515600" cy="970189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Types of Induced EMF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04691"/>
            <a:ext cx="10515601" cy="49493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70C0"/>
                </a:solidFill>
              </a:rPr>
              <a:t>According to Faraday’s law of electromagnetic induction, an EMF is induced by changing the flux linkages in a coil. It can happen in </a:t>
            </a:r>
            <a:r>
              <a:rPr lang="en-US" sz="2600" dirty="0" smtClean="0">
                <a:solidFill>
                  <a:srgbClr val="0070C0"/>
                </a:solidFill>
              </a:rPr>
              <a:t>two ways.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EMF is induced either “moving the coil and keeping the magnetic field stationary” or “moving the magnetic field and keeping the coil stationary”.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solidFill>
                  <a:srgbClr val="00B050"/>
                </a:solidFill>
              </a:rPr>
              <a:t>EMF </a:t>
            </a:r>
            <a:r>
              <a:rPr lang="en-US" sz="2600" dirty="0">
                <a:solidFill>
                  <a:srgbClr val="00B050"/>
                </a:solidFill>
              </a:rPr>
              <a:t>is </a:t>
            </a:r>
            <a:r>
              <a:rPr lang="en-US" sz="2600" dirty="0" smtClean="0">
                <a:solidFill>
                  <a:srgbClr val="00B050"/>
                </a:solidFill>
              </a:rPr>
              <a:t>induced by changing the flux linking with a coil without moving either coil or magnetic field system.</a:t>
            </a:r>
            <a:endParaRPr lang="en-IN" sz="2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1870"/>
            <a:ext cx="10515600" cy="796021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Dynamically Induced EMF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44" y="1799778"/>
            <a:ext cx="10889343" cy="329473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>
                <a:solidFill>
                  <a:srgbClr val="0070C0"/>
                </a:solidFill>
              </a:rPr>
              <a:t>“Moving the coil and keeping the magnetic field stationary” or “moving the magnetic field and keeping the coil stationary”.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endParaRPr lang="en-US" sz="3200" dirty="0" smtClean="0">
              <a:solidFill>
                <a:srgbClr val="0070C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>
                <a:solidFill>
                  <a:srgbClr val="0070C0"/>
                </a:solidFill>
              </a:rPr>
              <a:t>EMF induced by this way is called dynamically induced </a:t>
            </a:r>
            <a:r>
              <a:rPr lang="en-US" sz="3200" dirty="0" err="1" smtClean="0">
                <a:solidFill>
                  <a:srgbClr val="0070C0"/>
                </a:solidFill>
              </a:rPr>
              <a:t>emf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5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861" y="1219200"/>
                <a:ext cx="7522026" cy="49577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𝑠𝑤𝑒𝑝𝑡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𝑐𝑜𝑛𝑑𝑢𝑐𝑡𝑜𝑟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sz="2600" dirty="0" smtClean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IN" sz="260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𝑐𝑢𝑡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𝑐𝑜𝑛𝑑𝑢𝑐𝑡𝑜𝑟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sz="2600" dirty="0" smtClean="0">
                  <a:solidFill>
                    <a:schemeClr val="accent2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IN" sz="2600" dirty="0">
                  <a:solidFill>
                    <a:schemeClr val="accent2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According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to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Faraday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’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law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0070C0"/>
                        </a:solidFill>
                      </a:rPr>
                      <m:t>,</m:t>
                    </m:r>
                  </m:oMath>
                </a14:m>
                <a:endParaRPr lang="en-US" sz="2600" dirty="0" smtClean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endParaRPr lang="en-US" sz="2600" dirty="0">
                  <a:solidFill>
                    <a:srgbClr val="0070C0"/>
                  </a:solidFill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𝐼𝑛𝑑𝑢𝑐𝑒𝑑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𝑒𝑚𝑓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IN" sz="2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IN" sz="2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2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IN" sz="2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sz="2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IN" sz="2600" dirty="0" smtClean="0">
                    <a:solidFill>
                      <a:srgbClr val="0070C0"/>
                    </a:solidFill>
                  </a:rPr>
                  <a:t>Since dx/</a:t>
                </a:r>
                <a:r>
                  <a:rPr lang="en-IN" sz="2600" dirty="0" err="1" smtClean="0">
                    <a:solidFill>
                      <a:srgbClr val="0070C0"/>
                    </a:solidFill>
                  </a:rPr>
                  <a:t>dt</a:t>
                </a:r>
                <a:r>
                  <a:rPr lang="en-IN" sz="2600" dirty="0" smtClean="0">
                    <a:solidFill>
                      <a:srgbClr val="0070C0"/>
                    </a:solidFill>
                  </a:rPr>
                  <a:t>=velocity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61" y="1219200"/>
                <a:ext cx="7522026" cy="4957763"/>
              </a:xfrm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Dynamically Induced EMF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58" y="551543"/>
            <a:ext cx="1568905" cy="3836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231" y="2769968"/>
            <a:ext cx="1443718" cy="37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Magnetic Circuit</a:t>
            </a:r>
            <a:endParaRPr lang="en-IN" b="1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575" y="1451429"/>
            <a:ext cx="5065485" cy="44704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rgbClr val="0070C0"/>
                </a:solidFill>
              </a:rPr>
              <a:t>E</a:t>
            </a:r>
            <a:r>
              <a:rPr lang="en-US" sz="3000" dirty="0" smtClean="0">
                <a:solidFill>
                  <a:srgbClr val="0070C0"/>
                </a:solidFill>
              </a:rPr>
              <a:t>lectromagnetic system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Ferromagnetic core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Exciting coil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Coil has N turns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Coil carries a current of I amps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Magnetic field established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Magnetic flux flows through the core</a:t>
            </a:r>
          </a:p>
          <a:p>
            <a:pPr lvl="1" algn="just">
              <a:lnSpc>
                <a:spcPct val="10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Small flux leaks through air</a:t>
            </a:r>
            <a:endParaRPr lang="en-US" sz="2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652" y="1378856"/>
            <a:ext cx="6226177" cy="42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499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01" y="1219200"/>
                <a:ext cx="11698514" cy="496388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IN" sz="2500" dirty="0" smtClean="0">
                    <a:solidFill>
                      <a:srgbClr val="0070C0"/>
                    </a:solidFill>
                  </a:rPr>
                  <a:t>Now the conductor moves at an angle </a:t>
                </a:r>
                <a:r>
                  <a:rPr lang="el-GR" sz="25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IN" sz="25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with the direction of magnetic field.</a:t>
                </a:r>
                <a:endParaRPr lang="en-IN" sz="2500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𝐷𝑖𝑠𝑡𝑎𝑛𝑐𝑒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𝑐𝑜𝑣𝑒𝑟𝑒𝑑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𝑏𝑦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𝑡h𝑒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𝑐𝑜𝑛𝑑𝑢𝑐𝑡𝑜𝑟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𝑖𝑛</m:t>
                      </m:r>
                      <m:r>
                        <a:rPr lang="en-IN" sz="25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25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𝑑𝑡</m:t>
                      </m:r>
                      <m:r>
                        <a:rPr lang="en-IN" sz="25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25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𝑠𝑒𝑐𝑜𝑛𝑑𝑠</m:t>
                      </m:r>
                      <m:r>
                        <a:rPr lang="en-IN" sz="25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25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𝑖𝑠</m:t>
                      </m:r>
                      <m:r>
                        <a:rPr lang="en-IN" sz="25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IN" sz="25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𝑑𝑥</m:t>
                      </m:r>
                    </m:oMath>
                  </m:oMathPara>
                </a14:m>
                <a:endParaRPr lang="en-IN" sz="2500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𝑐𝑜𝑚𝑝𝑜𝑛𝑒𝑛𝑡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𝑝𝑒𝑟𝑝𝑒𝑛𝑑𝑖𝑐𝑢𝑙𝑎𝑟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50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𝑠𝑤𝑒𝑝𝑡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𝑐𝑜𝑛𝑑𝑢𝑐𝑡𝑜𝑟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5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sz="25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25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IN" sz="25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5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IN" sz="25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500" dirty="0" smtClean="0">
                  <a:solidFill>
                    <a:schemeClr val="accent2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𝐹𝑙𝑢𝑥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𝑐𝑢𝑡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IN" sz="25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𝑐𝑜𝑛𝑑𝑢𝑐𝑡𝑜𝑟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500" dirty="0" smtClean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endParaRPr lang="en-IN" sz="25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According</m:t>
                    </m:r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to</m:t>
                    </m:r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Faraday</m:t>
                    </m:r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’</m:t>
                    </m:r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law</m:t>
                    </m:r>
                    <m:r>
                      <m:rPr>
                        <m:nor/>
                      </m:rPr>
                      <a:rPr lang="en-US" sz="250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,</m:t>
                    </m:r>
                  </m:oMath>
                </a14:m>
                <a:endParaRPr lang="en-US" sz="25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𝐼𝑛𝑑𝑢𝑐𝑒𝑑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𝑒𝑚𝑓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IN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IN" sz="2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5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1" y="1219200"/>
                <a:ext cx="11698514" cy="4963885"/>
              </a:xfrm>
              <a:blipFill>
                <a:blip r:embed="rId2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Dynamically Induced EMF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859" y="2880602"/>
            <a:ext cx="2199141" cy="37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AR ESSENCE" panose="02000000000000000000" pitchFamily="2" charset="0"/>
              </a:rPr>
              <a:t>Statically Induced EMF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 ESSENC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057"/>
            <a:ext cx="10515600" cy="459490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 smtClean="0">
                <a:solidFill>
                  <a:srgbClr val="0070C0"/>
                </a:solidFill>
              </a:rPr>
              <a:t>EMF induced in a coil when both the coil and magnetic field system are stationary but the magnetic flux linking with the coil changes is called statically induced </a:t>
            </a:r>
            <a:r>
              <a:rPr lang="en-IN" dirty="0" err="1" smtClean="0">
                <a:solidFill>
                  <a:srgbClr val="0070C0"/>
                </a:solidFill>
              </a:rPr>
              <a:t>emf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41"/>
            <a:ext cx="10515600" cy="970189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R ESSENCE" panose="02000000000000000000" pitchFamily="2" charset="0"/>
              </a:rPr>
              <a:t>Types of Statically Induced EMF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 ESSENC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345"/>
            <a:ext cx="6317344" cy="29609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0070C0"/>
                </a:solidFill>
              </a:rPr>
              <a:t>Self – Induced </a:t>
            </a:r>
            <a:r>
              <a:rPr lang="en-IN" dirty="0" err="1">
                <a:solidFill>
                  <a:srgbClr val="0070C0"/>
                </a:solidFill>
              </a:rPr>
              <a:t>e.m.f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</a:rPr>
              <a:t>Mutually </a:t>
            </a:r>
            <a:r>
              <a:rPr lang="en-IN" dirty="0" smtClean="0">
                <a:solidFill>
                  <a:srgbClr val="0070C0"/>
                </a:solidFill>
              </a:rPr>
              <a:t>Induced </a:t>
            </a:r>
            <a:r>
              <a:rPr lang="en-IN" dirty="0" err="1">
                <a:solidFill>
                  <a:srgbClr val="0070C0"/>
                </a:solidFill>
              </a:rPr>
              <a:t>e.m.f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1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41"/>
            <a:ext cx="10515600" cy="970189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R ESSENCE" panose="02000000000000000000" pitchFamily="2" charset="0"/>
              </a:rPr>
              <a:t>Self Induced EMF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 ESSENC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6571"/>
            <a:ext cx="6317344" cy="45574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0070C0"/>
                </a:solidFill>
              </a:rPr>
              <a:t>Self-induced </a:t>
            </a:r>
            <a:r>
              <a:rPr lang="en-IN" dirty="0" err="1">
                <a:solidFill>
                  <a:srgbClr val="0070C0"/>
                </a:solidFill>
              </a:rPr>
              <a:t>e.m.f</a:t>
            </a:r>
            <a:r>
              <a:rPr lang="en-IN" dirty="0">
                <a:solidFill>
                  <a:srgbClr val="0070C0"/>
                </a:solidFill>
              </a:rPr>
              <a:t>. is the </a:t>
            </a:r>
            <a:r>
              <a:rPr lang="en-IN" dirty="0" err="1">
                <a:solidFill>
                  <a:srgbClr val="0070C0"/>
                </a:solidFill>
              </a:rPr>
              <a:t>e.m.f</a:t>
            </a:r>
            <a:r>
              <a:rPr lang="en-IN" dirty="0">
                <a:solidFill>
                  <a:srgbClr val="0070C0"/>
                </a:solidFill>
              </a:rPr>
              <a:t>. induced in a coil due to </a:t>
            </a:r>
            <a:r>
              <a:rPr lang="en-IN" dirty="0" smtClean="0">
                <a:solidFill>
                  <a:srgbClr val="0070C0"/>
                </a:solidFill>
              </a:rPr>
              <a:t>its </a:t>
            </a:r>
            <a:r>
              <a:rPr lang="en-IN" dirty="0">
                <a:solidFill>
                  <a:srgbClr val="0070C0"/>
                </a:solidFill>
              </a:rPr>
              <a:t>own </a:t>
            </a:r>
            <a:r>
              <a:rPr lang="en-IN" dirty="0" smtClean="0">
                <a:solidFill>
                  <a:srgbClr val="0070C0"/>
                </a:solidFill>
              </a:rPr>
              <a:t>changing flux </a:t>
            </a:r>
            <a:r>
              <a:rPr lang="en-IN" dirty="0">
                <a:solidFill>
                  <a:srgbClr val="0070C0"/>
                </a:solidFill>
              </a:rPr>
              <a:t>linked with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96" y="1233717"/>
            <a:ext cx="4344761" cy="53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41"/>
            <a:ext cx="10515600" cy="970189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AR ESSENCE" panose="02000000000000000000" pitchFamily="2" charset="0"/>
              </a:rPr>
              <a:t>Self Induced EMF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4691"/>
                <a:ext cx="10120087" cy="4949366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Direction of induced voltage is such that it opposes the cause producing it.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Rate of change of flux depends on rate of change of current.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 is the self inductance of the coil.</a:t>
                </a:r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4691"/>
                <a:ext cx="10120087" cy="4949366"/>
              </a:xfrm>
              <a:blipFill>
                <a:blip r:embed="rId2"/>
                <a:stretch>
                  <a:fillRect l="-1023" r="-1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3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41"/>
            <a:ext cx="10515600" cy="970189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AR ESSENCE" panose="02000000000000000000" pitchFamily="2" charset="0"/>
              </a:rPr>
              <a:t>Mutually </a:t>
            </a:r>
            <a:r>
              <a:rPr lang="en-IN" b="1" dirty="0">
                <a:solidFill>
                  <a:srgbClr val="0070C0"/>
                </a:solidFill>
                <a:latin typeface="AR ESSENCE" panose="02000000000000000000" pitchFamily="2" charset="0"/>
              </a:rPr>
              <a:t>Induced EMF</a:t>
            </a:r>
            <a:endParaRPr lang="en-IN" b="1" dirty="0">
              <a:solidFill>
                <a:srgbClr val="0070C0"/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1567543"/>
            <a:ext cx="5736772" cy="45865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Mutually induced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e.m.f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is the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e.m.f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induced in a coil due to the change of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flux produced by another coil (kept close) linking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 with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126" y="1915891"/>
            <a:ext cx="5544564" cy="36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8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810530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Magnetisation Curve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1248231"/>
            <a:ext cx="11136086" cy="13788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he </a:t>
            </a:r>
            <a:r>
              <a:rPr lang="en-US" dirty="0">
                <a:solidFill>
                  <a:srgbClr val="0070C0"/>
                </a:solidFill>
              </a:rPr>
              <a:t>curve that shows the variation in magnetic flux density 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 with respect to the variation in magnetic field intensity </a:t>
            </a:r>
            <a:r>
              <a:rPr lang="en-US" b="1" i="1" dirty="0">
                <a:solidFill>
                  <a:srgbClr val="0070C0"/>
                </a:solidFill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 in a ferromagnetic material.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04191"/>
              </p:ext>
            </p:extLst>
          </p:nvPr>
        </p:nvGraphicFramePr>
        <p:xfrm>
          <a:off x="2830286" y="2786744"/>
          <a:ext cx="5769748" cy="390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Bitmap Image" r:id="rId3" imgW="3858164" imgH="2619048" progId="Paint.Picture">
                  <p:embed/>
                </p:oleObj>
              </mc:Choice>
              <mc:Fallback>
                <p:oleObj name="Bitmap Image" r:id="rId3" imgW="3858164" imgH="261904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286" y="2786744"/>
                        <a:ext cx="5769748" cy="3904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0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41"/>
            <a:ext cx="10515600" cy="970189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Hysteresis Loop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1204692"/>
            <a:ext cx="11034486" cy="134982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70C0"/>
                </a:solidFill>
              </a:rPr>
              <a:t>A hysteresis loop shows the variation of the magnetic flux density (</a:t>
            </a:r>
            <a:r>
              <a:rPr lang="en-US" sz="2400" b="1" dirty="0">
                <a:solidFill>
                  <a:srgbClr val="0070C0"/>
                </a:solidFill>
              </a:rPr>
              <a:t>B)</a:t>
            </a:r>
            <a:r>
              <a:rPr lang="en-US" sz="2400" dirty="0">
                <a:solidFill>
                  <a:srgbClr val="0070C0"/>
                </a:solidFill>
              </a:rPr>
              <a:t> with respect to the variation in magnetizing force </a:t>
            </a:r>
            <a:r>
              <a:rPr lang="en-US" sz="2400" b="1" dirty="0">
                <a:solidFill>
                  <a:srgbClr val="0070C0"/>
                </a:solidFill>
              </a:rPr>
              <a:t>(H).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endParaRPr lang="en-US" sz="2400" dirty="0" smtClean="0">
              <a:solidFill>
                <a:srgbClr val="0070C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It </a:t>
            </a:r>
            <a:r>
              <a:rPr lang="en-US" sz="2400" dirty="0">
                <a:solidFill>
                  <a:srgbClr val="0070C0"/>
                </a:solidFill>
              </a:rPr>
              <a:t>is often referred to as the B-H loop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6" name="Picture 5" descr="http://www.ndt-ed.org/EducationResources/CommunityCollege/MagParticle/Graphics/BHCurve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7100" y="1836058"/>
            <a:ext cx="5851071" cy="4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96571" y="45865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95917"/>
              </p:ext>
            </p:extLst>
          </p:nvPr>
        </p:nvGraphicFramePr>
        <p:xfrm>
          <a:off x="1231899" y="3164113"/>
          <a:ext cx="3219116" cy="284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Bitmap Image" r:id="rId4" imgW="3029373" imgH="2676899" progId="Paint.Picture">
                  <p:embed/>
                </p:oleObj>
              </mc:Choice>
              <mc:Fallback>
                <p:oleObj name="Bitmap Image" r:id="rId4" imgW="3029373" imgH="267689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899" y="3164113"/>
                        <a:ext cx="3219116" cy="2844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2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Hysteresis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9929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 err="1">
                <a:solidFill>
                  <a:srgbClr val="0070C0"/>
                </a:solidFill>
              </a:rPr>
              <a:t>Retentivity</a:t>
            </a:r>
            <a:r>
              <a:rPr lang="en-US" sz="2600" dirty="0">
                <a:solidFill>
                  <a:srgbClr val="0070C0"/>
                </a:solidFill>
              </a:rPr>
              <a:t> – It is the ability of a material to retain a certain amount of residual magnetic field when the magnetizing force is removed after achieving </a:t>
            </a:r>
            <a:r>
              <a:rPr lang="en-US" sz="2600" dirty="0" smtClean="0">
                <a:solidFill>
                  <a:srgbClr val="0070C0"/>
                </a:solidFill>
              </a:rPr>
              <a:t>saturation.</a:t>
            </a:r>
          </a:p>
          <a:p>
            <a:pPr algn="just">
              <a:lnSpc>
                <a:spcPct val="150000"/>
              </a:lnSpc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</a:rPr>
              <a:t>Residual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Magnetism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 or 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Residual Flux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 – The magnetic flux density that remains in a material when the magnetizing force is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zero.</a:t>
            </a:r>
          </a:p>
          <a:p>
            <a:pPr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00B050"/>
                </a:solidFill>
              </a:rPr>
              <a:t>Coercive </a:t>
            </a:r>
            <a:r>
              <a:rPr lang="en-US" sz="2600" b="1" dirty="0">
                <a:solidFill>
                  <a:srgbClr val="00B050"/>
                </a:solidFill>
              </a:rPr>
              <a:t>Force</a:t>
            </a:r>
            <a:r>
              <a:rPr lang="en-US" sz="2600" dirty="0">
                <a:solidFill>
                  <a:srgbClr val="00B050"/>
                </a:solidFill>
              </a:rPr>
              <a:t> – The amount of reverse magnetic field which must be applied to a magnetic material to make the magnetic flux return to zero. </a:t>
            </a:r>
            <a:endParaRPr lang="en-IN" sz="2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0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668"/>
            <a:ext cx="10515600" cy="1100818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AR JULIAN" panose="02000000000000000000" pitchFamily="2" charset="0"/>
              </a:rPr>
              <a:t>Hysteresis and Eddy Current Loss</a:t>
            </a:r>
            <a:endParaRPr lang="en-IN" b="1" dirty="0">
              <a:solidFill>
                <a:srgbClr val="0070C0"/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When a magnetic material is subjected to cyclic magnetization, two kinds of power losses occur in it.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Hysteresis loss and Eddy current loss together called core loss.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83956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Magnetic Circuit</a:t>
            </a:r>
            <a:endParaRPr lang="en-IN" b="1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2087" y="1074060"/>
                <a:ext cx="10787743" cy="5486397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The magnetic field intensity produced in the core is </a:t>
                </a:r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</a:rPr>
                  <a:t>H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and from ampere circuital law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I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sz="2400" dirty="0" smtClean="0">
                  <a:solidFill>
                    <a:srgbClr val="0070C0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type m:val="skw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𝐴𝑇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−−−−−−1</m:t>
                      </m:r>
                    </m:oMath>
                  </m:oMathPara>
                </a14:m>
                <a:endParaRPr lang="en-IN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Magnetic field intensity </a:t>
                </a:r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</a:rPr>
                  <a:t>H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causes a flux density </a:t>
                </a:r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to be set up in the magnetic core. It is given by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,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−−−−−−2</m:t>
                      </m:r>
                    </m:oMath>
                  </m:oMathPara>
                </a14:m>
                <a:endParaRPr lang="en-US" sz="240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087" y="1074060"/>
                <a:ext cx="10787743" cy="5486397"/>
              </a:xfrm>
              <a:blipFill>
                <a:blip r:embed="rId2"/>
                <a:stretch>
                  <a:fillRect l="-1017" t="-1778" r="-1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AR JULIAN" panose="02000000000000000000" pitchFamily="2" charset="0"/>
              </a:rPr>
              <a:t>Hysteresis Loss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204688"/>
            <a:ext cx="11195277" cy="120468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Magnetic circuit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subjected to magnetic field reversals as it passes under successive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poles.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906" y="3301681"/>
            <a:ext cx="3950380" cy="153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039" y="1959147"/>
            <a:ext cx="2820613" cy="1987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80" y="4118728"/>
            <a:ext cx="1901371" cy="2399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2666" y="4164743"/>
            <a:ext cx="1827353" cy="23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AR JULIAN" panose="02000000000000000000" pitchFamily="2" charset="0"/>
              </a:rPr>
              <a:t>Hysteresis Loss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422399"/>
            <a:ext cx="11195277" cy="38172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Some amount of power has to be spent to reverse the molecular magnets in the armature core continuously.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is considered as loss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The loss of power in the core due to hysteresis effect is called hysteresis loss.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0114" y="2293257"/>
            <a:ext cx="10048649" cy="280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6135" y="4455887"/>
            <a:ext cx="11052627" cy="196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1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515600" cy="796018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AR JULIAN" panose="02000000000000000000" pitchFamily="2" charset="0"/>
              </a:rPr>
              <a:t>Hysteresis Loss</a:t>
            </a:r>
            <a:endParaRPr lang="en-IN" b="1" dirty="0">
              <a:solidFill>
                <a:srgbClr val="0070C0"/>
              </a:solidFill>
              <a:latin typeface="AR JULIAN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5429" y="1030516"/>
                <a:ext cx="11263085" cy="557348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It is given by Steinmetz formula.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𝐻𝑦𝑠𝑡𝑒𝑟𝑒𝑠𝑖𝑠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  <m:sup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1.6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𝑤𝑎𝑡𝑡𝑠</m:t>
                      </m:r>
                    </m:oMath>
                  </m:oMathPara>
                </a14:m>
                <a:endParaRPr lang="en-IN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Where </a:t>
                </a:r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𝑐𝑜𝑟𝑒</m:t>
                      </m:r>
                    </m:oMath>
                  </m:oMathPara>
                </a14:m>
                <a:endParaRPr lang="en-IN" sz="2400" i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𝑟𝑒𝑣𝑒𝑟𝑠𝑎𝑙𝑠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𝑎𝑟𝑚𝑎𝑡𝑢𝑟𝑒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𝑆𝑡𝑒𝑖𝑛𝑚𝑒𝑡𝑧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h𝑦𝑠𝑡𝑒𝑟𝑒𝑠𝑖𝑠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𝑒𝑓𝑓𝑖𝑐𝑖𝑒𝑛𝑡</m:t>
                      </m:r>
                    </m:oMath>
                  </m:oMathPara>
                </a14:m>
                <a:endParaRPr lang="en-IN" sz="2400" dirty="0" smtClean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To reduce this loss, the magnetic core is made of such materials which have a low value of Steinmetz hysteresis co-efficient e.g., silicon steel.</a:t>
                </a:r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29" y="1030516"/>
                <a:ext cx="11263085" cy="5573484"/>
              </a:xfrm>
              <a:blipFill>
                <a:blip r:embed="rId2"/>
                <a:stretch>
                  <a:fillRect l="-1082" r="-1082" b="-1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75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AR JULIAN" panose="02000000000000000000" pitchFamily="2" charset="0"/>
              </a:rPr>
              <a:t>Eddy Current </a:t>
            </a:r>
            <a:r>
              <a:rPr lang="en-IN" b="1" dirty="0">
                <a:solidFill>
                  <a:srgbClr val="0070C0"/>
                </a:solidFill>
                <a:latin typeface="AR JULIAN" panose="02000000000000000000" pitchFamily="2" charset="0"/>
              </a:rPr>
              <a:t>Loss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277258"/>
            <a:ext cx="11195277" cy="20174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addition to the voltages induced in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conductors,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there are also voltages induced in the magnetic core.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voltages produce circulating currents in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core.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4" y="3572235"/>
            <a:ext cx="4972144" cy="29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11" y="3788229"/>
            <a:ext cx="5331975" cy="27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018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AR JULIAN" panose="02000000000000000000" pitchFamily="2" charset="0"/>
              </a:rPr>
              <a:t>Eddy Current Loss</a:t>
            </a:r>
            <a:endParaRPr lang="en-IN" b="1" dirty="0">
              <a:solidFill>
                <a:srgbClr val="0070C0"/>
              </a:solidFill>
              <a:latin typeface="AR JULIAN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5429" y="1262742"/>
                <a:ext cx="11263085" cy="499291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It is given by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𝐸𝑑𝑑𝑦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  <m:sup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𝑤𝑎𝑡𝑡𝑠</m:t>
                      </m:r>
                    </m:oMath>
                  </m:oMathPara>
                </a14:m>
                <a:endParaRPr lang="en-IN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Where </a:t>
                </a:r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𝑐𝑜𝑟𝑒</m:t>
                      </m:r>
                    </m:oMath>
                  </m:oMathPara>
                </a14:m>
                <a:endParaRPr lang="en-I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𝑟𝑒𝑣𝑒𝑟𝑠𝑎𝑙𝑠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𝑎𝑟𝑚𝑎𝑡𝑢𝑟𝑒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𝑡h𝑖𝑐𝑘𝑛𝑒𝑠𝑠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𝑙𝑎𝑚𝑖𝑛𝑎𝑡𝑖𝑜𝑛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I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29" y="1262742"/>
                <a:ext cx="11263085" cy="4992913"/>
              </a:xfrm>
              <a:blipFill>
                <a:blip r:embed="rId2"/>
                <a:stretch>
                  <a:fillRect l="-1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16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</a:rPr>
              <a:t>The core loss (hysteresis + eddy current loss) for a given specimen of magnetic material is found to be 2000 W at 50 Hz. Keeping the flux density constant, the frequency of the supply is raised to 75 Hz resulting in a core loss of 3200 W. Compute separately hysteresis and eddy current losses at both the frequencies.</a:t>
            </a:r>
          </a:p>
        </p:txBody>
      </p:sp>
    </p:spTree>
    <p:extLst>
      <p:ext uri="{BB962C8B-B14F-4D97-AF65-F5344CB8AC3E}">
        <p14:creationId xmlns:p14="http://schemas.microsoft.com/office/powerpoint/2010/main" val="14889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AR ESSENCE" panose="02000000000000000000" pitchFamily="2" charset="0"/>
              </a:rPr>
              <a:t>Leakage Flux</a:t>
            </a:r>
            <a:endParaRPr lang="en-IN" dirty="0">
              <a:solidFill>
                <a:srgbClr val="0070C0"/>
              </a:solidFill>
              <a:latin typeface="AR ESSENC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0"/>
            <a:ext cx="7217229" cy="51090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stray flux, which does not take part in the energy conversion process, is called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leakage flux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leakage flux can never be eliminated.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effect of leakage flux is incorporated in machine models through the concept of the leakage inductance.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645785"/>
            <a:ext cx="7112000" cy="45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R ESSENCE" panose="02000000000000000000" pitchFamily="2" charset="0"/>
              </a:rPr>
              <a:t>Fringing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829" y="1393370"/>
            <a:ext cx="8084457" cy="51090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flux in a magnetic circuit bulges (or fringes) outwards while passing through an air-gap.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results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non-uniform flux density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the air-gap,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enlargement of air-gap 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reduction in flux density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air-gap.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phenomenon is called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fringing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The effect of fringing increases with the increase in air-gap length.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76" y="1769156"/>
            <a:ext cx="3354996" cy="27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  <a:latin typeface="AR ESSENCE" panose="02000000000000000000" pitchFamily="2" charset="0"/>
              </a:rPr>
              <a:t>Stacking Factor</a:t>
            </a:r>
            <a:endParaRPr lang="en-IN" dirty="0">
              <a:solidFill>
                <a:srgbClr val="0070C0"/>
              </a:solidFill>
              <a:latin typeface="AR ESSENC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0"/>
            <a:ext cx="10515600" cy="51090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Magnetic cores are made up of thin, lightly insulated (coated with varnish) laminations to reduce eddy current loss.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As </a:t>
            </a:r>
            <a:r>
              <a:rPr lang="en-US" dirty="0">
                <a:solidFill>
                  <a:srgbClr val="0070C0"/>
                </a:solidFill>
              </a:rPr>
              <a:t>a result, the net cross sectional area of the core occupied by the magnetic material is less than its gross cross section.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Hence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ratio of net cross sectional area to the gross cross sectional area of the core is called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Stacking factor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747"/>
            <a:ext cx="10515600" cy="25545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00" dirty="0" smtClean="0">
                <a:solidFill>
                  <a:srgbClr val="0070C0"/>
                </a:solidFill>
              </a:rPr>
              <a:t>The field winding of DC electromagnet is wound with 800 turns and has a resistance of 40Ω when exciting voltage is 230 V and the magnetic flux around the coil is 0.004 </a:t>
            </a:r>
            <a:r>
              <a:rPr lang="en-IN" sz="2600" dirty="0" err="1">
                <a:solidFill>
                  <a:srgbClr val="0070C0"/>
                </a:solidFill>
              </a:rPr>
              <a:t>Wb</a:t>
            </a:r>
            <a:r>
              <a:rPr lang="en-IN" sz="2600" dirty="0">
                <a:solidFill>
                  <a:srgbClr val="0070C0"/>
                </a:solidFill>
              </a:rPr>
              <a:t>. Calculate self-inductance and energy stored in </a:t>
            </a:r>
            <a:r>
              <a:rPr lang="en-IN" sz="2600" dirty="0" smtClean="0">
                <a:solidFill>
                  <a:srgbClr val="0070C0"/>
                </a:solidFill>
              </a:rPr>
              <a:t>magnetic </a:t>
            </a:r>
            <a:r>
              <a:rPr lang="en-IN" sz="2600" dirty="0">
                <a:solidFill>
                  <a:srgbClr val="0070C0"/>
                </a:solidFill>
              </a:rPr>
              <a:t>field</a:t>
            </a:r>
            <a:r>
              <a:rPr lang="en-IN" sz="2600" dirty="0" smtClean="0">
                <a:solidFill>
                  <a:srgbClr val="0070C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64031" y="2801256"/>
                <a:ext cx="3737432" cy="3439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IN" sz="240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IN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IN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230</m:t>
                          </m:r>
                        </m:num>
                        <m:den>
                          <m:r>
                            <a:rPr lang="en-IN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IN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=5.75 </m:t>
                      </m:r>
                      <m:r>
                        <a:rPr lang="en-IN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2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I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800×0.004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5.75</m:t>
                          </m:r>
                        </m:den>
                      </m:f>
                    </m:oMath>
                  </m:oMathPara>
                </a14:m>
                <a:endParaRPr lang="en-IN" sz="240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=0.556 </m:t>
                      </m:r>
                      <m:r>
                        <a:rPr lang="en-IN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4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31" y="2801256"/>
                <a:ext cx="3737432" cy="34398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401462" y="3360060"/>
            <a:ext cx="3980543" cy="288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5632" y="2794000"/>
                <a:ext cx="6778168" cy="3439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𝑆𝑡𝑜𝑟𝑒𝑑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b="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0.556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5.75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9.19 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𝐽𝑜𝑢𝑙𝑒𝑠</m:t>
                      </m:r>
                    </m:oMath>
                  </m:oMathPara>
                </a14:m>
                <a:endParaRPr lang="en-IN" sz="24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32" y="2794000"/>
                <a:ext cx="6778168" cy="3439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3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83956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Magnetic Circuit</a:t>
            </a:r>
            <a:endParaRPr lang="en-IN" b="1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2087" y="1074060"/>
                <a:ext cx="10787743" cy="5486397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Sub equation 1 in equation 2,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−−−−−3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Flux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flowing through the core is given by,</a:t>
                </a:r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−−−−−4</m:t>
                      </m:r>
                    </m:oMath>
                  </m:oMathPara>
                </a14:m>
                <a:endParaRPr lang="en-IN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Where </a:t>
                </a:r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is the average flux density and </a:t>
                </a:r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is the area of cross section of the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core.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Substituting equation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in equation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4,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we get,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IN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den>
                      </m:f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087" y="1074060"/>
                <a:ext cx="10787743" cy="5486397"/>
              </a:xfrm>
              <a:blipFill>
                <a:blip r:embed="rId2"/>
                <a:stretch>
                  <a:fillRect l="-1017" t="-1778" r="-1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4" y="246748"/>
            <a:ext cx="11136086" cy="24383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500" dirty="0">
                <a:solidFill>
                  <a:srgbClr val="0070C0"/>
                </a:solidFill>
              </a:rPr>
              <a:t>Two coils </a:t>
            </a:r>
            <a:r>
              <a:rPr lang="en-IN" sz="2500" b="1" i="1" dirty="0">
                <a:solidFill>
                  <a:srgbClr val="0070C0"/>
                </a:solidFill>
              </a:rPr>
              <a:t>A</a:t>
            </a:r>
            <a:r>
              <a:rPr lang="en-IN" sz="2500" dirty="0">
                <a:solidFill>
                  <a:srgbClr val="0070C0"/>
                </a:solidFill>
              </a:rPr>
              <a:t> and </a:t>
            </a:r>
            <a:r>
              <a:rPr lang="en-IN" sz="2500" b="1" i="1" dirty="0">
                <a:solidFill>
                  <a:srgbClr val="0070C0"/>
                </a:solidFill>
              </a:rPr>
              <a:t>B</a:t>
            </a:r>
            <a:r>
              <a:rPr lang="en-IN" sz="2500" dirty="0">
                <a:solidFill>
                  <a:srgbClr val="0070C0"/>
                </a:solidFill>
              </a:rPr>
              <a:t> are wound on same iron core. There are 600 turns on </a:t>
            </a:r>
            <a:r>
              <a:rPr lang="en-IN" sz="2500" b="1" i="1" dirty="0">
                <a:solidFill>
                  <a:srgbClr val="0070C0"/>
                </a:solidFill>
              </a:rPr>
              <a:t>A</a:t>
            </a:r>
            <a:r>
              <a:rPr lang="en-IN" sz="2500" dirty="0">
                <a:solidFill>
                  <a:srgbClr val="0070C0"/>
                </a:solidFill>
              </a:rPr>
              <a:t> and 3600 turns on </a:t>
            </a:r>
            <a:r>
              <a:rPr lang="en-IN" sz="2500" b="1" i="1" dirty="0">
                <a:solidFill>
                  <a:srgbClr val="0070C0"/>
                </a:solidFill>
              </a:rPr>
              <a:t>B</a:t>
            </a:r>
            <a:r>
              <a:rPr lang="en-IN" sz="2500" dirty="0">
                <a:solidFill>
                  <a:srgbClr val="0070C0"/>
                </a:solidFill>
              </a:rPr>
              <a:t>. </a:t>
            </a:r>
            <a:r>
              <a:rPr lang="en-IN" sz="2500" dirty="0" smtClean="0">
                <a:solidFill>
                  <a:srgbClr val="0070C0"/>
                </a:solidFill>
              </a:rPr>
              <a:t>4 amps of current </a:t>
            </a:r>
            <a:r>
              <a:rPr lang="en-IN" sz="2500" dirty="0">
                <a:solidFill>
                  <a:srgbClr val="0070C0"/>
                </a:solidFill>
              </a:rPr>
              <a:t>through the coil </a:t>
            </a:r>
            <a:r>
              <a:rPr lang="en-IN" sz="2500" b="1" i="1" dirty="0">
                <a:solidFill>
                  <a:srgbClr val="0070C0"/>
                </a:solidFill>
              </a:rPr>
              <a:t>A</a:t>
            </a:r>
            <a:r>
              <a:rPr lang="en-IN" sz="2500" dirty="0">
                <a:solidFill>
                  <a:srgbClr val="0070C0"/>
                </a:solidFill>
              </a:rPr>
              <a:t> produces a flux of 500 X 10</a:t>
            </a:r>
            <a:r>
              <a:rPr lang="en-IN" sz="2500" baseline="30000" dirty="0">
                <a:solidFill>
                  <a:srgbClr val="0070C0"/>
                </a:solidFill>
              </a:rPr>
              <a:t>-6</a:t>
            </a:r>
            <a:r>
              <a:rPr lang="en-IN" sz="2500" dirty="0">
                <a:solidFill>
                  <a:srgbClr val="0070C0"/>
                </a:solidFill>
              </a:rPr>
              <a:t> </a:t>
            </a:r>
            <a:r>
              <a:rPr lang="en-IN" sz="2500" dirty="0" err="1">
                <a:solidFill>
                  <a:srgbClr val="0070C0"/>
                </a:solidFill>
              </a:rPr>
              <a:t>Wb</a:t>
            </a:r>
            <a:r>
              <a:rPr lang="en-IN" sz="2500" dirty="0">
                <a:solidFill>
                  <a:srgbClr val="0070C0"/>
                </a:solidFill>
              </a:rPr>
              <a:t> in the core. If this current is reversed in 0.02 seconds, calculate average </a:t>
            </a:r>
            <a:r>
              <a:rPr lang="en-IN" sz="2500" dirty="0" err="1">
                <a:solidFill>
                  <a:srgbClr val="0070C0"/>
                </a:solidFill>
              </a:rPr>
              <a:t>emf</a:t>
            </a:r>
            <a:r>
              <a:rPr lang="en-IN" sz="2500" dirty="0">
                <a:solidFill>
                  <a:srgbClr val="0070C0"/>
                </a:solidFill>
              </a:rPr>
              <a:t> induced in coils </a:t>
            </a:r>
            <a:r>
              <a:rPr lang="en-IN" sz="2500" b="1" i="1" dirty="0">
                <a:solidFill>
                  <a:srgbClr val="0070C0"/>
                </a:solidFill>
              </a:rPr>
              <a:t>A</a:t>
            </a:r>
            <a:r>
              <a:rPr lang="en-IN" sz="2500" dirty="0">
                <a:solidFill>
                  <a:srgbClr val="0070C0"/>
                </a:solidFill>
              </a:rPr>
              <a:t> and </a:t>
            </a:r>
            <a:r>
              <a:rPr lang="en-IN" sz="2500" b="1" i="1" dirty="0">
                <a:solidFill>
                  <a:srgbClr val="0070C0"/>
                </a:solidFill>
              </a:rPr>
              <a:t>B</a:t>
            </a:r>
            <a:r>
              <a:rPr lang="en-IN" sz="2500" dirty="0">
                <a:solidFill>
                  <a:srgbClr val="0070C0"/>
                </a:solidFill>
              </a:rPr>
              <a:t>.</a:t>
            </a:r>
            <a:endParaRPr lang="en-IN" sz="2500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33287" y="3976904"/>
                <a:ext cx="4111169" cy="24529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𝐸𝑀𝐹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𝑐𝑜𝑖𝑙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𝑀𝐹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𝑐𝑜𝑖𝑙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lang="en-IN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0.001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0.02</m:t>
                          </m:r>
                        </m:den>
                      </m:f>
                    </m:oMath>
                  </m:oMathPara>
                </a14:m>
                <a:endParaRPr lang="en-IN" sz="2400" b="0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87" y="3976904"/>
                <a:ext cx="4111169" cy="2452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796321" y="4056752"/>
                <a:ext cx="4111169" cy="25907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𝐸𝑀𝐹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𝑐𝑜𝑖𝑙</m:t>
                      </m:r>
                      <m:r>
                        <a:rPr lang="en-I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𝑀𝐹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𝑐𝑜𝑖𝑙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3600</m:t>
                      </m:r>
                      <m:r>
                        <a:rPr lang="en-IN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0.001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0.02</m:t>
                          </m:r>
                        </m:den>
                      </m:f>
                    </m:oMath>
                  </m:oMathPara>
                </a14:m>
                <a:endParaRPr lang="en-IN" sz="2400" b="0" i="1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180 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21" y="4056752"/>
                <a:ext cx="4111169" cy="2590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2685144"/>
            <a:ext cx="10515600" cy="129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500" dirty="0" smtClean="0">
                <a:solidFill>
                  <a:schemeClr val="accent6">
                    <a:lumMod val="75000"/>
                  </a:schemeClr>
                </a:solidFill>
              </a:rPr>
              <a:t>Current reversal means that the current changing from +4A to -4A.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500" dirty="0" smtClean="0">
                <a:solidFill>
                  <a:schemeClr val="accent6">
                    <a:lumMod val="75000"/>
                  </a:schemeClr>
                </a:solidFill>
              </a:rPr>
              <a:t>Actual change in current is 8A. Hence change in flux is 1000 X 10</a:t>
            </a:r>
            <a:r>
              <a:rPr lang="en-IN" sz="2500" baseline="30000" dirty="0" smtClean="0">
                <a:solidFill>
                  <a:schemeClr val="accent6">
                    <a:lumMod val="75000"/>
                  </a:schemeClr>
                </a:solidFill>
              </a:rPr>
              <a:t>-6</a:t>
            </a:r>
            <a:r>
              <a:rPr lang="en-IN" sz="25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500" dirty="0" err="1" smtClean="0">
                <a:solidFill>
                  <a:schemeClr val="accent6">
                    <a:lumMod val="75000"/>
                  </a:schemeClr>
                </a:solidFill>
              </a:rPr>
              <a:t>wb</a:t>
            </a:r>
            <a:endParaRPr lang="en-IN" sz="25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Properties of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Magnetic Materials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53702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All materials are classified according to their relative permeability.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31999" y="2345269"/>
          <a:ext cx="8563429" cy="3460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3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Properties of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Magnetic Materials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82731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 smtClean="0">
                <a:solidFill>
                  <a:srgbClr val="0070C0"/>
                </a:solidFill>
              </a:rPr>
              <a:t>Ferromagnetic materials are further subdivided into </a:t>
            </a:r>
            <a:r>
              <a:rPr lang="en-IN" b="1" i="1" dirty="0" smtClean="0">
                <a:solidFill>
                  <a:srgbClr val="0070C0"/>
                </a:solidFill>
              </a:rPr>
              <a:t>hard</a:t>
            </a:r>
            <a:r>
              <a:rPr lang="en-IN" dirty="0" smtClean="0">
                <a:solidFill>
                  <a:srgbClr val="0070C0"/>
                </a:solidFill>
              </a:rPr>
              <a:t> and </a:t>
            </a:r>
            <a:r>
              <a:rPr lang="en-IN" b="1" i="1" dirty="0" smtClean="0">
                <a:solidFill>
                  <a:srgbClr val="0070C0"/>
                </a:solidFill>
              </a:rPr>
              <a:t>soft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96683" y="2293257"/>
          <a:ext cx="8450943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36" y="2465842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4785"/>
            <a:ext cx="10515600" cy="83956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Magnetic Circuit and Electric Circuit</a:t>
            </a:r>
            <a:endParaRPr lang="en-IN" b="1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  <p:pic>
        <p:nvPicPr>
          <p:cNvPr id="7" name="Picture 6" descr="http://ej.iop.org/images/0964-1726/21/8/085030/Full/sms425017f3_onlin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766" y="2358253"/>
            <a:ext cx="3113315" cy="250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1214" y="2358253"/>
            <a:ext cx="3543981" cy="250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29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524785"/>
            <a:ext cx="11248571" cy="839561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 JULIAN" panose="02000000000000000000" pitchFamily="2" charset="0"/>
              </a:rPr>
              <a:t>Comparison of Magnetic and Electric Circuits</a:t>
            </a:r>
            <a:endParaRPr lang="en-IN" b="1" dirty="0">
              <a:solidFill>
                <a:srgbClr val="FF0000"/>
              </a:solidFill>
              <a:latin typeface="AR JULIAN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287964"/>
                  </p:ext>
                </p:extLst>
              </p:nvPr>
            </p:nvGraphicFramePr>
            <p:xfrm>
              <a:off x="2104571" y="1741715"/>
              <a:ext cx="7460342" cy="4354285"/>
            </p:xfrm>
            <a:graphic>
              <a:graphicData uri="http://schemas.openxmlformats.org/drawingml/2006/table">
                <a:tbl>
                  <a:tblPr firstRow="1" firstCol="1" bandRow="1">
                    <a:tableStyleId>{5A111915-BE36-4E01-A7E5-04B1672EAD32}</a:tableStyleId>
                  </a:tblPr>
                  <a:tblGrid>
                    <a:gridCol w="3730171">
                      <a:extLst>
                        <a:ext uri="{9D8B030D-6E8A-4147-A177-3AD203B41FA5}">
                          <a16:colId xmlns:a16="http://schemas.microsoft.com/office/drawing/2014/main" val="1597646969"/>
                        </a:ext>
                      </a:extLst>
                    </a:gridCol>
                    <a:gridCol w="3730171">
                      <a:extLst>
                        <a:ext uri="{9D8B030D-6E8A-4147-A177-3AD203B41FA5}">
                          <a16:colId xmlns:a16="http://schemas.microsoft.com/office/drawing/2014/main" val="3258858670"/>
                        </a:ext>
                      </a:extLst>
                    </a:gridCol>
                  </a:tblGrid>
                  <a:tr h="5445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Magnetic Circuit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Electric Circuit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24198698"/>
                      </a:ext>
                    </a:extLst>
                  </a:tr>
                  <a:tr h="7756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effectLst/>
                            </a:rPr>
                            <a:t>Hopkinson’s Law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IN" sz="2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a:rPr lang="en-US" sz="2400" b="0">
                                      <a:effectLst/>
                                      <a:latin typeface="Cambria Math" panose="02040503050406030204" pitchFamily="18" charset="0"/>
                                    </a:rPr>
                                    <m:t>= </m:t>
                                  </m:r>
                                  <m:f>
                                    <m:fPr>
                                      <m:ctrlPr>
                                        <a:rPr lang="en-IN" sz="2400" b="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ℱ</m:t>
                                      </m:r>
                                    </m:num>
                                    <m:den>
                                      <m:r>
                                        <a:rPr lang="en-US" sz="2400" b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ℛ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IN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Ohm’s Law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IN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= </m:t>
                                  </m:r>
                                  <m:f>
                                    <m:fPr>
                                      <m:ctrlPr>
                                        <a:rPr lang="en-IN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408366"/>
                      </a:ext>
                    </a:extLst>
                  </a:tr>
                  <a:tr h="9175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Reluctance</m:t>
                                </m:r>
                                <m:r>
                                  <a:rPr lang="en-US" sz="2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ℛ</m:t>
                                </m:r>
                                <m:r>
                                  <a:rPr lang="en-US" sz="2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IN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en-US" sz="24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Resistance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en-US" sz="2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37564557"/>
                      </a:ext>
                    </a:extLst>
                  </a:tr>
                  <a:tr h="5136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effectLst/>
                            </a:rPr>
                            <a:t>Flux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1">
                                  <a:effectLst/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en-US" sz="2400" b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Current (I)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4251592"/>
                      </a:ext>
                    </a:extLst>
                  </a:tr>
                  <a:tr h="5136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effectLst/>
                            </a:rPr>
                            <a:t>MMF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>
                                  <a:effectLst/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  <m:r>
                                <a:rPr lang="en-US" sz="2400" b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EMF (V)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91348039"/>
                      </a:ext>
                    </a:extLst>
                  </a:tr>
                  <a:tr h="5445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effectLst/>
                            </a:rPr>
                            <a:t>Permeability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>
                                  <a:effectLst/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a:rPr lang="en-US" sz="2400" b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Conductivity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effectLst/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022302"/>
                      </a:ext>
                    </a:extLst>
                  </a:tr>
                  <a:tr h="5445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IN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318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287964"/>
                  </p:ext>
                </p:extLst>
              </p:nvPr>
            </p:nvGraphicFramePr>
            <p:xfrm>
              <a:off x="2104571" y="1741715"/>
              <a:ext cx="7460342" cy="4354285"/>
            </p:xfrm>
            <a:graphic>
              <a:graphicData uri="http://schemas.openxmlformats.org/drawingml/2006/table">
                <a:tbl>
                  <a:tblPr firstRow="1" firstCol="1" bandRow="1">
                    <a:tableStyleId>{5A111915-BE36-4E01-A7E5-04B1672EAD32}</a:tableStyleId>
                  </a:tblPr>
                  <a:tblGrid>
                    <a:gridCol w="3730171">
                      <a:extLst>
                        <a:ext uri="{9D8B030D-6E8A-4147-A177-3AD203B41FA5}">
                          <a16:colId xmlns:a16="http://schemas.microsoft.com/office/drawing/2014/main" val="1597646969"/>
                        </a:ext>
                      </a:extLst>
                    </a:gridCol>
                    <a:gridCol w="3730171">
                      <a:extLst>
                        <a:ext uri="{9D8B030D-6E8A-4147-A177-3AD203B41FA5}">
                          <a16:colId xmlns:a16="http://schemas.microsoft.com/office/drawing/2014/main" val="3258858670"/>
                        </a:ext>
                      </a:extLst>
                    </a:gridCol>
                  </a:tblGrid>
                  <a:tr h="5445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Magnetic Circuit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Electric Circuit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24198698"/>
                      </a:ext>
                    </a:extLst>
                  </a:tr>
                  <a:tr h="7756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3" t="-69531" r="-100000" b="-3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327" t="-69531" r="-163" b="-3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08366"/>
                      </a:ext>
                    </a:extLst>
                  </a:tr>
                  <a:tr h="917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3" t="-144667" r="-100000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327" t="-144667" r="-163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564557"/>
                      </a:ext>
                    </a:extLst>
                  </a:tr>
                  <a:tr h="5136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3" t="-431765" r="-100000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Current (I)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34251592"/>
                      </a:ext>
                    </a:extLst>
                  </a:tr>
                  <a:tr h="5136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3" t="-538095" r="-100000" b="-21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EMF (V)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91348039"/>
                      </a:ext>
                    </a:extLst>
                  </a:tr>
                  <a:tr h="5445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3" t="-595556" r="-100000" b="-1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327" t="-595556" r="-163" b="-1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22302"/>
                      </a:ext>
                    </a:extLst>
                  </a:tr>
                  <a:tr h="5445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IN" sz="2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3186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88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6" y="452211"/>
            <a:ext cx="10729686" cy="208778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rgbClr val="0070C0"/>
                </a:solidFill>
              </a:rPr>
              <a:t>The magnetic circuit has dimensions: A</a:t>
            </a:r>
            <a:r>
              <a:rPr lang="en-IN" sz="3200" baseline="-25000" dirty="0">
                <a:solidFill>
                  <a:srgbClr val="0070C0"/>
                </a:solidFill>
              </a:rPr>
              <a:t>C</a:t>
            </a:r>
            <a:r>
              <a:rPr lang="en-IN" sz="3200" dirty="0">
                <a:solidFill>
                  <a:srgbClr val="0070C0"/>
                </a:solidFill>
              </a:rPr>
              <a:t> = 4 X 4 cm</a:t>
            </a:r>
            <a:r>
              <a:rPr lang="en-IN" sz="3200" baseline="30000" dirty="0">
                <a:solidFill>
                  <a:srgbClr val="0070C0"/>
                </a:solidFill>
              </a:rPr>
              <a:t>2</a:t>
            </a:r>
            <a:r>
              <a:rPr lang="en-IN" sz="3200" dirty="0">
                <a:solidFill>
                  <a:srgbClr val="0070C0"/>
                </a:solidFill>
              </a:rPr>
              <a:t>, </a:t>
            </a:r>
            <a:r>
              <a:rPr lang="en-IN" sz="3200" dirty="0" err="1">
                <a:solidFill>
                  <a:srgbClr val="0070C0"/>
                </a:solidFill>
              </a:rPr>
              <a:t>l</a:t>
            </a:r>
            <a:r>
              <a:rPr lang="en-IN" sz="3200" baseline="-25000" dirty="0" err="1">
                <a:solidFill>
                  <a:srgbClr val="0070C0"/>
                </a:solidFill>
              </a:rPr>
              <a:t>g</a:t>
            </a:r>
            <a:r>
              <a:rPr lang="en-IN" sz="3200" dirty="0">
                <a:solidFill>
                  <a:srgbClr val="0070C0"/>
                </a:solidFill>
              </a:rPr>
              <a:t> = 0.06 cm, </a:t>
            </a:r>
            <a:r>
              <a:rPr lang="en-IN" sz="3200" dirty="0" err="1">
                <a:solidFill>
                  <a:srgbClr val="0070C0"/>
                </a:solidFill>
              </a:rPr>
              <a:t>l</a:t>
            </a:r>
            <a:r>
              <a:rPr lang="en-IN" sz="3200" baseline="-25000" dirty="0" err="1">
                <a:solidFill>
                  <a:srgbClr val="0070C0"/>
                </a:solidFill>
              </a:rPr>
              <a:t>c</a:t>
            </a:r>
            <a:r>
              <a:rPr lang="en-IN" sz="3200" dirty="0">
                <a:solidFill>
                  <a:srgbClr val="0070C0"/>
                </a:solidFill>
              </a:rPr>
              <a:t> = 40 cm and N = 600 turns. Assume the value of µ</a:t>
            </a:r>
            <a:r>
              <a:rPr lang="en-IN" sz="3200" baseline="-25000" dirty="0">
                <a:solidFill>
                  <a:srgbClr val="0070C0"/>
                </a:solidFill>
              </a:rPr>
              <a:t>r</a:t>
            </a:r>
            <a:r>
              <a:rPr lang="en-IN" sz="3200" dirty="0">
                <a:solidFill>
                  <a:srgbClr val="0070C0"/>
                </a:solidFill>
              </a:rPr>
              <a:t> = 6000 for iron. Find the exciting current for B</a:t>
            </a:r>
            <a:r>
              <a:rPr lang="en-IN" sz="3200" baseline="-25000" dirty="0">
                <a:solidFill>
                  <a:srgbClr val="0070C0"/>
                </a:solidFill>
              </a:rPr>
              <a:t>C</a:t>
            </a:r>
            <a:r>
              <a:rPr lang="en-IN" sz="3200" dirty="0">
                <a:solidFill>
                  <a:srgbClr val="0070C0"/>
                </a:solidFill>
              </a:rPr>
              <a:t> = 1.2 T and the corresponding flux and flux linkages.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20229" y="43375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14" y="2841717"/>
            <a:ext cx="6580967" cy="36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7"/>
            <a:ext cx="10515600" cy="92619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rgbClr val="0070C0"/>
                </a:solidFill>
                <a:latin typeface="AR JULIAN" panose="02000000000000000000" pitchFamily="2" charset="0"/>
              </a:rPr>
              <a:t>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3" y="1151315"/>
            <a:ext cx="2719961" cy="901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2" y="2305427"/>
            <a:ext cx="2527141" cy="556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20" y="3024111"/>
            <a:ext cx="3878898" cy="48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87" y="3662745"/>
            <a:ext cx="2384034" cy="979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22" y="4645589"/>
            <a:ext cx="5417135" cy="918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717" y="5948609"/>
            <a:ext cx="1197999" cy="528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868" y="1088116"/>
            <a:ext cx="6345364" cy="522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1868" y="2484937"/>
            <a:ext cx="5771932" cy="3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6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3084</Words>
  <Application>Microsoft Office PowerPoint</Application>
  <PresentationFormat>Widescreen</PresentationFormat>
  <Paragraphs>253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 ESSENCE</vt:lpstr>
      <vt:lpstr>AR JULIAN</vt:lpstr>
      <vt:lpstr>Arial</vt:lpstr>
      <vt:lpstr>Calibri</vt:lpstr>
      <vt:lpstr>Calibri Light</vt:lpstr>
      <vt:lpstr>Cambria Math</vt:lpstr>
      <vt:lpstr>Times New Roman</vt:lpstr>
      <vt:lpstr>Office Theme</vt:lpstr>
      <vt:lpstr>Bitmap Image</vt:lpstr>
      <vt:lpstr>Unit – II</vt:lpstr>
      <vt:lpstr>Magnetic Circuit</vt:lpstr>
      <vt:lpstr>Magnetic Circuit</vt:lpstr>
      <vt:lpstr>Magnetic Circuit</vt:lpstr>
      <vt:lpstr>Magnetic Circuit</vt:lpstr>
      <vt:lpstr>Magnetic Circuit and Electric Circuit</vt:lpstr>
      <vt:lpstr>Comparison of Magnetic and Electric Circuits</vt:lpstr>
      <vt:lpstr>The magnetic circuit has dimensions: AC = 4 X 4 cm2, lg = 0.06 cm, lc = 40 cm and N = 600 turns. Assume the value of µr = 6000 for iron. Find the exciting current for BC = 1.2 T and the corresponding flux and flux linkages.</vt:lpstr>
      <vt:lpstr>Solution</vt:lpstr>
      <vt:lpstr>PowerPoint Presentation</vt:lpstr>
      <vt:lpstr>(i) No Air-Gap</vt:lpstr>
      <vt:lpstr>(ii) With Air-Gap</vt:lpstr>
      <vt:lpstr>PowerPoint Presentation</vt:lpstr>
      <vt:lpstr>(a) 〖 μ〗_r=∞</vt:lpstr>
      <vt:lpstr>(a) 〖 μ〗_r=∞</vt:lpstr>
      <vt:lpstr>(b) 〖 μ〗_r=5000</vt:lpstr>
      <vt:lpstr>Direction of Current in a Conductor</vt:lpstr>
      <vt:lpstr>Right Hand Rule</vt:lpstr>
      <vt:lpstr>Faradays Law</vt:lpstr>
      <vt:lpstr>Lenz’s Law</vt:lpstr>
      <vt:lpstr>Self Inductance</vt:lpstr>
      <vt:lpstr>Mutual Inductance</vt:lpstr>
      <vt:lpstr>Mutual Inductance</vt:lpstr>
      <vt:lpstr>Mutual Inductance</vt:lpstr>
      <vt:lpstr>Mutual Inductance</vt:lpstr>
      <vt:lpstr>Mutual Inductance</vt:lpstr>
      <vt:lpstr>Types of Induced EMF</vt:lpstr>
      <vt:lpstr>Dynamically Induced EMF</vt:lpstr>
      <vt:lpstr>Dynamically Induced EMF</vt:lpstr>
      <vt:lpstr>Dynamically Induced EMF</vt:lpstr>
      <vt:lpstr>Statically Induced EMF</vt:lpstr>
      <vt:lpstr>Types of Statically Induced EMF</vt:lpstr>
      <vt:lpstr>Self Induced EMF</vt:lpstr>
      <vt:lpstr>Self Induced EMF</vt:lpstr>
      <vt:lpstr>Mutually Induced EMF</vt:lpstr>
      <vt:lpstr>Magnetisation Curve</vt:lpstr>
      <vt:lpstr>Hysteresis Loop</vt:lpstr>
      <vt:lpstr>Hysteresis Loop</vt:lpstr>
      <vt:lpstr>Hysteresis and Eddy Current Loss</vt:lpstr>
      <vt:lpstr>Hysteresis Loss</vt:lpstr>
      <vt:lpstr>Hysteresis Loss</vt:lpstr>
      <vt:lpstr>Hysteresis Loss</vt:lpstr>
      <vt:lpstr>Eddy Current Loss</vt:lpstr>
      <vt:lpstr>Eddy Current Loss</vt:lpstr>
      <vt:lpstr>The core loss (hysteresis + eddy current loss) for a given specimen of magnetic material is found to be 2000 W at 50 Hz. Keeping the flux density constant, the frequency of the supply is raised to 75 Hz resulting in a core loss of 3200 W. Compute separately hysteresis and eddy current losses at both the frequencies.</vt:lpstr>
      <vt:lpstr>Leakage Flux</vt:lpstr>
      <vt:lpstr>Fringing</vt:lpstr>
      <vt:lpstr>Stacking Factor</vt:lpstr>
      <vt:lpstr>PowerPoint Presentation</vt:lpstr>
      <vt:lpstr>PowerPoint Presentation</vt:lpstr>
      <vt:lpstr>Properties of Magnetic Materials</vt:lpstr>
      <vt:lpstr>Properties of Magnetic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</dc:title>
  <dc:creator>Hemananth Balasubramaniam</dc:creator>
  <cp:lastModifiedBy>Niraj</cp:lastModifiedBy>
  <cp:revision>105</cp:revision>
  <dcterms:created xsi:type="dcterms:W3CDTF">2016-12-24T01:04:44Z</dcterms:created>
  <dcterms:modified xsi:type="dcterms:W3CDTF">2022-10-15T03:53:14Z</dcterms:modified>
  <cp:contentStatus/>
</cp:coreProperties>
</file>