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4"/>
  </p:notesMasterIdLst>
  <p:sldIdLst>
    <p:sldId id="256" r:id="rId5"/>
    <p:sldId id="330" r:id="rId6"/>
    <p:sldId id="331" r:id="rId7"/>
    <p:sldId id="332" r:id="rId8"/>
    <p:sldId id="333" r:id="rId9"/>
    <p:sldId id="334"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5" r:id="rId50"/>
    <p:sldId id="356"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69" r:id="rId64"/>
    <p:sldId id="370" r:id="rId65"/>
    <p:sldId id="371" r:id="rId66"/>
    <p:sldId id="372" r:id="rId67"/>
    <p:sldId id="373" r:id="rId68"/>
    <p:sldId id="374" r:id="rId69"/>
    <p:sldId id="375" r:id="rId70"/>
    <p:sldId id="376" r:id="rId71"/>
    <p:sldId id="377" r:id="rId72"/>
    <p:sldId id="378" r:id="rId73"/>
    <p:sldId id="379" r:id="rId74"/>
    <p:sldId id="380" r:id="rId75"/>
    <p:sldId id="381" r:id="rId76"/>
    <p:sldId id="382" r:id="rId77"/>
    <p:sldId id="384" r:id="rId78"/>
    <p:sldId id="385" r:id="rId79"/>
    <p:sldId id="386" r:id="rId80"/>
    <p:sldId id="387" r:id="rId81"/>
    <p:sldId id="388" r:id="rId82"/>
    <p:sldId id="389"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4FE63-FFB7-4BBF-9AB5-0CA505754A4B}" v="3" dt="2022-02-17T09:01:19.919"/>
    <p1510:client id="{3982A150-7E36-4DAD-91EB-2C1811A52BE4}" v="5" dt="2022-02-05T01:42:06.829"/>
    <p1510:client id="{398D5A54-FC2A-4C74-8E97-7CE8681C2B7B}" v="3" dt="2022-02-03T17:11:31.089"/>
    <p1510:client id="{4E411482-BB9C-4118-AFA2-1CBEE8E1B419}" v="24" dt="2022-02-05T08:52:45.726"/>
    <p1510:client id="{5357B3E8-0E38-4A0D-BB47-6D7DFEDE907F}" v="1" dt="2022-03-12T09:07:34.798"/>
    <p1510:client id="{665FD9D3-DA29-4473-A499-F1542D620B10}" v="2" dt="2022-02-05T07:21:27.734"/>
    <p1510:client id="{6F463CC8-CD53-E5EA-1DE7-5F88B3F0EA97}" v="7" dt="2022-02-05T07:32:03.006"/>
    <p1510:client id="{71F29494-9ED2-4D24-93D6-DF9D5BD9F6DE}" v="24" dt="2022-02-05T09:18:53.455"/>
    <p1510:client id="{862EB7DC-9AC4-48EB-948A-9E8483B96F4B}" v="2" dt="2022-02-04T15:02:48.341"/>
    <p1510:client id="{9C435B95-5773-F69B-E169-FF463ABBAF7C}" v="24" dt="2022-02-03T12:13:30.654"/>
    <p1510:client id="{B16FAEA4-7F0D-48DE-B7B1-158BAE2B9AF5}" v="1" dt="2022-02-03T18:09:28.133"/>
    <p1510:client id="{BD9D529E-03B7-F886-F64B-92EACF09AFF5}" v="4" dt="2022-02-05T07:58:10.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microsoft.com/office/2016/11/relationships/changesInfo" Target="changesInfos/changesInfo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5/10/relationships/revisionInfo" Target="revisionInfo.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umar Lohiya" userId="S::manish.20213137@mnnit.ac.in::917d2a6a-f7d7-44ff-b56d-6f89f4756508" providerId="AD" clId="Web-{19F4FE63-FFB7-4BBF-9AB5-0CA505754A4B}"/>
    <pc:docChg chg="modSld">
      <pc:chgData name="Manish Kumar Lohiya" userId="S::manish.20213137@mnnit.ac.in::917d2a6a-f7d7-44ff-b56d-6f89f4756508" providerId="AD" clId="Web-{19F4FE63-FFB7-4BBF-9AB5-0CA505754A4B}" dt="2022-02-17T09:01:19.919" v="2" actId="14100"/>
      <pc:docMkLst>
        <pc:docMk/>
      </pc:docMkLst>
      <pc:sldChg chg="modSp">
        <pc:chgData name="Manish Kumar Lohiya" userId="S::manish.20213137@mnnit.ac.in::917d2a6a-f7d7-44ff-b56d-6f89f4756508" providerId="AD" clId="Web-{19F4FE63-FFB7-4BBF-9AB5-0CA505754A4B}" dt="2022-02-17T08:58:59.557" v="0" actId="1076"/>
        <pc:sldMkLst>
          <pc:docMk/>
          <pc:sldMk cId="202172109" sldId="330"/>
        </pc:sldMkLst>
        <pc:picChg chg="mod">
          <ac:chgData name="Manish Kumar Lohiya" userId="S::manish.20213137@mnnit.ac.in::917d2a6a-f7d7-44ff-b56d-6f89f4756508" providerId="AD" clId="Web-{19F4FE63-FFB7-4BBF-9AB5-0CA505754A4B}" dt="2022-02-17T08:58:59.557" v="0" actId="1076"/>
          <ac:picMkLst>
            <pc:docMk/>
            <pc:sldMk cId="202172109" sldId="330"/>
            <ac:picMk id="1027" creationId="{00000000-0000-0000-0000-000000000000}"/>
          </ac:picMkLst>
        </pc:picChg>
      </pc:sldChg>
      <pc:sldChg chg="modSp">
        <pc:chgData name="Manish Kumar Lohiya" userId="S::manish.20213137@mnnit.ac.in::917d2a6a-f7d7-44ff-b56d-6f89f4756508" providerId="AD" clId="Web-{19F4FE63-FFB7-4BBF-9AB5-0CA505754A4B}" dt="2022-02-17T09:01:19.919" v="2" actId="14100"/>
        <pc:sldMkLst>
          <pc:docMk/>
          <pc:sldMk cId="869899650" sldId="331"/>
        </pc:sldMkLst>
        <pc:picChg chg="mod">
          <ac:chgData name="Manish Kumar Lohiya" userId="S::manish.20213137@mnnit.ac.in::917d2a6a-f7d7-44ff-b56d-6f89f4756508" providerId="AD" clId="Web-{19F4FE63-FFB7-4BBF-9AB5-0CA505754A4B}" dt="2022-02-17T09:01:19.919" v="2" actId="14100"/>
          <ac:picMkLst>
            <pc:docMk/>
            <pc:sldMk cId="869899650" sldId="331"/>
            <ac:picMk id="2050" creationId="{00000000-0000-0000-0000-000000000000}"/>
          </ac:picMkLst>
        </pc:picChg>
        <pc:picChg chg="mod">
          <ac:chgData name="Manish Kumar Lohiya" userId="S::manish.20213137@mnnit.ac.in::917d2a6a-f7d7-44ff-b56d-6f89f4756508" providerId="AD" clId="Web-{19F4FE63-FFB7-4BBF-9AB5-0CA505754A4B}" dt="2022-02-17T09:00:54.638" v="1" actId="14100"/>
          <ac:picMkLst>
            <pc:docMk/>
            <pc:sldMk cId="869899650" sldId="331"/>
            <ac:picMk id="2051" creationId="{00000000-0000-0000-0000-000000000000}"/>
          </ac:picMkLst>
        </pc:picChg>
      </pc:sldChg>
    </pc:docChg>
  </pc:docChgLst>
  <pc:docChgLst>
    <pc:chgData name="Abhangi Nishika Rameshchandra" userId="S::abhangi.20214027@mnnit.ac.in::3f2a99d1-8871-46dc-ac6f-cb452f06cfe9" providerId="AD" clId="Web-{665FD9D3-DA29-4473-A499-F1542D620B10}"/>
    <pc:docChg chg="modSld">
      <pc:chgData name="Abhangi Nishika Rameshchandra" userId="S::abhangi.20214027@mnnit.ac.in::3f2a99d1-8871-46dc-ac6f-cb452f06cfe9" providerId="AD" clId="Web-{665FD9D3-DA29-4473-A499-F1542D620B10}" dt="2022-02-05T07:21:27.734" v="1" actId="1076"/>
      <pc:docMkLst>
        <pc:docMk/>
      </pc:docMkLst>
      <pc:sldChg chg="modSp">
        <pc:chgData name="Abhangi Nishika Rameshchandra" userId="S::abhangi.20214027@mnnit.ac.in::3f2a99d1-8871-46dc-ac6f-cb452f06cfe9" providerId="AD" clId="Web-{665FD9D3-DA29-4473-A499-F1542D620B10}" dt="2022-02-05T07:21:27.734" v="1" actId="1076"/>
        <pc:sldMkLst>
          <pc:docMk/>
          <pc:sldMk cId="2908190851" sldId="317"/>
        </pc:sldMkLst>
        <pc:picChg chg="mod">
          <ac:chgData name="Abhangi Nishika Rameshchandra" userId="S::abhangi.20214027@mnnit.ac.in::3f2a99d1-8871-46dc-ac6f-cb452f06cfe9" providerId="AD" clId="Web-{665FD9D3-DA29-4473-A499-F1542D620B10}" dt="2022-02-05T07:21:27.734" v="1" actId="1076"/>
          <ac:picMkLst>
            <pc:docMk/>
            <pc:sldMk cId="2908190851" sldId="317"/>
            <ac:picMk id="6" creationId="{00000000-0000-0000-0000-000000000000}"/>
          </ac:picMkLst>
        </pc:picChg>
      </pc:sldChg>
    </pc:docChg>
  </pc:docChgLst>
  <pc:docChgLst>
    <pc:chgData name="Anupam Singh" userId="S::anupam.20216026@mnnit.ac.in::06792389-04bc-4467-9d4b-fe9b85841b42" providerId="AD" clId="Web-{6F463CC8-CD53-E5EA-1DE7-5F88B3F0EA97}"/>
    <pc:docChg chg="modSld">
      <pc:chgData name="Anupam Singh" userId="S::anupam.20216026@mnnit.ac.in::06792389-04bc-4467-9d4b-fe9b85841b42" providerId="AD" clId="Web-{6F463CC8-CD53-E5EA-1DE7-5F88B3F0EA97}" dt="2022-02-05T07:32:03.006" v="6" actId="1076"/>
      <pc:docMkLst>
        <pc:docMk/>
      </pc:docMkLst>
      <pc:sldChg chg="modSp">
        <pc:chgData name="Anupam Singh" userId="S::anupam.20216026@mnnit.ac.in::06792389-04bc-4467-9d4b-fe9b85841b42" providerId="AD" clId="Web-{6F463CC8-CD53-E5EA-1DE7-5F88B3F0EA97}" dt="2022-02-05T07:08:47.100" v="0" actId="1076"/>
        <pc:sldMkLst>
          <pc:docMk/>
          <pc:sldMk cId="2484587667" sldId="324"/>
        </pc:sldMkLst>
        <pc:picChg chg="mod">
          <ac:chgData name="Anupam Singh" userId="S::anupam.20216026@mnnit.ac.in::06792389-04bc-4467-9d4b-fe9b85841b42" providerId="AD" clId="Web-{6F463CC8-CD53-E5EA-1DE7-5F88B3F0EA97}" dt="2022-02-05T07:08:47.100" v="0" actId="1076"/>
          <ac:picMkLst>
            <pc:docMk/>
            <pc:sldMk cId="2484587667" sldId="324"/>
            <ac:picMk id="6146" creationId="{00000000-0000-0000-0000-000000000000}"/>
          </ac:picMkLst>
        </pc:picChg>
      </pc:sldChg>
      <pc:sldChg chg="addSp delSp modSp">
        <pc:chgData name="Anupam Singh" userId="S::anupam.20216026@mnnit.ac.in::06792389-04bc-4467-9d4b-fe9b85841b42" providerId="AD" clId="Web-{6F463CC8-CD53-E5EA-1DE7-5F88B3F0EA97}" dt="2022-02-05T07:20:00.607" v="5" actId="1076"/>
        <pc:sldMkLst>
          <pc:docMk/>
          <pc:sldMk cId="1459201602" sldId="326"/>
        </pc:sldMkLst>
        <pc:spChg chg="add del">
          <ac:chgData name="Anupam Singh" userId="S::anupam.20216026@mnnit.ac.in::06792389-04bc-4467-9d4b-fe9b85841b42" providerId="AD" clId="Web-{6F463CC8-CD53-E5EA-1DE7-5F88B3F0EA97}" dt="2022-02-05T07:19:10.419" v="2"/>
          <ac:spMkLst>
            <pc:docMk/>
            <pc:sldMk cId="1459201602" sldId="326"/>
            <ac:spMk id="2" creationId="{9808E328-9AE0-44B3-BB3D-634032190EBE}"/>
          </ac:spMkLst>
        </pc:spChg>
        <pc:spChg chg="mod">
          <ac:chgData name="Anupam Singh" userId="S::anupam.20216026@mnnit.ac.in::06792389-04bc-4467-9d4b-fe9b85841b42" providerId="AD" clId="Web-{6F463CC8-CD53-E5EA-1DE7-5F88B3F0EA97}" dt="2022-02-05T07:20:00.607" v="5" actId="1076"/>
          <ac:spMkLst>
            <pc:docMk/>
            <pc:sldMk cId="1459201602" sldId="326"/>
            <ac:spMk id="4" creationId="{00000000-0000-0000-0000-000000000000}"/>
          </ac:spMkLst>
        </pc:spChg>
      </pc:sldChg>
      <pc:sldChg chg="modSp">
        <pc:chgData name="Anupam Singh" userId="S::anupam.20216026@mnnit.ac.in::06792389-04bc-4467-9d4b-fe9b85841b42" providerId="AD" clId="Web-{6F463CC8-CD53-E5EA-1DE7-5F88B3F0EA97}" dt="2022-02-05T07:32:03.006" v="6" actId="1076"/>
        <pc:sldMkLst>
          <pc:docMk/>
          <pc:sldMk cId="569568330" sldId="336"/>
        </pc:sldMkLst>
        <pc:spChg chg="mod">
          <ac:chgData name="Anupam Singh" userId="S::anupam.20216026@mnnit.ac.in::06792389-04bc-4467-9d4b-fe9b85841b42" providerId="AD" clId="Web-{6F463CC8-CD53-E5EA-1DE7-5F88B3F0EA97}" dt="2022-02-05T07:32:03.006" v="6" actId="1076"/>
          <ac:spMkLst>
            <pc:docMk/>
            <pc:sldMk cId="569568330" sldId="336"/>
            <ac:spMk id="7" creationId="{00000000-0000-0000-0000-000000000000}"/>
          </ac:spMkLst>
        </pc:spChg>
      </pc:sldChg>
    </pc:docChg>
  </pc:docChgLst>
  <pc:docChgLst>
    <pc:chgData name="Naman Singh" userId="S::naman.20218031@mnnit.ac.in::c857a41c-1868-4a6a-8fa0-9b40b84a69d9" providerId="AD" clId="Web-{5357B3E8-0E38-4A0D-BB47-6D7DFEDE907F}"/>
    <pc:docChg chg="modSld">
      <pc:chgData name="Naman Singh" userId="S::naman.20218031@mnnit.ac.in::c857a41c-1868-4a6a-8fa0-9b40b84a69d9" providerId="AD" clId="Web-{5357B3E8-0E38-4A0D-BB47-6D7DFEDE907F}" dt="2022-03-12T09:07:34.798" v="0" actId="1076"/>
      <pc:docMkLst>
        <pc:docMk/>
      </pc:docMkLst>
      <pc:sldChg chg="modSp">
        <pc:chgData name="Naman Singh" userId="S::naman.20218031@mnnit.ac.in::c857a41c-1868-4a6a-8fa0-9b40b84a69d9" providerId="AD" clId="Web-{5357B3E8-0E38-4A0D-BB47-6D7DFEDE907F}" dt="2022-03-12T09:07:34.798" v="0" actId="1076"/>
        <pc:sldMkLst>
          <pc:docMk/>
          <pc:sldMk cId="57839016" sldId="256"/>
        </pc:sldMkLst>
        <pc:spChg chg="mod">
          <ac:chgData name="Naman Singh" userId="S::naman.20218031@mnnit.ac.in::c857a41c-1868-4a6a-8fa0-9b40b84a69d9" providerId="AD" clId="Web-{5357B3E8-0E38-4A0D-BB47-6D7DFEDE907F}" dt="2022-03-12T09:07:34.798" v="0" actId="1076"/>
          <ac:spMkLst>
            <pc:docMk/>
            <pc:sldMk cId="57839016" sldId="256"/>
            <ac:spMk id="6" creationId="{00000000-0000-0000-0000-000000000000}"/>
          </ac:spMkLst>
        </pc:spChg>
      </pc:sldChg>
    </pc:docChg>
  </pc:docChgLst>
  <pc:docChgLst>
    <pc:chgData name="Abhangi Nishika Rameshchandra" userId="S::abhangi.20214027@mnnit.ac.in::3f2a99d1-8871-46dc-ac6f-cb452f06cfe9" providerId="AD" clId="Web-{398D5A54-FC2A-4C74-8E97-7CE8681C2B7B}"/>
    <pc:docChg chg="delSld modSld">
      <pc:chgData name="Abhangi Nishika Rameshchandra" userId="S::abhangi.20214027@mnnit.ac.in::3f2a99d1-8871-46dc-ac6f-cb452f06cfe9" providerId="AD" clId="Web-{398D5A54-FC2A-4C74-8E97-7CE8681C2B7B}" dt="2022-02-03T17:11:31.089" v="2"/>
      <pc:docMkLst>
        <pc:docMk/>
      </pc:docMkLst>
      <pc:sldChg chg="modSp">
        <pc:chgData name="Abhangi Nishika Rameshchandra" userId="S::abhangi.20214027@mnnit.ac.in::3f2a99d1-8871-46dc-ac6f-cb452f06cfe9" providerId="AD" clId="Web-{398D5A54-FC2A-4C74-8E97-7CE8681C2B7B}" dt="2022-02-03T17:02:28.118" v="1" actId="1076"/>
        <pc:sldMkLst>
          <pc:docMk/>
          <pc:sldMk cId="379795952" sldId="351"/>
        </pc:sldMkLst>
        <pc:picChg chg="mod">
          <ac:chgData name="Abhangi Nishika Rameshchandra" userId="S::abhangi.20214027@mnnit.ac.in::3f2a99d1-8871-46dc-ac6f-cb452f06cfe9" providerId="AD" clId="Web-{398D5A54-FC2A-4C74-8E97-7CE8681C2B7B}" dt="2022-02-03T17:02:28.118" v="1" actId="1076"/>
          <ac:picMkLst>
            <pc:docMk/>
            <pc:sldMk cId="379795952" sldId="351"/>
            <ac:picMk id="1026" creationId="{00000000-0000-0000-0000-000000000000}"/>
          </ac:picMkLst>
        </pc:picChg>
      </pc:sldChg>
      <pc:sldChg chg="del">
        <pc:chgData name="Abhangi Nishika Rameshchandra" userId="S::abhangi.20214027@mnnit.ac.in::3f2a99d1-8871-46dc-ac6f-cb452f06cfe9" providerId="AD" clId="Web-{398D5A54-FC2A-4C74-8E97-7CE8681C2B7B}" dt="2022-02-03T17:11:31.089" v="2"/>
        <pc:sldMkLst>
          <pc:docMk/>
          <pc:sldMk cId="2147247492" sldId="354"/>
        </pc:sldMkLst>
      </pc:sldChg>
    </pc:docChg>
  </pc:docChgLst>
  <pc:docChgLst>
    <pc:chgData name="Manish Kumar Lohiya" userId="S::manish.20213137@mnnit.ac.in::917d2a6a-f7d7-44ff-b56d-6f89f4756508" providerId="AD" clId="Web-{4E411482-BB9C-4118-AFA2-1CBEE8E1B419}"/>
    <pc:docChg chg="modSld">
      <pc:chgData name="Manish Kumar Lohiya" userId="S::manish.20213137@mnnit.ac.in::917d2a6a-f7d7-44ff-b56d-6f89f4756508" providerId="AD" clId="Web-{4E411482-BB9C-4118-AFA2-1CBEE8E1B419}" dt="2022-02-05T08:52:43.304" v="11" actId="20577"/>
      <pc:docMkLst>
        <pc:docMk/>
      </pc:docMkLst>
      <pc:sldChg chg="modSp">
        <pc:chgData name="Manish Kumar Lohiya" userId="S::manish.20213137@mnnit.ac.in::917d2a6a-f7d7-44ff-b56d-6f89f4756508" providerId="AD" clId="Web-{4E411482-BB9C-4118-AFA2-1CBEE8E1B419}" dt="2022-02-05T08:52:43.304" v="11" actId="20577"/>
        <pc:sldMkLst>
          <pc:docMk/>
          <pc:sldMk cId="57839016" sldId="256"/>
        </pc:sldMkLst>
        <pc:spChg chg="mod">
          <ac:chgData name="Manish Kumar Lohiya" userId="S::manish.20213137@mnnit.ac.in::917d2a6a-f7d7-44ff-b56d-6f89f4756508" providerId="AD" clId="Web-{4E411482-BB9C-4118-AFA2-1CBEE8E1B419}" dt="2022-02-05T08:52:35.757" v="7" actId="20577"/>
          <ac:spMkLst>
            <pc:docMk/>
            <pc:sldMk cId="57839016" sldId="256"/>
            <ac:spMk id="2" creationId="{9D625356-22D3-4387-9764-7D9C9224287A}"/>
          </ac:spMkLst>
        </pc:spChg>
        <pc:spChg chg="mod">
          <ac:chgData name="Manish Kumar Lohiya" userId="S::manish.20213137@mnnit.ac.in::917d2a6a-f7d7-44ff-b56d-6f89f4756508" providerId="AD" clId="Web-{4E411482-BB9C-4118-AFA2-1CBEE8E1B419}" dt="2022-02-05T08:52:43.304" v="11" actId="20577"/>
          <ac:spMkLst>
            <pc:docMk/>
            <pc:sldMk cId="57839016" sldId="256"/>
            <ac:spMk id="4" creationId="{00000000-0000-0000-0000-000000000000}"/>
          </ac:spMkLst>
        </pc:spChg>
      </pc:sldChg>
    </pc:docChg>
  </pc:docChgLst>
  <pc:docChgLst>
    <pc:chgData name="Prem Kumar" userId="S::prem.20218013@mnnit.ac.in::4a0e29cd-d5f4-4839-8a17-1ddc4517bcfc" providerId="AD" clId="Web-{71F29494-9ED2-4D24-93D6-DF9D5BD9F6DE}"/>
    <pc:docChg chg="modSld">
      <pc:chgData name="Prem Kumar" userId="S::prem.20218013@mnnit.ac.in::4a0e29cd-d5f4-4839-8a17-1ddc4517bcfc" providerId="AD" clId="Web-{71F29494-9ED2-4D24-93D6-DF9D5BD9F6DE}" dt="2022-02-05T09:18:53.455" v="23"/>
      <pc:docMkLst>
        <pc:docMk/>
      </pc:docMkLst>
      <pc:sldChg chg="addSp delSp">
        <pc:chgData name="Prem Kumar" userId="S::prem.20218013@mnnit.ac.in::4a0e29cd-d5f4-4839-8a17-1ddc4517bcfc" providerId="AD" clId="Web-{71F29494-9ED2-4D24-93D6-DF9D5BD9F6DE}" dt="2022-02-05T09:18:53.455" v="23"/>
        <pc:sldMkLst>
          <pc:docMk/>
          <pc:sldMk cId="57839016" sldId="256"/>
        </pc:sldMkLst>
        <pc:inkChg chg="add del">
          <ac:chgData name="Prem Kumar" userId="S::prem.20218013@mnnit.ac.in::4a0e29cd-d5f4-4839-8a17-1ddc4517bcfc" providerId="AD" clId="Web-{71F29494-9ED2-4D24-93D6-DF9D5BD9F6DE}" dt="2022-02-05T09:17:46.562" v="13"/>
          <ac:inkMkLst>
            <pc:docMk/>
            <pc:sldMk cId="57839016" sldId="256"/>
            <ac:inkMk id="3" creationId="{A01D1D9A-E120-4992-B0F5-40926F867950}"/>
          </ac:inkMkLst>
        </pc:inkChg>
        <pc:inkChg chg="add del">
          <ac:chgData name="Prem Kumar" userId="S::prem.20218013@mnnit.ac.in::4a0e29cd-d5f4-4839-8a17-1ddc4517bcfc" providerId="AD" clId="Web-{71F29494-9ED2-4D24-93D6-DF9D5BD9F6DE}" dt="2022-02-05T09:17:46.562" v="12"/>
          <ac:inkMkLst>
            <pc:docMk/>
            <pc:sldMk cId="57839016" sldId="256"/>
            <ac:inkMk id="7" creationId="{13B89EB7-E5EF-4A12-A016-C9B2A98D45ED}"/>
          </ac:inkMkLst>
        </pc:inkChg>
        <pc:inkChg chg="add del">
          <ac:chgData name="Prem Kumar" userId="S::prem.20218013@mnnit.ac.in::4a0e29cd-d5f4-4839-8a17-1ddc4517bcfc" providerId="AD" clId="Web-{71F29494-9ED2-4D24-93D6-DF9D5BD9F6DE}" dt="2022-02-05T09:17:46.562" v="11"/>
          <ac:inkMkLst>
            <pc:docMk/>
            <pc:sldMk cId="57839016" sldId="256"/>
            <ac:inkMk id="8" creationId="{0A7A8040-0EEC-4AA8-BC2F-149CBA231CE5}"/>
          </ac:inkMkLst>
        </pc:inkChg>
        <pc:inkChg chg="add del">
          <ac:chgData name="Prem Kumar" userId="S::prem.20218013@mnnit.ac.in::4a0e29cd-d5f4-4839-8a17-1ddc4517bcfc" providerId="AD" clId="Web-{71F29494-9ED2-4D24-93D6-DF9D5BD9F6DE}" dt="2022-02-05T09:17:46.562" v="10"/>
          <ac:inkMkLst>
            <pc:docMk/>
            <pc:sldMk cId="57839016" sldId="256"/>
            <ac:inkMk id="9" creationId="{99D67D82-5F6B-46B4-B827-B30518392E1D}"/>
          </ac:inkMkLst>
        </pc:inkChg>
        <pc:inkChg chg="add del">
          <ac:chgData name="Prem Kumar" userId="S::prem.20218013@mnnit.ac.in::4a0e29cd-d5f4-4839-8a17-1ddc4517bcfc" providerId="AD" clId="Web-{71F29494-9ED2-4D24-93D6-DF9D5BD9F6DE}" dt="2022-02-05T09:17:46.562" v="9"/>
          <ac:inkMkLst>
            <pc:docMk/>
            <pc:sldMk cId="57839016" sldId="256"/>
            <ac:inkMk id="10" creationId="{DFC330A2-E5BA-4859-B45E-7DF7782C4F4B}"/>
          </ac:inkMkLst>
        </pc:inkChg>
        <pc:inkChg chg="add del">
          <ac:chgData name="Prem Kumar" userId="S::prem.20218013@mnnit.ac.in::4a0e29cd-d5f4-4839-8a17-1ddc4517bcfc" providerId="AD" clId="Web-{71F29494-9ED2-4D24-93D6-DF9D5BD9F6DE}" dt="2022-02-05T09:17:46.562" v="8"/>
          <ac:inkMkLst>
            <pc:docMk/>
            <pc:sldMk cId="57839016" sldId="256"/>
            <ac:inkMk id="11" creationId="{83E39A93-A009-4EE8-BC58-17D756E68E62}"/>
          </ac:inkMkLst>
        </pc:inkChg>
        <pc:inkChg chg="add del">
          <ac:chgData name="Prem Kumar" userId="S::prem.20218013@mnnit.ac.in::4a0e29cd-d5f4-4839-8a17-1ddc4517bcfc" providerId="AD" clId="Web-{71F29494-9ED2-4D24-93D6-DF9D5BD9F6DE}" dt="2022-02-05T09:17:46.562" v="7"/>
          <ac:inkMkLst>
            <pc:docMk/>
            <pc:sldMk cId="57839016" sldId="256"/>
            <ac:inkMk id="12" creationId="{55E2EC85-BB53-49A0-B2CB-F14886F45557}"/>
          </ac:inkMkLst>
        </pc:inkChg>
        <pc:inkChg chg="add del">
          <ac:chgData name="Prem Kumar" userId="S::prem.20218013@mnnit.ac.in::4a0e29cd-d5f4-4839-8a17-1ddc4517bcfc" providerId="AD" clId="Web-{71F29494-9ED2-4D24-93D6-DF9D5BD9F6DE}" dt="2022-02-05T09:18:41.861" v="19"/>
          <ac:inkMkLst>
            <pc:docMk/>
            <pc:sldMk cId="57839016" sldId="256"/>
            <ac:inkMk id="13" creationId="{32E4E7AE-4051-488B-A1FA-90554030BBE9}"/>
          </ac:inkMkLst>
        </pc:inkChg>
        <pc:inkChg chg="add del">
          <ac:chgData name="Prem Kumar" userId="S::prem.20218013@mnnit.ac.in::4a0e29cd-d5f4-4839-8a17-1ddc4517bcfc" providerId="AD" clId="Web-{71F29494-9ED2-4D24-93D6-DF9D5BD9F6DE}" dt="2022-02-05T09:18:41.861" v="18"/>
          <ac:inkMkLst>
            <pc:docMk/>
            <pc:sldMk cId="57839016" sldId="256"/>
            <ac:inkMk id="14" creationId="{7ADA5322-40D2-48FC-85E6-AF67C1AE2AF6}"/>
          </ac:inkMkLst>
        </pc:inkChg>
        <pc:inkChg chg="add del">
          <ac:chgData name="Prem Kumar" userId="S::prem.20218013@mnnit.ac.in::4a0e29cd-d5f4-4839-8a17-1ddc4517bcfc" providerId="AD" clId="Web-{71F29494-9ED2-4D24-93D6-DF9D5BD9F6DE}" dt="2022-02-05T09:18:41.861" v="17"/>
          <ac:inkMkLst>
            <pc:docMk/>
            <pc:sldMk cId="57839016" sldId="256"/>
            <ac:inkMk id="15" creationId="{14700DCA-0ACE-472B-9663-F7D44C4ECE7F}"/>
          </ac:inkMkLst>
        </pc:inkChg>
        <pc:inkChg chg="add del">
          <ac:chgData name="Prem Kumar" userId="S::prem.20218013@mnnit.ac.in::4a0e29cd-d5f4-4839-8a17-1ddc4517bcfc" providerId="AD" clId="Web-{71F29494-9ED2-4D24-93D6-DF9D5BD9F6DE}" dt="2022-02-05T09:18:53.455" v="23"/>
          <ac:inkMkLst>
            <pc:docMk/>
            <pc:sldMk cId="57839016" sldId="256"/>
            <ac:inkMk id="16" creationId="{7EE96902-74DF-4C6D-B51D-72B9E881C1A9}"/>
          </ac:inkMkLst>
        </pc:inkChg>
        <pc:inkChg chg="add del">
          <ac:chgData name="Prem Kumar" userId="S::prem.20218013@mnnit.ac.in::4a0e29cd-d5f4-4839-8a17-1ddc4517bcfc" providerId="AD" clId="Web-{71F29494-9ED2-4D24-93D6-DF9D5BD9F6DE}" dt="2022-02-05T09:18:53.455" v="22"/>
          <ac:inkMkLst>
            <pc:docMk/>
            <pc:sldMk cId="57839016" sldId="256"/>
            <ac:inkMk id="17" creationId="{A412FF7A-C801-4936-91DF-910C3E0A8EC9}"/>
          </ac:inkMkLst>
        </pc:inkChg>
      </pc:sldChg>
    </pc:docChg>
  </pc:docChgLst>
  <pc:docChgLst>
    <pc:chgData name="Shreeram" userId="S::shreeram.20214033@mnnit.ac.in::618b03a0-3e58-43e0-8b14-43a65c7ce0ce" providerId="AD" clId="Web-{862EB7DC-9AC4-48EB-948A-9E8483B96F4B}"/>
    <pc:docChg chg="modSld">
      <pc:chgData name="Shreeram" userId="S::shreeram.20214033@mnnit.ac.in::618b03a0-3e58-43e0-8b14-43a65c7ce0ce" providerId="AD" clId="Web-{862EB7DC-9AC4-48EB-948A-9E8483B96F4B}" dt="2022-02-04T15:02:48.341" v="1" actId="14100"/>
      <pc:docMkLst>
        <pc:docMk/>
      </pc:docMkLst>
      <pc:sldChg chg="modSp">
        <pc:chgData name="Shreeram" userId="S::shreeram.20214033@mnnit.ac.in::618b03a0-3e58-43e0-8b14-43a65c7ce0ce" providerId="AD" clId="Web-{862EB7DC-9AC4-48EB-948A-9E8483B96F4B}" dt="2022-02-04T15:02:48.341" v="1" actId="14100"/>
        <pc:sldMkLst>
          <pc:docMk/>
          <pc:sldMk cId="2423508337" sldId="389"/>
        </pc:sldMkLst>
        <pc:picChg chg="mod">
          <ac:chgData name="Shreeram" userId="S::shreeram.20214033@mnnit.ac.in::618b03a0-3e58-43e0-8b14-43a65c7ce0ce" providerId="AD" clId="Web-{862EB7DC-9AC4-48EB-948A-9E8483B96F4B}" dt="2022-02-04T15:02:48.341" v="1" actId="14100"/>
          <ac:picMkLst>
            <pc:docMk/>
            <pc:sldMk cId="2423508337" sldId="389"/>
            <ac:picMk id="1026" creationId="{00000000-0000-0000-0000-000000000000}"/>
          </ac:picMkLst>
        </pc:picChg>
      </pc:sldChg>
    </pc:docChg>
  </pc:docChgLst>
  <pc:docChgLst>
    <pc:chgData name="Ayush Kumar" userId="S::ayush.20213086@mnnit.ac.in::890397a2-825f-4cec-be95-3d71220e6b6d" providerId="AD" clId="Web-{3982A150-7E36-4DAD-91EB-2C1811A52BE4}"/>
    <pc:docChg chg="modSld">
      <pc:chgData name="Ayush Kumar" userId="S::ayush.20213086@mnnit.ac.in::890397a2-825f-4cec-be95-3d71220e6b6d" providerId="AD" clId="Web-{3982A150-7E36-4DAD-91EB-2C1811A52BE4}" dt="2022-02-05T01:42:06.829" v="4" actId="1076"/>
      <pc:docMkLst>
        <pc:docMk/>
      </pc:docMkLst>
      <pc:sldChg chg="modSp">
        <pc:chgData name="Ayush Kumar" userId="S::ayush.20213086@mnnit.ac.in::890397a2-825f-4cec-be95-3d71220e6b6d" providerId="AD" clId="Web-{3982A150-7E36-4DAD-91EB-2C1811A52BE4}" dt="2022-02-05T01:42:06.829" v="4" actId="1076"/>
        <pc:sldMkLst>
          <pc:docMk/>
          <pc:sldMk cId="2350633055" sldId="315"/>
        </pc:sldMkLst>
        <pc:spChg chg="mod">
          <ac:chgData name="Ayush Kumar" userId="S::ayush.20213086@mnnit.ac.in::890397a2-825f-4cec-be95-3d71220e6b6d" providerId="AD" clId="Web-{3982A150-7E36-4DAD-91EB-2C1811A52BE4}" dt="2022-02-05T01:42:06.829" v="4" actId="1076"/>
          <ac:spMkLst>
            <pc:docMk/>
            <pc:sldMk cId="2350633055" sldId="315"/>
            <ac:spMk id="7" creationId="{00000000-0000-0000-0000-000000000000}"/>
          </ac:spMkLst>
        </pc:spChg>
      </pc:sldChg>
    </pc:docChg>
  </pc:docChgLst>
  <pc:docChgLst>
    <pc:chgData name="Vandita Gupta" userId="S::vandita.20211069@mnnit.ac.in::a51db694-b4c9-41ec-bb59-ead3715af246" providerId="AD" clId="Web-{B16FAEA4-7F0D-48DE-B7B1-158BAE2B9AF5}"/>
    <pc:docChg chg="modSld">
      <pc:chgData name="Vandita Gupta" userId="S::vandita.20211069@mnnit.ac.in::a51db694-b4c9-41ec-bb59-ead3715af246" providerId="AD" clId="Web-{B16FAEA4-7F0D-48DE-B7B1-158BAE2B9AF5}" dt="2022-02-03T18:09:28.133" v="0"/>
      <pc:docMkLst>
        <pc:docMk/>
      </pc:docMkLst>
      <pc:sldChg chg="addSp">
        <pc:chgData name="Vandita Gupta" userId="S::vandita.20211069@mnnit.ac.in::a51db694-b4c9-41ec-bb59-ead3715af246" providerId="AD" clId="Web-{B16FAEA4-7F0D-48DE-B7B1-158BAE2B9AF5}" dt="2022-02-03T18:09:28.133" v="0"/>
        <pc:sldMkLst>
          <pc:docMk/>
          <pc:sldMk cId="57839016" sldId="256"/>
        </pc:sldMkLst>
        <pc:spChg chg="add">
          <ac:chgData name="Vandita Gupta" userId="S::vandita.20211069@mnnit.ac.in::a51db694-b4c9-41ec-bb59-ead3715af246" providerId="AD" clId="Web-{B16FAEA4-7F0D-48DE-B7B1-158BAE2B9AF5}" dt="2022-02-03T18:09:28.133" v="0"/>
          <ac:spMkLst>
            <pc:docMk/>
            <pc:sldMk cId="57839016" sldId="256"/>
            <ac:spMk id="2" creationId="{9D625356-22D3-4387-9764-7D9C9224287A}"/>
          </ac:spMkLst>
        </pc:spChg>
      </pc:sldChg>
    </pc:docChg>
  </pc:docChgLst>
  <pc:docChgLst>
    <pc:chgData name="Anupam Singh" userId="S::anupam.20216026@mnnit.ac.in::06792389-04bc-4467-9d4b-fe9b85841b42" providerId="AD" clId="Web-{BD9D529E-03B7-F886-F64B-92EACF09AFF5}"/>
    <pc:docChg chg="modSld">
      <pc:chgData name="Anupam Singh" userId="S::anupam.20216026@mnnit.ac.in::06792389-04bc-4467-9d4b-fe9b85841b42" providerId="AD" clId="Web-{BD9D529E-03B7-F886-F64B-92EACF09AFF5}" dt="2022-02-05T07:58:10.306" v="3" actId="1076"/>
      <pc:docMkLst>
        <pc:docMk/>
      </pc:docMkLst>
      <pc:sldChg chg="delSp modSp">
        <pc:chgData name="Anupam Singh" userId="S::anupam.20216026@mnnit.ac.in::06792389-04bc-4467-9d4b-fe9b85841b42" providerId="AD" clId="Web-{BD9D529E-03B7-F886-F64B-92EACF09AFF5}" dt="2022-02-05T07:58:10.306" v="3" actId="1076"/>
        <pc:sldMkLst>
          <pc:docMk/>
          <pc:sldMk cId="3848662227" sldId="355"/>
        </pc:sldMkLst>
        <pc:spChg chg="del">
          <ac:chgData name="Anupam Singh" userId="S::anupam.20216026@mnnit.ac.in::06792389-04bc-4467-9d4b-fe9b85841b42" providerId="AD" clId="Web-{BD9D529E-03B7-F886-F64B-92EACF09AFF5}" dt="2022-02-05T07:57:55.102" v="0"/>
          <ac:spMkLst>
            <pc:docMk/>
            <pc:sldMk cId="3848662227" sldId="355"/>
            <ac:spMk id="2" creationId="{92AD5AFE-3AA7-41C1-867F-E2E54E271959}"/>
          </ac:spMkLst>
        </pc:spChg>
        <pc:picChg chg="mod">
          <ac:chgData name="Anupam Singh" userId="S::anupam.20216026@mnnit.ac.in::06792389-04bc-4467-9d4b-fe9b85841b42" providerId="AD" clId="Web-{BD9D529E-03B7-F886-F64B-92EACF09AFF5}" dt="2022-02-05T07:58:10.306" v="3" actId="1076"/>
          <ac:picMkLst>
            <pc:docMk/>
            <pc:sldMk cId="3848662227" sldId="355"/>
            <ac:picMk id="4098" creationId="{00000000-0000-0000-0000-000000000000}"/>
          </ac:picMkLst>
        </pc:picChg>
      </pc:sldChg>
    </pc:docChg>
  </pc:docChgLst>
  <pc:docChgLst>
    <pc:chgData name="Anupam Singh" userId="S::anupam.20216026@mnnit.ac.in::06792389-04bc-4467-9d4b-fe9b85841b42" providerId="AD" clId="Web-{9C435B95-5773-F69B-E169-FF463ABBAF7C}"/>
    <pc:docChg chg="modSld">
      <pc:chgData name="Anupam Singh" userId="S::anupam.20216026@mnnit.ac.in::06792389-04bc-4467-9d4b-fe9b85841b42" providerId="AD" clId="Web-{9C435B95-5773-F69B-E169-FF463ABBAF7C}" dt="2022-02-03T12:13:29.857" v="15" actId="20577"/>
      <pc:docMkLst>
        <pc:docMk/>
      </pc:docMkLst>
      <pc:sldChg chg="modSp">
        <pc:chgData name="Anupam Singh" userId="S::anupam.20216026@mnnit.ac.in::06792389-04bc-4467-9d4b-fe9b85841b42" providerId="AD" clId="Web-{9C435B95-5773-F69B-E169-FF463ABBAF7C}" dt="2022-02-03T12:12:03.856" v="0" actId="1076"/>
        <pc:sldMkLst>
          <pc:docMk/>
          <pc:sldMk cId="57839016" sldId="256"/>
        </pc:sldMkLst>
        <pc:picChg chg="mod">
          <ac:chgData name="Anupam Singh" userId="S::anupam.20216026@mnnit.ac.in::06792389-04bc-4467-9d4b-fe9b85841b42" providerId="AD" clId="Web-{9C435B95-5773-F69B-E169-FF463ABBAF7C}" dt="2022-02-03T12:12:03.856" v="0" actId="1076"/>
          <ac:picMkLst>
            <pc:docMk/>
            <pc:sldMk cId="57839016" sldId="256"/>
            <ac:picMk id="5" creationId="{00000000-0000-0000-0000-000000000000}"/>
          </ac:picMkLst>
        </pc:picChg>
      </pc:sldChg>
      <pc:sldChg chg="addSp modSp">
        <pc:chgData name="Anupam Singh" userId="S::anupam.20216026@mnnit.ac.in::06792389-04bc-4467-9d4b-fe9b85841b42" providerId="AD" clId="Web-{9C435B95-5773-F69B-E169-FF463ABBAF7C}" dt="2022-02-03T12:13:29.857" v="15" actId="20577"/>
        <pc:sldMkLst>
          <pc:docMk/>
          <pc:sldMk cId="202172109" sldId="330"/>
        </pc:sldMkLst>
        <pc:spChg chg="add mod">
          <ac:chgData name="Anupam Singh" userId="S::anupam.20216026@mnnit.ac.in::06792389-04bc-4467-9d4b-fe9b85841b42" providerId="AD" clId="Web-{9C435B95-5773-F69B-E169-FF463ABBAF7C}" dt="2022-02-03T12:13:29.857" v="15" actId="20577"/>
          <ac:spMkLst>
            <pc:docMk/>
            <pc:sldMk cId="202172109" sldId="330"/>
            <ac:spMk id="2" creationId="{DB4506E0-A5D3-4D15-824A-D0585D000B9C}"/>
          </ac:spMkLst>
        </pc:spChg>
      </pc:sldChg>
      <pc:sldChg chg="modSp">
        <pc:chgData name="Anupam Singh" userId="S::anupam.20216026@mnnit.ac.in::06792389-04bc-4467-9d4b-fe9b85841b42" providerId="AD" clId="Web-{9C435B95-5773-F69B-E169-FF463ABBAF7C}" dt="2022-02-03T12:12:11.325" v="1" actId="1076"/>
        <pc:sldMkLst>
          <pc:docMk/>
          <pc:sldMk cId="869899650" sldId="331"/>
        </pc:sldMkLst>
        <pc:picChg chg="mod">
          <ac:chgData name="Anupam Singh" userId="S::anupam.20216026@mnnit.ac.in::06792389-04bc-4467-9d4b-fe9b85841b42" providerId="AD" clId="Web-{9C435B95-5773-F69B-E169-FF463ABBAF7C}" dt="2022-02-03T12:12:11.325" v="1" actId="1076"/>
          <ac:picMkLst>
            <pc:docMk/>
            <pc:sldMk cId="869899650" sldId="331"/>
            <ac:picMk id="2050" creationId="{00000000-0000-0000-0000-000000000000}"/>
          </ac:picMkLst>
        </pc:picChg>
      </pc:sldChg>
      <pc:sldChg chg="addSp delSp modSp">
        <pc:chgData name="Anupam Singh" userId="S::anupam.20216026@mnnit.ac.in::06792389-04bc-4467-9d4b-fe9b85841b42" providerId="AD" clId="Web-{9C435B95-5773-F69B-E169-FF463ABBAF7C}" dt="2022-02-03T12:12:37.122" v="4"/>
        <pc:sldMkLst>
          <pc:docMk/>
          <pc:sldMk cId="3681977396" sldId="344"/>
        </pc:sldMkLst>
        <pc:spChg chg="add del mod">
          <ac:chgData name="Anupam Singh" userId="S::anupam.20216026@mnnit.ac.in::06792389-04bc-4467-9d4b-fe9b85841b42" providerId="AD" clId="Web-{9C435B95-5773-F69B-E169-FF463ABBAF7C}" dt="2022-02-03T12:12:37.122" v="4"/>
          <ac:spMkLst>
            <pc:docMk/>
            <pc:sldMk cId="3681977396" sldId="344"/>
            <ac:spMk id="2" creationId="{DAF36B26-618D-4F16-B235-9A5DB2E3FDA8}"/>
          </ac:spMkLst>
        </pc:spChg>
      </pc:sldChg>
      <pc:sldChg chg="addSp">
        <pc:chgData name="Anupam Singh" userId="S::anupam.20216026@mnnit.ac.in::06792389-04bc-4467-9d4b-fe9b85841b42" providerId="AD" clId="Web-{9C435B95-5773-F69B-E169-FF463ABBAF7C}" dt="2022-02-03T12:12:46.028" v="5"/>
        <pc:sldMkLst>
          <pc:docMk/>
          <pc:sldMk cId="3848662227" sldId="355"/>
        </pc:sldMkLst>
        <pc:spChg chg="add">
          <ac:chgData name="Anupam Singh" userId="S::anupam.20216026@mnnit.ac.in::06792389-04bc-4467-9d4b-fe9b85841b42" providerId="AD" clId="Web-{9C435B95-5773-F69B-E169-FF463ABBAF7C}" dt="2022-02-03T12:12:46.028" v="5"/>
          <ac:spMkLst>
            <pc:docMk/>
            <pc:sldMk cId="3848662227" sldId="355"/>
            <ac:spMk id="2" creationId="{92AD5AFE-3AA7-41C1-867F-E2E54E271959}"/>
          </ac:spMkLst>
        </pc:spChg>
      </pc:sldChg>
      <pc:sldChg chg="modSp">
        <pc:chgData name="Anupam Singh" userId="S::anupam.20216026@mnnit.ac.in::06792389-04bc-4467-9d4b-fe9b85841b42" providerId="AD" clId="Web-{9C435B95-5773-F69B-E169-FF463ABBAF7C}" dt="2022-02-03T12:13:04.341" v="7" actId="1076"/>
        <pc:sldMkLst>
          <pc:docMk/>
          <pc:sldMk cId="2423508337" sldId="389"/>
        </pc:sldMkLst>
        <pc:spChg chg="mod">
          <ac:chgData name="Anupam Singh" userId="S::anupam.20216026@mnnit.ac.in::06792389-04bc-4467-9d4b-fe9b85841b42" providerId="AD" clId="Web-{9C435B95-5773-F69B-E169-FF463ABBAF7C}" dt="2022-02-03T12:13:01.482" v="6" actId="1076"/>
          <ac:spMkLst>
            <pc:docMk/>
            <pc:sldMk cId="2423508337" sldId="389"/>
            <ac:spMk id="4" creationId="{00000000-0000-0000-0000-000000000000}"/>
          </ac:spMkLst>
        </pc:spChg>
        <pc:picChg chg="mod">
          <ac:chgData name="Anupam Singh" userId="S::anupam.20216026@mnnit.ac.in::06792389-04bc-4467-9d4b-fe9b85841b42" providerId="AD" clId="Web-{9C435B95-5773-F69B-E169-FF463ABBAF7C}" dt="2022-02-03T12:13:04.341" v="7" actId="1076"/>
          <ac:picMkLst>
            <pc:docMk/>
            <pc:sldMk cId="2423508337" sldId="389"/>
            <ac:picMk id="102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5A9A5-D420-47EA-96A1-C2D711003FA5}" type="datetimeFigureOut">
              <a:rPr lang="en-US" smtClean="0"/>
              <a:pPr/>
              <a:t>3/12/2022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7F3C46-EF7A-42D7-BBCB-9155F5C8DCC5}" type="slidenum">
              <a:rPr lang="en-US" smtClean="0"/>
              <a:pPr/>
              <a:t>‹#›</a:t>
            </a:fld>
            <a:endParaRPr lang="en-US"/>
          </a:p>
        </p:txBody>
      </p:sp>
    </p:spTree>
    <p:extLst>
      <p:ext uri="{BB962C8B-B14F-4D97-AF65-F5344CB8AC3E}">
        <p14:creationId xmlns:p14="http://schemas.microsoft.com/office/powerpoint/2010/main" val="1403487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2ACBDC-3514-4605-A291-F89C5E030893}"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pPr/>
              <a:t>‹#›</a:t>
            </a:fld>
            <a:endParaRPr lang="en-US"/>
          </a:p>
        </p:txBody>
      </p:sp>
    </p:spTree>
    <p:extLst>
      <p:ext uri="{BB962C8B-B14F-4D97-AF65-F5344CB8AC3E}">
        <p14:creationId xmlns:p14="http://schemas.microsoft.com/office/powerpoint/2010/main" val="250543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2ACBDC-3514-4605-A291-F89C5E030893}"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pPr/>
              <a:t>‹#›</a:t>
            </a:fld>
            <a:endParaRPr lang="en-US"/>
          </a:p>
        </p:txBody>
      </p:sp>
    </p:spTree>
    <p:extLst>
      <p:ext uri="{BB962C8B-B14F-4D97-AF65-F5344CB8AC3E}">
        <p14:creationId xmlns:p14="http://schemas.microsoft.com/office/powerpoint/2010/main" val="1287920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2ACBDC-3514-4605-A291-F89C5E030893}"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pPr/>
              <a:t>‹#›</a:t>
            </a:fld>
            <a:endParaRPr lang="en-US"/>
          </a:p>
        </p:txBody>
      </p:sp>
    </p:spTree>
    <p:extLst>
      <p:ext uri="{BB962C8B-B14F-4D97-AF65-F5344CB8AC3E}">
        <p14:creationId xmlns:p14="http://schemas.microsoft.com/office/powerpoint/2010/main" val="125299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2ACBDC-3514-4605-A291-F89C5E030893}"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pPr/>
              <a:t>‹#›</a:t>
            </a:fld>
            <a:endParaRPr lang="en-US"/>
          </a:p>
        </p:txBody>
      </p:sp>
    </p:spTree>
    <p:extLst>
      <p:ext uri="{BB962C8B-B14F-4D97-AF65-F5344CB8AC3E}">
        <p14:creationId xmlns:p14="http://schemas.microsoft.com/office/powerpoint/2010/main" val="410510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2ACBDC-3514-4605-A291-F89C5E030893}"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pPr/>
              <a:t>‹#›</a:t>
            </a:fld>
            <a:endParaRPr lang="en-US"/>
          </a:p>
        </p:txBody>
      </p:sp>
    </p:spTree>
    <p:extLst>
      <p:ext uri="{BB962C8B-B14F-4D97-AF65-F5344CB8AC3E}">
        <p14:creationId xmlns:p14="http://schemas.microsoft.com/office/powerpoint/2010/main" val="140365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2ACBDC-3514-4605-A291-F89C5E030893}" type="datetimeFigureOut">
              <a:rPr lang="en-US" smtClean="0"/>
              <a:pPr/>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97C28-FF08-4139-BA4B-964BC5800518}" type="slidenum">
              <a:rPr lang="en-US" smtClean="0"/>
              <a:pPr/>
              <a:t>‹#›</a:t>
            </a:fld>
            <a:endParaRPr lang="en-US"/>
          </a:p>
        </p:txBody>
      </p:sp>
    </p:spTree>
    <p:extLst>
      <p:ext uri="{BB962C8B-B14F-4D97-AF65-F5344CB8AC3E}">
        <p14:creationId xmlns:p14="http://schemas.microsoft.com/office/powerpoint/2010/main" val="368235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2ACBDC-3514-4605-A291-F89C5E030893}" type="datetimeFigureOut">
              <a:rPr lang="en-US" smtClean="0"/>
              <a:pPr/>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97C28-FF08-4139-BA4B-964BC5800518}" type="slidenum">
              <a:rPr lang="en-US" smtClean="0"/>
              <a:pPr/>
              <a:t>‹#›</a:t>
            </a:fld>
            <a:endParaRPr lang="en-US"/>
          </a:p>
        </p:txBody>
      </p:sp>
    </p:spTree>
    <p:extLst>
      <p:ext uri="{BB962C8B-B14F-4D97-AF65-F5344CB8AC3E}">
        <p14:creationId xmlns:p14="http://schemas.microsoft.com/office/powerpoint/2010/main" val="315685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2ACBDC-3514-4605-A291-F89C5E030893}" type="datetimeFigureOut">
              <a:rPr lang="en-US" smtClean="0"/>
              <a:pPr/>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197C28-FF08-4139-BA4B-964BC5800518}" type="slidenum">
              <a:rPr lang="en-US" smtClean="0"/>
              <a:pPr/>
              <a:t>‹#›</a:t>
            </a:fld>
            <a:endParaRPr lang="en-US"/>
          </a:p>
        </p:txBody>
      </p:sp>
    </p:spTree>
    <p:extLst>
      <p:ext uri="{BB962C8B-B14F-4D97-AF65-F5344CB8AC3E}">
        <p14:creationId xmlns:p14="http://schemas.microsoft.com/office/powerpoint/2010/main" val="263880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ACBDC-3514-4605-A291-F89C5E030893}" type="datetimeFigureOut">
              <a:rPr lang="en-US" smtClean="0"/>
              <a:pPr/>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197C28-FF08-4139-BA4B-964BC5800518}" type="slidenum">
              <a:rPr lang="en-US" smtClean="0"/>
              <a:pPr/>
              <a:t>‹#›</a:t>
            </a:fld>
            <a:endParaRPr lang="en-US"/>
          </a:p>
        </p:txBody>
      </p:sp>
    </p:spTree>
    <p:extLst>
      <p:ext uri="{BB962C8B-B14F-4D97-AF65-F5344CB8AC3E}">
        <p14:creationId xmlns:p14="http://schemas.microsoft.com/office/powerpoint/2010/main" val="410056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ACBDC-3514-4605-A291-F89C5E030893}" type="datetimeFigureOut">
              <a:rPr lang="en-US" smtClean="0"/>
              <a:pPr/>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97C28-FF08-4139-BA4B-964BC5800518}" type="slidenum">
              <a:rPr lang="en-US" smtClean="0"/>
              <a:pPr/>
              <a:t>‹#›</a:t>
            </a:fld>
            <a:endParaRPr lang="en-US"/>
          </a:p>
        </p:txBody>
      </p:sp>
    </p:spTree>
    <p:extLst>
      <p:ext uri="{BB962C8B-B14F-4D97-AF65-F5344CB8AC3E}">
        <p14:creationId xmlns:p14="http://schemas.microsoft.com/office/powerpoint/2010/main" val="139628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ACBDC-3514-4605-A291-F89C5E030893}" type="datetimeFigureOut">
              <a:rPr lang="en-US" smtClean="0"/>
              <a:pPr/>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97C28-FF08-4139-BA4B-964BC5800518}" type="slidenum">
              <a:rPr lang="en-US" smtClean="0"/>
              <a:pPr/>
              <a:t>‹#›</a:t>
            </a:fld>
            <a:endParaRPr lang="en-US"/>
          </a:p>
        </p:txBody>
      </p:sp>
    </p:spTree>
    <p:extLst>
      <p:ext uri="{BB962C8B-B14F-4D97-AF65-F5344CB8AC3E}">
        <p14:creationId xmlns:p14="http://schemas.microsoft.com/office/powerpoint/2010/main" val="230008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ACBDC-3514-4605-A291-F89C5E030893}" type="datetimeFigureOut">
              <a:rPr lang="en-US" smtClean="0"/>
              <a:pPr/>
              <a:t>3/12/2022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97C28-FF08-4139-BA4B-964BC5800518}" type="slidenum">
              <a:rPr lang="en-US" smtClean="0"/>
              <a:pPr/>
              <a:t>‹#›</a:t>
            </a:fld>
            <a:endParaRPr lang="en-US"/>
          </a:p>
        </p:txBody>
      </p:sp>
    </p:spTree>
    <p:extLst>
      <p:ext uri="{BB962C8B-B14F-4D97-AF65-F5344CB8AC3E}">
        <p14:creationId xmlns:p14="http://schemas.microsoft.com/office/powerpoint/2010/main" val="358229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Glass_bottle" TargetMode="External"/><Relationship Id="rId2" Type="http://schemas.openxmlformats.org/officeDocument/2006/relationships/hyperlink" Target="https://en.wikipedia.org/wiki/Plastic" TargetMode="External"/><Relationship Id="rId1" Type="http://schemas.openxmlformats.org/officeDocument/2006/relationships/slideLayout" Target="../slideLayouts/slideLayout2.xml"/><Relationship Id="rId4" Type="http://schemas.openxmlformats.org/officeDocument/2006/relationships/hyperlink" Target="https://en.wiktionary.org/wiki/parison"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en.wikipedia.org/wiki/Molding_(proce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68999" y="304800"/>
            <a:ext cx="3706143" cy="523220"/>
          </a:xfrm>
          <a:prstGeom prst="rect">
            <a:avLst/>
          </a:prstGeom>
        </p:spPr>
        <p:txBody>
          <a:bodyPr wrap="none" lIns="91440" tIns="45720" rIns="91440" bIns="45720" anchor="t">
            <a:spAutoFit/>
          </a:bodyPr>
          <a:lstStyle/>
          <a:p>
            <a:pPr algn="ctr"/>
            <a:r>
              <a:rPr lang="en-US" sz="2800" b="1">
                <a:solidFill>
                  <a:srgbClr val="FF0000"/>
                </a:solidFill>
                <a:latin typeface="Cambria"/>
                <a:ea typeface="Cambria"/>
              </a:rPr>
              <a:t>ME-11102-Workshop</a:t>
            </a:r>
            <a:endParaRPr lang="en-US" sz="2800" b="1">
              <a:solidFill>
                <a:srgbClr val="FF0000"/>
              </a:solidFill>
              <a:latin typeface="Cambria"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095139"/>
            <a:ext cx="2514600" cy="2598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228600" y="4093684"/>
            <a:ext cx="8686800" cy="212667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b="1" err="1">
                <a:solidFill>
                  <a:srgbClr val="0000FF"/>
                </a:solidFill>
                <a:latin typeface="Times New Roman" pitchFamily="18" charset="0"/>
                <a:cs typeface="Times New Roman" pitchFamily="18" charset="0"/>
              </a:rPr>
              <a:t>Dr.R</a:t>
            </a:r>
            <a:r>
              <a:rPr lang="en-US" sz="2400" b="1">
                <a:solidFill>
                  <a:srgbClr val="0000FF"/>
                </a:solidFill>
                <a:latin typeface="Times New Roman" pitchFamily="18" charset="0"/>
                <a:cs typeface="Times New Roman" pitchFamily="18" charset="0"/>
              </a:rPr>
              <a:t> PRABHU SEKAR, </a:t>
            </a:r>
          </a:p>
          <a:p>
            <a:r>
              <a:rPr lang="en-US" sz="2400" b="1">
                <a:solidFill>
                  <a:srgbClr val="0000FF"/>
                </a:solidFill>
                <a:latin typeface="Times New Roman" pitchFamily="18" charset="0"/>
                <a:cs typeface="Times New Roman" pitchFamily="18" charset="0"/>
              </a:rPr>
              <a:t>Assistant Professor,</a:t>
            </a:r>
          </a:p>
          <a:p>
            <a:r>
              <a:rPr lang="en-US" sz="2400" b="1">
                <a:solidFill>
                  <a:srgbClr val="0000FF"/>
                </a:solidFill>
                <a:latin typeface="Times New Roman" pitchFamily="18" charset="0"/>
                <a:cs typeface="Times New Roman" pitchFamily="18" charset="0"/>
              </a:rPr>
              <a:t>Mechanical Engineering Department,</a:t>
            </a:r>
          </a:p>
          <a:p>
            <a:r>
              <a:rPr lang="en-US" sz="2400" b="1" err="1">
                <a:solidFill>
                  <a:srgbClr val="0000FF"/>
                </a:solidFill>
                <a:latin typeface="Times New Roman" pitchFamily="18" charset="0"/>
                <a:cs typeface="Times New Roman" pitchFamily="18" charset="0"/>
              </a:rPr>
              <a:t>Motilal</a:t>
            </a:r>
            <a:r>
              <a:rPr lang="en-US" sz="2400" b="1">
                <a:solidFill>
                  <a:srgbClr val="0000FF"/>
                </a:solidFill>
                <a:latin typeface="Times New Roman" pitchFamily="18" charset="0"/>
                <a:cs typeface="Times New Roman" pitchFamily="18" charset="0"/>
              </a:rPr>
              <a:t> Nehru National Institute of Technology Allahabad.</a:t>
            </a:r>
          </a:p>
          <a:p>
            <a:endParaRPr lang="en-US" sz="2400">
              <a:solidFill>
                <a:srgbClr val="0000FF"/>
              </a:solidFill>
              <a:latin typeface="Times New Roman" pitchFamily="18" charset="0"/>
              <a:cs typeface="Times New Roman" pitchFamily="18" charset="0"/>
            </a:endParaRPr>
          </a:p>
          <a:p>
            <a:endParaRPr lang="en-US" sz="2400">
              <a:solidFill>
                <a:srgbClr val="FF0000"/>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9D625356-22D3-4387-9764-7D9C9224287A}"/>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Tree>
    <p:extLst>
      <p:ext uri="{BB962C8B-B14F-4D97-AF65-F5344CB8AC3E}">
        <p14:creationId xmlns:p14="http://schemas.microsoft.com/office/powerpoint/2010/main" val="5783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39" y="1039090"/>
            <a:ext cx="4934364" cy="523220"/>
          </a:xfrm>
          <a:prstGeom prst="rect">
            <a:avLst/>
          </a:prstGeom>
        </p:spPr>
        <p:txBody>
          <a:bodyPr wrap="none">
            <a:spAutoFit/>
          </a:bodyPr>
          <a:lstStyle/>
          <a:p>
            <a:r>
              <a:rPr lang="en-US" sz="2800" u="sng">
                <a:solidFill>
                  <a:srgbClr val="FF0000"/>
                </a:solidFill>
                <a:latin typeface="Times New Roman" pitchFamily="18" charset="0"/>
                <a:cs typeface="Times New Roman" pitchFamily="18" charset="0"/>
              </a:rPr>
              <a:t>Disadvantages of casting process</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sp>
        <p:nvSpPr>
          <p:cNvPr id="6" name="Rectangle 5"/>
          <p:cNvSpPr/>
          <p:nvPr/>
        </p:nvSpPr>
        <p:spPr>
          <a:xfrm>
            <a:off x="187172" y="1676400"/>
            <a:ext cx="8804428" cy="2677656"/>
          </a:xfrm>
          <a:prstGeom prst="rect">
            <a:avLst/>
          </a:prstGeom>
        </p:spPr>
        <p:txBody>
          <a:bodyPr wrap="square">
            <a:spAutoFit/>
          </a:bodyPr>
          <a:lstStyle/>
          <a:p>
            <a:pPr marL="457200" indent="-457200">
              <a:buFont typeface="Wingdings" pitchFamily="2" charset="2"/>
              <a:buChar char="Ø"/>
            </a:pPr>
            <a:r>
              <a:rPr lang="en-US" sz="2800">
                <a:solidFill>
                  <a:srgbClr val="0000FF"/>
                </a:solidFill>
                <a:latin typeface="Times New Roman" pitchFamily="18" charset="0"/>
                <a:cs typeface="Times New Roman" pitchFamily="18" charset="0"/>
              </a:rPr>
              <a:t>Limitations on mechanical properties,</a:t>
            </a:r>
          </a:p>
          <a:p>
            <a:pPr marL="457200" indent="-457200">
              <a:buFont typeface="Wingdings" pitchFamily="2" charset="2"/>
              <a:buChar char="Ø"/>
            </a:pPr>
            <a:r>
              <a:rPr lang="en-US" sz="2800">
                <a:solidFill>
                  <a:srgbClr val="FF0000"/>
                </a:solidFill>
                <a:latin typeface="Times New Roman" pitchFamily="18" charset="0"/>
                <a:cs typeface="Times New Roman" pitchFamily="18" charset="0"/>
              </a:rPr>
              <a:t>Porosity, </a:t>
            </a:r>
          </a:p>
          <a:p>
            <a:pPr marL="457200" indent="-457200">
              <a:buFont typeface="Wingdings" pitchFamily="2" charset="2"/>
              <a:buChar char="Ø"/>
            </a:pPr>
            <a:r>
              <a:rPr lang="en-US" sz="2800">
                <a:solidFill>
                  <a:srgbClr val="0000FF"/>
                </a:solidFill>
                <a:latin typeface="Times New Roman" pitchFamily="18" charset="0"/>
                <a:cs typeface="Times New Roman" pitchFamily="18" charset="0"/>
              </a:rPr>
              <a:t>Poor dimensional accuracy and surface finish for some casting processes,</a:t>
            </a:r>
          </a:p>
          <a:p>
            <a:pPr marL="457200" indent="-457200">
              <a:buFont typeface="Wingdings" pitchFamily="2" charset="2"/>
              <a:buChar char="Ø"/>
            </a:pPr>
            <a:r>
              <a:rPr lang="en-US" sz="2800">
                <a:solidFill>
                  <a:srgbClr val="FF0000"/>
                </a:solidFill>
                <a:latin typeface="Times New Roman" pitchFamily="18" charset="0"/>
                <a:cs typeface="Times New Roman" pitchFamily="18" charset="0"/>
              </a:rPr>
              <a:t>Safety hazards to humans when processing hot molten metals, and environmental problems.</a:t>
            </a:r>
          </a:p>
        </p:txBody>
      </p:sp>
    </p:spTree>
    <p:extLst>
      <p:ext uri="{BB962C8B-B14F-4D97-AF65-F5344CB8AC3E}">
        <p14:creationId xmlns:p14="http://schemas.microsoft.com/office/powerpoint/2010/main" val="14742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sp>
        <p:nvSpPr>
          <p:cNvPr id="5" name="Rectangle 4"/>
          <p:cNvSpPr/>
          <p:nvPr/>
        </p:nvSpPr>
        <p:spPr>
          <a:xfrm>
            <a:off x="228600" y="1578949"/>
            <a:ext cx="8763000" cy="3970318"/>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Parts made by casting processes range in size from small components weighing only a few ounces up to very large products weighing tons.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list of parts includes dental crowns, jewelry, statues, wood-burning stoves, engine blocks and heads for automotive vehicles, machine frames, railway wheels, frying pans, pipes, and pump housings.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All varieties of metals can be cast, ferrous and nonferrous.</a:t>
            </a:r>
          </a:p>
        </p:txBody>
      </p:sp>
      <p:sp>
        <p:nvSpPr>
          <p:cNvPr id="6" name="Rectangle 5"/>
          <p:cNvSpPr/>
          <p:nvPr/>
        </p:nvSpPr>
        <p:spPr>
          <a:xfrm>
            <a:off x="85339" y="1039090"/>
            <a:ext cx="2626040" cy="523220"/>
          </a:xfrm>
          <a:prstGeom prst="rect">
            <a:avLst/>
          </a:prstGeom>
        </p:spPr>
        <p:txBody>
          <a:bodyPr wrap="none">
            <a:spAutoFit/>
          </a:bodyPr>
          <a:lstStyle/>
          <a:p>
            <a:r>
              <a:rPr lang="en-US" sz="2800" u="sng">
                <a:solidFill>
                  <a:srgbClr val="FF0000"/>
                </a:solidFill>
                <a:latin typeface="Times New Roman" pitchFamily="18" charset="0"/>
                <a:cs typeface="Times New Roman" pitchFamily="18" charset="0"/>
              </a:rPr>
              <a:t>Casting Products</a:t>
            </a:r>
          </a:p>
        </p:txBody>
      </p:sp>
    </p:spTree>
    <p:extLst>
      <p:ext uri="{BB962C8B-B14F-4D97-AF65-F5344CB8AC3E}">
        <p14:creationId xmlns:p14="http://schemas.microsoft.com/office/powerpoint/2010/main" val="1135856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323385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320800"/>
            <a:ext cx="312420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567545"/>
            <a:ext cx="3138407"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5300" y="3733800"/>
            <a:ext cx="1857022"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2322" y="3715327"/>
            <a:ext cx="2536486" cy="1881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7721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 y="3962400"/>
            <a:ext cx="3886200" cy="707886"/>
          </a:xfrm>
          <a:prstGeom prst="rect">
            <a:avLst/>
          </a:prstGeom>
        </p:spPr>
        <p:txBody>
          <a:bodyPr wrap="square">
            <a:spAutoFit/>
          </a:bodyPr>
          <a:lstStyle/>
          <a:p>
            <a:r>
              <a:rPr lang="en-US" sz="2000">
                <a:solidFill>
                  <a:srgbClr val="0000FF"/>
                </a:solidFill>
                <a:latin typeface="Times New Roman" pitchFamily="18" charset="0"/>
                <a:cs typeface="Times New Roman" pitchFamily="18" charset="0"/>
              </a:rPr>
              <a:t>(a) open mold, simply a container in the shape of the desired part;</a:t>
            </a:r>
          </a:p>
        </p:txBody>
      </p:sp>
      <p:sp>
        <p:nvSpPr>
          <p:cNvPr id="6" name="Rectangle 5"/>
          <p:cNvSpPr/>
          <p:nvPr/>
        </p:nvSpPr>
        <p:spPr>
          <a:xfrm>
            <a:off x="4191000" y="3964862"/>
            <a:ext cx="4572000" cy="707886"/>
          </a:xfrm>
          <a:prstGeom prst="rect">
            <a:avLst/>
          </a:prstGeom>
        </p:spPr>
        <p:txBody>
          <a:bodyPr>
            <a:spAutoFit/>
          </a:bodyPr>
          <a:lstStyle/>
          <a:p>
            <a:r>
              <a:rPr lang="en-US" sz="2000">
                <a:solidFill>
                  <a:srgbClr val="0000FF"/>
                </a:solidFill>
                <a:latin typeface="Times New Roman" pitchFamily="18" charset="0"/>
                <a:cs typeface="Times New Roman" pitchFamily="18" charset="0"/>
              </a:rPr>
              <a:t>(b) Closed mold, in which the mold geometry is more complex</a:t>
            </a:r>
          </a:p>
        </p:txBody>
      </p:sp>
      <p:sp>
        <p:nvSpPr>
          <p:cNvPr id="7" name="Rectangle 6"/>
          <p:cNvSpPr/>
          <p:nvPr/>
        </p:nvSpPr>
        <p:spPr>
          <a:xfrm>
            <a:off x="152399" y="4935877"/>
            <a:ext cx="8830639" cy="954107"/>
          </a:xfrm>
          <a:prstGeom prst="rect">
            <a:avLst/>
          </a:prstGeom>
        </p:spPr>
        <p:txBody>
          <a:bodyPr wrap="square">
            <a:spAutoFit/>
          </a:bodyPr>
          <a:lstStyle/>
          <a:p>
            <a:pPr marL="285750" indent="-285750" algn="just">
              <a:buFont typeface="Wingdings" pitchFamily="2" charset="2"/>
              <a:buChar char="Ø"/>
            </a:pPr>
            <a:r>
              <a:rPr lang="en-US" sz="2800">
                <a:solidFill>
                  <a:srgbClr val="FF0000"/>
                </a:solidFill>
                <a:latin typeface="Times New Roman" pitchFamily="18" charset="0"/>
                <a:cs typeface="Times New Roman" pitchFamily="18" charset="0"/>
              </a:rPr>
              <a:t>The mold contains a cavity whose geometry determines the shape of the cast part.</a:t>
            </a:r>
          </a:p>
        </p:txBody>
      </p:sp>
    </p:spTree>
    <p:extLst>
      <p:ext uri="{BB962C8B-B14F-4D97-AF65-F5344CB8AC3E}">
        <p14:creationId xmlns:p14="http://schemas.microsoft.com/office/powerpoint/2010/main" val="235063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120676"/>
            <a:ext cx="8839200" cy="4832092"/>
          </a:xfrm>
          <a:prstGeom prst="rect">
            <a:avLst/>
          </a:prstGeom>
        </p:spPr>
        <p:txBody>
          <a:bodyPr wrap="square">
            <a:spAutoFit/>
          </a:bodyPr>
          <a:lstStyle/>
          <a:p>
            <a:pPr marL="457200" indent="-457200">
              <a:buFont typeface="Wingdings" pitchFamily="2" charset="2"/>
              <a:buChar char="Ø"/>
            </a:pPr>
            <a:r>
              <a:rPr lang="en-US" sz="2800">
                <a:solidFill>
                  <a:srgbClr val="FF0000"/>
                </a:solidFill>
                <a:latin typeface="Times New Roman" pitchFamily="18" charset="0"/>
                <a:cs typeface="Times New Roman" pitchFamily="18" charset="0"/>
              </a:rPr>
              <a:t>The actual size and shape of the cavity must be slightly oversized to allow for shrinkage that occurs in the metal during solidification and cooling. </a:t>
            </a:r>
          </a:p>
          <a:p>
            <a:pPr marL="457200" indent="-457200">
              <a:buFont typeface="Wingdings" pitchFamily="2" charset="2"/>
              <a:buChar char="Ø"/>
            </a:pPr>
            <a:r>
              <a:rPr lang="en-US" sz="2800">
                <a:solidFill>
                  <a:srgbClr val="0000FF"/>
                </a:solidFill>
                <a:latin typeface="Times New Roman" pitchFamily="18" charset="0"/>
                <a:cs typeface="Times New Roman" pitchFamily="18" charset="0"/>
              </a:rPr>
              <a:t>Different metals undergo different amounts of shrinkage, so the mold cavity must be designed for the particular metal to be cast if dimensional accuracy is critical.</a:t>
            </a:r>
          </a:p>
          <a:p>
            <a:pPr marL="457200" indent="-457200">
              <a:buFont typeface="Wingdings" pitchFamily="2" charset="2"/>
              <a:buChar char="Ø"/>
            </a:pPr>
            <a:r>
              <a:rPr lang="en-US" sz="2800">
                <a:solidFill>
                  <a:srgbClr val="FF0000"/>
                </a:solidFill>
                <a:latin typeface="Times New Roman" pitchFamily="18" charset="0"/>
                <a:cs typeface="Times New Roman" pitchFamily="18" charset="0"/>
              </a:rPr>
              <a:t>To accomplish a casting operation, the metal is first heated to a temperature high enough to completely transform it into a liquid state. </a:t>
            </a:r>
          </a:p>
          <a:p>
            <a:pPr marL="457200" indent="-457200">
              <a:buFont typeface="Wingdings" pitchFamily="2" charset="2"/>
              <a:buChar char="Ø"/>
            </a:pPr>
            <a:r>
              <a:rPr lang="en-US" sz="2800">
                <a:solidFill>
                  <a:srgbClr val="0000FF"/>
                </a:solidFill>
                <a:latin typeface="Times New Roman" pitchFamily="18" charset="0"/>
                <a:cs typeface="Times New Roman" pitchFamily="18" charset="0"/>
              </a:rPr>
              <a:t>It is then poured, or otherwise directed, into the cavity of the mold. </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spTree>
    <p:extLst>
      <p:ext uri="{BB962C8B-B14F-4D97-AF65-F5344CB8AC3E}">
        <p14:creationId xmlns:p14="http://schemas.microsoft.com/office/powerpoint/2010/main" val="167551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66800"/>
            <a:ext cx="8839200" cy="2246769"/>
          </a:xfrm>
          <a:prstGeom prst="rect">
            <a:avLst/>
          </a:prstGeom>
        </p:spPr>
        <p:txBody>
          <a:bodyPr wrap="square">
            <a:spAutoFit/>
          </a:bodyPr>
          <a:lstStyle/>
          <a:p>
            <a:pPr algn="just"/>
            <a:r>
              <a:rPr lang="en-US" sz="2800">
                <a:solidFill>
                  <a:srgbClr val="FF0000"/>
                </a:solidFill>
                <a:latin typeface="Times New Roman" pitchFamily="18" charset="0"/>
                <a:cs typeface="Times New Roman" pitchFamily="18" charset="0"/>
              </a:rPr>
              <a:t>In an </a:t>
            </a:r>
            <a:r>
              <a:rPr lang="en-US" sz="2800" b="1" i="1">
                <a:solidFill>
                  <a:srgbClr val="FF0000"/>
                </a:solidFill>
                <a:latin typeface="Times New Roman" pitchFamily="18" charset="0"/>
                <a:cs typeface="Times New Roman" pitchFamily="18" charset="0"/>
              </a:rPr>
              <a:t>open mold</a:t>
            </a:r>
            <a:r>
              <a:rPr lang="en-US" sz="2800">
                <a:solidFill>
                  <a:srgbClr val="FF0000"/>
                </a:solidFill>
                <a:latin typeface="Times New Roman" pitchFamily="18" charset="0"/>
                <a:cs typeface="Times New Roman" pitchFamily="18" charset="0"/>
              </a:rPr>
              <a:t>, Fig. (a), the liquid metal is simply poured until it fills the open cavity. </a:t>
            </a:r>
          </a:p>
          <a:p>
            <a:pPr algn="just"/>
            <a:r>
              <a:rPr lang="en-US" sz="2800">
                <a:solidFill>
                  <a:srgbClr val="0000FF"/>
                </a:solidFill>
                <a:latin typeface="Times New Roman" pitchFamily="18" charset="0"/>
                <a:cs typeface="Times New Roman" pitchFamily="18" charset="0"/>
              </a:rPr>
              <a:t>In a </a:t>
            </a:r>
            <a:r>
              <a:rPr lang="en-US" sz="2800" b="1" i="1">
                <a:solidFill>
                  <a:srgbClr val="0000FF"/>
                </a:solidFill>
                <a:latin typeface="Times New Roman" pitchFamily="18" charset="0"/>
                <a:cs typeface="Times New Roman" pitchFamily="18" charset="0"/>
              </a:rPr>
              <a:t>closed mold</a:t>
            </a:r>
            <a:r>
              <a:rPr lang="en-US" sz="2800">
                <a:solidFill>
                  <a:srgbClr val="0000FF"/>
                </a:solidFill>
                <a:latin typeface="Times New Roman" pitchFamily="18" charset="0"/>
                <a:cs typeface="Times New Roman" pitchFamily="18" charset="0"/>
              </a:rPr>
              <a:t>, Fig. (b) a passageway, called the gating system, is provided to permit the molten metal to flow from outside the mold into the cavity. </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16" y="3784207"/>
            <a:ext cx="7721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190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sp>
        <p:nvSpPr>
          <p:cNvPr id="5" name="Rectangle 4"/>
          <p:cNvSpPr/>
          <p:nvPr/>
        </p:nvSpPr>
        <p:spPr>
          <a:xfrm>
            <a:off x="304800" y="1066800"/>
            <a:ext cx="8610600" cy="5262979"/>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As soon as the molten metal is in the mold, it begins to cool. When the temperature drops sufficiently (e.g., to the freezing point for a pure metal), solidification begins.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Solidification involves a change of phase of the metal. Time is required to complete the phase change, and considerable heat is given up in the process. </a:t>
            </a:r>
          </a:p>
          <a:p>
            <a:pPr algn="just"/>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It is during this step in the process that the metal assumes the solid shape of the mold cavity and many of the properties and characteristics of the casting are established</a:t>
            </a:r>
          </a:p>
        </p:txBody>
      </p:sp>
    </p:spTree>
    <p:extLst>
      <p:ext uri="{BB962C8B-B14F-4D97-AF65-F5344CB8AC3E}">
        <p14:creationId xmlns:p14="http://schemas.microsoft.com/office/powerpoint/2010/main" val="46804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sp>
        <p:nvSpPr>
          <p:cNvPr id="5" name="Rectangle 4"/>
          <p:cNvSpPr/>
          <p:nvPr/>
        </p:nvSpPr>
        <p:spPr>
          <a:xfrm>
            <a:off x="76200" y="1063164"/>
            <a:ext cx="8991600" cy="5693866"/>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Once the casting has cooled sufficiently, it is removed from the mold. </a:t>
            </a:r>
          </a:p>
          <a:p>
            <a:pPr algn="just"/>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Depending on the casting method and metal used, further processing may be required. </a:t>
            </a:r>
          </a:p>
          <a:p>
            <a:pPr algn="just"/>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This may include trimming any excess metal from the actual cast part, cleaning the surface, inspecting the product, and heat treatment to enhance properties. </a:t>
            </a:r>
          </a:p>
          <a:p>
            <a:pPr algn="just"/>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In addition, machining may be required to achieve closer tolerances on certain part features and to remove the cast surface.</a:t>
            </a:r>
          </a:p>
        </p:txBody>
      </p:sp>
    </p:spTree>
    <p:extLst>
      <p:ext uri="{BB962C8B-B14F-4D97-AF65-F5344CB8AC3E}">
        <p14:creationId xmlns:p14="http://schemas.microsoft.com/office/powerpoint/2010/main" val="2886319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sp>
        <p:nvSpPr>
          <p:cNvPr id="5" name="Rectangle 4"/>
          <p:cNvSpPr/>
          <p:nvPr/>
        </p:nvSpPr>
        <p:spPr>
          <a:xfrm>
            <a:off x="0" y="914400"/>
            <a:ext cx="4915128" cy="523220"/>
          </a:xfrm>
          <a:prstGeom prst="rect">
            <a:avLst/>
          </a:prstGeom>
        </p:spPr>
        <p:txBody>
          <a:bodyPr wrap="none">
            <a:spAutoFit/>
          </a:bodyPr>
          <a:lstStyle/>
          <a:p>
            <a:r>
              <a:rPr lang="en-US" sz="2800" u="sng">
                <a:solidFill>
                  <a:srgbClr val="FF0000"/>
                </a:solidFill>
                <a:latin typeface="Times New Roman" pitchFamily="18" charset="0"/>
                <a:cs typeface="Times New Roman" pitchFamily="18" charset="0"/>
              </a:rPr>
              <a:t>Classification of Casting Process</a:t>
            </a:r>
          </a:p>
        </p:txBody>
      </p:sp>
      <p:sp>
        <p:nvSpPr>
          <p:cNvPr id="6" name="Rectangle 5"/>
          <p:cNvSpPr/>
          <p:nvPr/>
        </p:nvSpPr>
        <p:spPr>
          <a:xfrm>
            <a:off x="20782" y="1437620"/>
            <a:ext cx="8970818" cy="5262979"/>
          </a:xfrm>
          <a:prstGeom prst="rect">
            <a:avLst/>
          </a:prstGeom>
        </p:spPr>
        <p:txBody>
          <a:bodyPr wrap="square">
            <a:spAutoFit/>
          </a:bodyPr>
          <a:lstStyle/>
          <a:p>
            <a:pPr marL="514350" indent="-514350" algn="just">
              <a:buAutoNum type="arabicPeriod"/>
            </a:pPr>
            <a:r>
              <a:rPr lang="en-US" sz="2800">
                <a:latin typeface="Times New Roman" pitchFamily="18" charset="0"/>
                <a:cs typeface="Times New Roman" pitchFamily="18" charset="0"/>
              </a:rPr>
              <a:t>Expendable mold casting </a:t>
            </a:r>
          </a:p>
          <a:p>
            <a:pPr marL="514350" indent="-514350" algn="just">
              <a:buAutoNum type="arabicPeriod"/>
            </a:pPr>
            <a:r>
              <a:rPr lang="en-US" sz="2800">
                <a:latin typeface="Times New Roman" pitchFamily="18" charset="0"/>
                <a:cs typeface="Times New Roman" pitchFamily="18" charset="0"/>
              </a:rPr>
              <a:t>Permanent mold casting.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An </a:t>
            </a:r>
            <a:r>
              <a:rPr lang="en-US" sz="2800" b="1" i="1">
                <a:solidFill>
                  <a:srgbClr val="0000FF"/>
                </a:solidFill>
                <a:latin typeface="Times New Roman" pitchFamily="18" charset="0"/>
                <a:cs typeface="Times New Roman" pitchFamily="18" charset="0"/>
              </a:rPr>
              <a:t>expendable mold </a:t>
            </a:r>
            <a:r>
              <a:rPr lang="en-US" sz="2800">
                <a:solidFill>
                  <a:srgbClr val="0000FF"/>
                </a:solidFill>
                <a:latin typeface="Times New Roman" pitchFamily="18" charset="0"/>
                <a:cs typeface="Times New Roman" pitchFamily="18" charset="0"/>
              </a:rPr>
              <a:t>means that the mold in which the molten metal solidifies must be destroyed in order to remove the casting.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These molds are made out of sand, and plaster.  Sand casting is the most prominent example of the expendable mold processes.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In sand casting, the liquid metal is poured into a mold made of sand.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After the metal hardens, the mold must be sacrificed in order to recover the casting.</a:t>
            </a:r>
          </a:p>
        </p:txBody>
      </p:sp>
    </p:spTree>
    <p:extLst>
      <p:ext uri="{BB962C8B-B14F-4D97-AF65-F5344CB8AC3E}">
        <p14:creationId xmlns:p14="http://schemas.microsoft.com/office/powerpoint/2010/main" val="260859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514600"/>
            <a:ext cx="4267200" cy="3775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55112" y="1521116"/>
            <a:ext cx="2271776" cy="584775"/>
          </a:xfrm>
          <a:prstGeom prst="rect">
            <a:avLst/>
          </a:prstGeom>
        </p:spPr>
        <p:txBody>
          <a:bodyPr wrap="none">
            <a:spAutoFit/>
          </a:bodyPr>
          <a:lstStyle/>
          <a:p>
            <a:r>
              <a:rPr lang="en-US" sz="3200" u="sng">
                <a:solidFill>
                  <a:srgbClr val="FF0000"/>
                </a:solidFill>
                <a:latin typeface="Times New Roman" pitchFamily="18" charset="0"/>
                <a:cs typeface="Times New Roman" pitchFamily="18" charset="0"/>
              </a:rPr>
              <a:t>Sand casting</a:t>
            </a:r>
          </a:p>
        </p:txBody>
      </p:sp>
    </p:spTree>
    <p:extLst>
      <p:ext uri="{BB962C8B-B14F-4D97-AF65-F5344CB8AC3E}">
        <p14:creationId xmlns:p14="http://schemas.microsoft.com/office/powerpoint/2010/main" val="411880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Manufacturing Process</a:t>
            </a:r>
          </a:p>
        </p:txBody>
      </p:sp>
      <p:sp>
        <p:nvSpPr>
          <p:cNvPr id="5" name="Rectangle 4"/>
          <p:cNvSpPr/>
          <p:nvPr/>
        </p:nvSpPr>
        <p:spPr>
          <a:xfrm>
            <a:off x="457200" y="1143000"/>
            <a:ext cx="7772400" cy="584775"/>
          </a:xfrm>
          <a:prstGeom prst="rect">
            <a:avLst/>
          </a:prstGeom>
        </p:spPr>
        <p:txBody>
          <a:bodyPr wrap="square">
            <a:spAutoFit/>
          </a:bodyPr>
          <a:lstStyle/>
          <a:p>
            <a:r>
              <a:rPr lang="en-US" sz="3200">
                <a:solidFill>
                  <a:srgbClr val="FF0000"/>
                </a:solidFill>
                <a:latin typeface="Times New Roman" pitchFamily="18" charset="0"/>
                <a:cs typeface="Times New Roman" pitchFamily="18" charset="0"/>
              </a:rPr>
              <a:t>1.Casting Processes</a:t>
            </a:r>
          </a:p>
        </p:txBody>
      </p:sp>
      <p:pic>
        <p:nvPicPr>
          <p:cNvPr id="1026" name="Picture 2"/>
          <p:cNvPicPr>
            <a:picLocks noChangeAspect="1" noChangeArrowheads="1"/>
          </p:cNvPicPr>
          <p:nvPr/>
        </p:nvPicPr>
        <p:blipFill>
          <a:blip r:embed="rId2"/>
          <a:srcRect/>
          <a:stretch>
            <a:fillRect/>
          </a:stretch>
        </p:blipFill>
        <p:spPr bwMode="auto">
          <a:xfrm>
            <a:off x="304800" y="1905000"/>
            <a:ext cx="4267200" cy="23007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901241" y="1489494"/>
            <a:ext cx="4071181" cy="2743200"/>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DB4506E0-A5D3-4D15-824A-D0585D000B9C}"/>
              </a:ext>
            </a:extLst>
          </p:cNvPr>
          <p:cNvSpPr txBox="1"/>
          <p:nvPr/>
        </p:nvSpPr>
        <p:spPr>
          <a:xfrm>
            <a:off x="3200400" y="320984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20217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sp>
        <p:nvSpPr>
          <p:cNvPr id="5" name="Rectangle 4"/>
          <p:cNvSpPr/>
          <p:nvPr/>
        </p:nvSpPr>
        <p:spPr>
          <a:xfrm>
            <a:off x="228600" y="1219200"/>
            <a:ext cx="8534400" cy="3970318"/>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A </a:t>
            </a:r>
            <a:r>
              <a:rPr lang="en-US" sz="2800" b="1" i="1">
                <a:solidFill>
                  <a:srgbClr val="FF0000"/>
                </a:solidFill>
                <a:latin typeface="Times New Roman" pitchFamily="18" charset="0"/>
                <a:cs typeface="Times New Roman" pitchFamily="18" charset="0"/>
              </a:rPr>
              <a:t>permanent mold </a:t>
            </a:r>
            <a:r>
              <a:rPr lang="en-US" sz="2800">
                <a:solidFill>
                  <a:srgbClr val="FF0000"/>
                </a:solidFill>
                <a:latin typeface="Times New Roman" pitchFamily="18" charset="0"/>
                <a:cs typeface="Times New Roman" pitchFamily="18" charset="0"/>
              </a:rPr>
              <a:t>is one that can be used over and over to produce many castings.</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It is made of metal (or, less commonly, a ceramic refractory material) that can withstand the high temperatures of the casting operation.</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 In permanent mold casting, the mold consists of two (or more) sections that can be opened to permit removal of the finished part.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Die casting is the most familiar process in this group.</a:t>
            </a:r>
          </a:p>
        </p:txBody>
      </p:sp>
    </p:spTree>
    <p:extLst>
      <p:ext uri="{BB962C8B-B14F-4D97-AF65-F5344CB8AC3E}">
        <p14:creationId xmlns:p14="http://schemas.microsoft.com/office/powerpoint/2010/main" val="16950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0"/>
            <a:ext cx="60960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sp>
        <p:nvSpPr>
          <p:cNvPr id="4" name="Rectangle 3"/>
          <p:cNvSpPr/>
          <p:nvPr/>
        </p:nvSpPr>
        <p:spPr>
          <a:xfrm>
            <a:off x="381000" y="1066800"/>
            <a:ext cx="2044149" cy="584775"/>
          </a:xfrm>
          <a:prstGeom prst="rect">
            <a:avLst/>
          </a:prstGeom>
        </p:spPr>
        <p:txBody>
          <a:bodyPr wrap="none">
            <a:spAutoFit/>
          </a:bodyPr>
          <a:lstStyle/>
          <a:p>
            <a:r>
              <a:rPr lang="en-US" sz="3200" u="sng">
                <a:solidFill>
                  <a:srgbClr val="FF0000"/>
                </a:solidFill>
                <a:latin typeface="Times New Roman" pitchFamily="18" charset="0"/>
                <a:cs typeface="Times New Roman" pitchFamily="18" charset="0"/>
              </a:rPr>
              <a:t>Die casting</a:t>
            </a:r>
          </a:p>
        </p:txBody>
      </p:sp>
    </p:spTree>
    <p:extLst>
      <p:ext uri="{BB962C8B-B14F-4D97-AF65-F5344CB8AC3E}">
        <p14:creationId xmlns:p14="http://schemas.microsoft.com/office/powerpoint/2010/main" val="2661393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Heating and Pouring</a:t>
            </a:r>
          </a:p>
        </p:txBody>
      </p:sp>
      <p:sp>
        <p:nvSpPr>
          <p:cNvPr id="5" name="Rectangle 4"/>
          <p:cNvSpPr/>
          <p:nvPr/>
        </p:nvSpPr>
        <p:spPr>
          <a:xfrm>
            <a:off x="152400" y="838200"/>
            <a:ext cx="8686800" cy="3108543"/>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Heating furnaces of various kinds are used to heat the metal to a molten temperature sufficient for casting.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heat energy required is the sum of </a:t>
            </a:r>
          </a:p>
          <a:p>
            <a:pPr marL="514350" indent="-514350" algn="just">
              <a:buAutoNum type="arabicParenBoth"/>
            </a:pPr>
            <a:r>
              <a:rPr lang="en-US" sz="2800">
                <a:latin typeface="Times New Roman" pitchFamily="18" charset="0"/>
                <a:cs typeface="Times New Roman" pitchFamily="18" charset="0"/>
              </a:rPr>
              <a:t>The heat to raise the temperature to the melting point, </a:t>
            </a:r>
          </a:p>
          <a:p>
            <a:pPr algn="just"/>
            <a:r>
              <a:rPr lang="en-US" sz="2800">
                <a:latin typeface="Times New Roman" pitchFamily="18" charset="0"/>
                <a:cs typeface="Times New Roman" pitchFamily="18" charset="0"/>
              </a:rPr>
              <a:t>(2) The heat of fusion to convert it from solid to liquid, and (3) The heat to raise the molten metal to the desired temperature for pouring.</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148" y="3906611"/>
            <a:ext cx="6869304" cy="777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6200" y="4487970"/>
            <a:ext cx="8991600" cy="2308324"/>
          </a:xfrm>
          <a:prstGeom prst="rect">
            <a:avLst/>
          </a:prstGeom>
        </p:spPr>
        <p:txBody>
          <a:bodyPr wrap="square">
            <a:spAutoFit/>
          </a:bodyPr>
          <a:lstStyle/>
          <a:p>
            <a:pPr algn="just"/>
            <a:r>
              <a:rPr lang="en-US" sz="2400">
                <a:latin typeface="Times New Roman" pitchFamily="18" charset="0"/>
                <a:cs typeface="Times New Roman" pitchFamily="18" charset="0"/>
              </a:rPr>
              <a:t>Where, </a:t>
            </a:r>
            <a:r>
              <a:rPr lang="en-US" sz="2400" i="1">
                <a:latin typeface="Times New Roman" pitchFamily="18" charset="0"/>
                <a:cs typeface="Times New Roman" pitchFamily="18" charset="0"/>
              </a:rPr>
              <a:t>H </a:t>
            </a:r>
            <a:r>
              <a:rPr lang="en-US" sz="2400">
                <a:latin typeface="Times New Roman" pitchFamily="18" charset="0"/>
                <a:cs typeface="Times New Roman" pitchFamily="18" charset="0"/>
              </a:rPr>
              <a:t>-total heat required to raise the temperature of the metal to the pouring temperature, J ; </a:t>
            </a:r>
            <a:r>
              <a:rPr lang="en-US" sz="2400" i="1">
                <a:latin typeface="Times New Roman" pitchFamily="18" charset="0"/>
                <a:cs typeface="Times New Roman" pitchFamily="18" charset="0"/>
              </a:rPr>
              <a:t>ρ</a:t>
            </a:r>
            <a:r>
              <a:rPr lang="en-US" sz="2400">
                <a:latin typeface="Times New Roman" pitchFamily="18" charset="0"/>
                <a:cs typeface="Times New Roman" pitchFamily="18" charset="0"/>
              </a:rPr>
              <a:t> density, g/cm</a:t>
            </a:r>
            <a:r>
              <a:rPr lang="en-US" sz="2400" baseline="30000">
                <a:latin typeface="Times New Roman" pitchFamily="18" charset="0"/>
                <a:cs typeface="Times New Roman" pitchFamily="18" charset="0"/>
              </a:rPr>
              <a:t>3</a:t>
            </a:r>
            <a:r>
              <a:rPr lang="en-US" sz="2400">
                <a:latin typeface="Times New Roman" pitchFamily="18" charset="0"/>
                <a:cs typeface="Times New Roman" pitchFamily="18" charset="0"/>
              </a:rPr>
              <a:t>, </a:t>
            </a:r>
            <a:r>
              <a:rPr lang="en-US" sz="2400" i="1">
                <a:latin typeface="Times New Roman" pitchFamily="18" charset="0"/>
                <a:cs typeface="Times New Roman" pitchFamily="18" charset="0"/>
              </a:rPr>
              <a:t>C</a:t>
            </a:r>
            <a:r>
              <a:rPr lang="en-US" sz="2400" baseline="-25000">
                <a:latin typeface="Times New Roman" pitchFamily="18" charset="0"/>
                <a:cs typeface="Times New Roman" pitchFamily="18" charset="0"/>
              </a:rPr>
              <a:t>s</a:t>
            </a:r>
            <a:r>
              <a:rPr lang="en-US" sz="2400" i="1">
                <a:latin typeface="Times New Roman" pitchFamily="18" charset="0"/>
                <a:cs typeface="Times New Roman" pitchFamily="18" charset="0"/>
              </a:rPr>
              <a:t> </a:t>
            </a:r>
            <a:r>
              <a:rPr lang="en-US" sz="2400">
                <a:latin typeface="Times New Roman" pitchFamily="18" charset="0"/>
                <a:cs typeface="Times New Roman" pitchFamily="18" charset="0"/>
              </a:rPr>
              <a:t>- weight specific heat for the solid metal, J/g-C ; </a:t>
            </a:r>
            <a:r>
              <a:rPr lang="en-US" sz="2400" i="1">
                <a:latin typeface="Times New Roman" pitchFamily="18" charset="0"/>
                <a:cs typeface="Times New Roman" pitchFamily="18" charset="0"/>
              </a:rPr>
              <a:t>T</a:t>
            </a:r>
            <a:r>
              <a:rPr lang="en-US" sz="2400" i="1" baseline="-25000">
                <a:latin typeface="Times New Roman" pitchFamily="18" charset="0"/>
                <a:cs typeface="Times New Roman" pitchFamily="18" charset="0"/>
              </a:rPr>
              <a:t>m</a:t>
            </a:r>
            <a:r>
              <a:rPr lang="en-US" sz="2400" i="1">
                <a:latin typeface="Times New Roman" pitchFamily="18" charset="0"/>
                <a:cs typeface="Times New Roman" pitchFamily="18" charset="0"/>
              </a:rPr>
              <a:t> </a:t>
            </a:r>
            <a:r>
              <a:rPr lang="en-US" sz="2400">
                <a:latin typeface="Times New Roman" pitchFamily="18" charset="0"/>
                <a:cs typeface="Times New Roman" pitchFamily="18" charset="0"/>
              </a:rPr>
              <a:t>-melting temperature of the metal, C; </a:t>
            </a:r>
            <a:r>
              <a:rPr lang="en-US" sz="2400" i="1">
                <a:latin typeface="Times New Roman" pitchFamily="18" charset="0"/>
                <a:cs typeface="Times New Roman" pitchFamily="18" charset="0"/>
              </a:rPr>
              <a:t>T</a:t>
            </a:r>
            <a:r>
              <a:rPr lang="en-US" sz="2400" i="1" baseline="-25000">
                <a:latin typeface="Times New Roman" pitchFamily="18" charset="0"/>
                <a:cs typeface="Times New Roman" pitchFamily="18" charset="0"/>
              </a:rPr>
              <a:t>o</a:t>
            </a:r>
            <a:r>
              <a:rPr lang="en-US" sz="2400" i="1">
                <a:latin typeface="Times New Roman" pitchFamily="18" charset="0"/>
                <a:cs typeface="Times New Roman" pitchFamily="18" charset="0"/>
              </a:rPr>
              <a:t>-</a:t>
            </a:r>
            <a:r>
              <a:rPr lang="en-US" sz="2400">
                <a:latin typeface="Times New Roman" pitchFamily="18" charset="0"/>
                <a:cs typeface="Times New Roman" pitchFamily="18" charset="0"/>
              </a:rPr>
              <a:t>starting temperature—usually ambient, C ; </a:t>
            </a:r>
            <a:r>
              <a:rPr lang="en-US" sz="2400" i="1" err="1">
                <a:latin typeface="Times New Roman" pitchFamily="18" charset="0"/>
                <a:cs typeface="Times New Roman" pitchFamily="18" charset="0"/>
              </a:rPr>
              <a:t>H</a:t>
            </a:r>
            <a:r>
              <a:rPr lang="en-US" sz="2400" i="1" baseline="-25000" err="1">
                <a:latin typeface="Times New Roman" pitchFamily="18" charset="0"/>
                <a:cs typeface="Times New Roman" pitchFamily="18" charset="0"/>
              </a:rPr>
              <a:t>f</a:t>
            </a:r>
            <a:r>
              <a:rPr lang="en-US" sz="2400" i="1" baseline="-25000">
                <a:latin typeface="Times New Roman" pitchFamily="18" charset="0"/>
                <a:cs typeface="Times New Roman" pitchFamily="18" charset="0"/>
              </a:rPr>
              <a:t> </a:t>
            </a:r>
            <a:r>
              <a:rPr lang="en-US" sz="2400">
                <a:latin typeface="Times New Roman" pitchFamily="18" charset="0"/>
                <a:cs typeface="Times New Roman" pitchFamily="18" charset="0"/>
              </a:rPr>
              <a:t>- heat of fusion, J/g; </a:t>
            </a:r>
            <a:r>
              <a:rPr lang="en-US" sz="2400" i="1" err="1">
                <a:latin typeface="Times New Roman" pitchFamily="18" charset="0"/>
                <a:cs typeface="Times New Roman" pitchFamily="18" charset="0"/>
              </a:rPr>
              <a:t>C</a:t>
            </a:r>
            <a:r>
              <a:rPr lang="en-US" sz="2400" baseline="-25000" err="1">
                <a:latin typeface="Times New Roman" pitchFamily="18" charset="0"/>
                <a:cs typeface="Times New Roman" pitchFamily="18" charset="0"/>
              </a:rPr>
              <a:t>l</a:t>
            </a:r>
            <a:r>
              <a:rPr lang="en-US" sz="2400">
                <a:latin typeface="Times New Roman" pitchFamily="18" charset="0"/>
                <a:cs typeface="Times New Roman" pitchFamily="18" charset="0"/>
              </a:rPr>
              <a:t> –weight specific heat of the liquid metal, J/g-C; </a:t>
            </a:r>
            <a:r>
              <a:rPr lang="en-US" sz="2400" i="1" err="1">
                <a:latin typeface="Times New Roman" pitchFamily="18" charset="0"/>
                <a:cs typeface="Times New Roman" pitchFamily="18" charset="0"/>
              </a:rPr>
              <a:t>T</a:t>
            </a:r>
            <a:r>
              <a:rPr lang="en-US" sz="2400" i="1" baseline="-25000" err="1">
                <a:latin typeface="Times New Roman" pitchFamily="18" charset="0"/>
                <a:cs typeface="Times New Roman" pitchFamily="18" charset="0"/>
              </a:rPr>
              <a:t>p</a:t>
            </a:r>
            <a:r>
              <a:rPr lang="en-US" sz="2400" i="1">
                <a:latin typeface="Times New Roman" pitchFamily="18" charset="0"/>
                <a:cs typeface="Times New Roman" pitchFamily="18" charset="0"/>
              </a:rPr>
              <a:t> </a:t>
            </a:r>
            <a:r>
              <a:rPr lang="en-US" sz="2400">
                <a:latin typeface="Times New Roman" pitchFamily="18" charset="0"/>
                <a:cs typeface="Times New Roman" pitchFamily="18" charset="0"/>
              </a:rPr>
              <a:t>– pouring temperature, C; and </a:t>
            </a:r>
            <a:r>
              <a:rPr lang="en-US" sz="2400" i="1">
                <a:latin typeface="Times New Roman" pitchFamily="18" charset="0"/>
                <a:cs typeface="Times New Roman" pitchFamily="18" charset="0"/>
              </a:rPr>
              <a:t>V </a:t>
            </a:r>
            <a:r>
              <a:rPr lang="en-US" sz="2400">
                <a:latin typeface="Times New Roman" pitchFamily="18" charset="0"/>
                <a:cs typeface="Times New Roman" pitchFamily="18" charset="0"/>
              </a:rPr>
              <a:t>- volume of metal being heated, cm</a:t>
            </a:r>
            <a:r>
              <a:rPr lang="en-US" sz="2400" baseline="30000">
                <a:latin typeface="Times New Roman" pitchFamily="18" charset="0"/>
                <a:cs typeface="Times New Roman" pitchFamily="18" charset="0"/>
              </a:rPr>
              <a:t>3</a:t>
            </a:r>
            <a:r>
              <a:rPr lang="en-US" sz="2400">
                <a:latin typeface="Times New Roman" pitchFamily="18" charset="0"/>
                <a:cs typeface="Times New Roman" pitchFamily="18" charset="0"/>
              </a:rPr>
              <a:t>.</a:t>
            </a:r>
          </a:p>
        </p:txBody>
      </p:sp>
    </p:spTree>
    <p:extLst>
      <p:ext uri="{BB962C8B-B14F-4D97-AF65-F5344CB8AC3E}">
        <p14:creationId xmlns:p14="http://schemas.microsoft.com/office/powerpoint/2010/main" val="2484587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Pouring the Molten metal</a:t>
            </a:r>
          </a:p>
        </p:txBody>
      </p:sp>
      <p:sp>
        <p:nvSpPr>
          <p:cNvPr id="6" name="Rectangle 5"/>
          <p:cNvSpPr/>
          <p:nvPr/>
        </p:nvSpPr>
        <p:spPr>
          <a:xfrm>
            <a:off x="249382" y="1219200"/>
            <a:ext cx="8686800" cy="4832092"/>
          </a:xfrm>
          <a:prstGeom prst="rect">
            <a:avLst/>
          </a:prstGeom>
        </p:spPr>
        <p:txBody>
          <a:bodyPr wrap="square">
            <a:spAutoFit/>
          </a:bodyPr>
          <a:lstStyle/>
          <a:p>
            <a:pPr marL="457200" indent="-457200" algn="just">
              <a:buFont typeface="Wingdings" pitchFamily="2" charset="2"/>
              <a:buChar char="Ø"/>
            </a:pPr>
            <a:r>
              <a:rPr lang="en-US" sz="2800">
                <a:latin typeface="Times New Roman" pitchFamily="18" charset="0"/>
                <a:cs typeface="Times New Roman" pitchFamily="18" charset="0"/>
              </a:rPr>
              <a:t>After heating, the metal is ready for pouring.</a:t>
            </a:r>
          </a:p>
          <a:p>
            <a:pPr algn="just"/>
            <a:r>
              <a:rPr lang="en-US" sz="2800">
                <a:latin typeface="Times New Roman" pitchFamily="18" charset="0"/>
                <a:cs typeface="Times New Roman" pitchFamily="18" charset="0"/>
              </a:rPr>
              <a:t>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Introduction of molten metal into the mold, including its flow through the gating system and into the cavity, is a critical step in the casting process. </a:t>
            </a:r>
          </a:p>
          <a:p>
            <a:pPr algn="just"/>
            <a:endParaRPr lang="en-US" sz="2800">
              <a:solidFill>
                <a:srgbClr val="0000FF"/>
              </a:solidFill>
              <a:latin typeface="Times New Roman" pitchFamily="18" charset="0"/>
              <a:cs typeface="Times New Roman" pitchFamily="18" charset="0"/>
            </a:endParaRPr>
          </a:p>
          <a:p>
            <a:pPr marL="457200" indent="-457200" algn="just">
              <a:buFont typeface="Wingdings" pitchFamily="2" charset="2"/>
              <a:buChar char="Ø"/>
            </a:pPr>
            <a:r>
              <a:rPr lang="en-US" sz="2800">
                <a:latin typeface="Times New Roman" pitchFamily="18" charset="0"/>
                <a:cs typeface="Times New Roman" pitchFamily="18" charset="0"/>
              </a:rPr>
              <a:t>For this step to be successful, the metal must flow into all regions of the mold before solidifying. </a:t>
            </a:r>
          </a:p>
          <a:p>
            <a:pPr algn="just"/>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Factors affecting the pouring operation include pouring temperature, pouring rate, and turbulence.</a:t>
            </a:r>
          </a:p>
        </p:txBody>
      </p:sp>
    </p:spTree>
    <p:extLst>
      <p:ext uri="{BB962C8B-B14F-4D97-AF65-F5344CB8AC3E}">
        <p14:creationId xmlns:p14="http://schemas.microsoft.com/office/powerpoint/2010/main" val="685461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473" y="1047277"/>
            <a:ext cx="8839200" cy="5693866"/>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a:t>
            </a:r>
            <a:r>
              <a:rPr lang="en-US" sz="2800" b="1" i="1" u="sng">
                <a:solidFill>
                  <a:srgbClr val="0000FF"/>
                </a:solidFill>
                <a:latin typeface="Times New Roman" pitchFamily="18" charset="0"/>
                <a:cs typeface="Times New Roman" pitchFamily="18" charset="0"/>
              </a:rPr>
              <a:t>pouring temperature </a:t>
            </a:r>
            <a:r>
              <a:rPr lang="en-US" sz="2800">
                <a:solidFill>
                  <a:srgbClr val="0000FF"/>
                </a:solidFill>
                <a:latin typeface="Times New Roman" pitchFamily="18" charset="0"/>
                <a:cs typeface="Times New Roman" pitchFamily="18" charset="0"/>
              </a:rPr>
              <a:t>is the temperature of the molten metal as it is introduced into the mold. </a:t>
            </a:r>
          </a:p>
          <a:p>
            <a:pPr algn="just"/>
            <a:endParaRPr lang="en-US" sz="2800">
              <a:solidFill>
                <a:srgbClr val="0000FF"/>
              </a:solidFill>
              <a:latin typeface="Times New Roman" pitchFamily="18" charset="0"/>
              <a:cs typeface="Times New Roman" pitchFamily="18" charset="0"/>
            </a:endParaRP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What is important here is the difference between the temperature at pouring and the temperature at which freezing begins (the melting point for a pure metal or the </a:t>
            </a:r>
            <a:r>
              <a:rPr lang="en-US" sz="2800" err="1">
                <a:solidFill>
                  <a:srgbClr val="FF0000"/>
                </a:solidFill>
                <a:latin typeface="Times New Roman" pitchFamily="18" charset="0"/>
                <a:cs typeface="Times New Roman" pitchFamily="18" charset="0"/>
              </a:rPr>
              <a:t>liquidus</a:t>
            </a:r>
            <a:r>
              <a:rPr lang="en-US" sz="2800">
                <a:solidFill>
                  <a:srgbClr val="FF0000"/>
                </a:solidFill>
                <a:latin typeface="Times New Roman" pitchFamily="18" charset="0"/>
                <a:cs typeface="Times New Roman" pitchFamily="18" charset="0"/>
              </a:rPr>
              <a:t> temperature for an alloy). </a:t>
            </a:r>
          </a:p>
          <a:p>
            <a:pPr algn="just"/>
            <a:endParaRPr lang="en-US" sz="2800">
              <a:solidFill>
                <a:srgbClr val="FF0000"/>
              </a:solidFill>
              <a:latin typeface="Times New Roman" pitchFamily="18" charset="0"/>
              <a:cs typeface="Times New Roman" pitchFamily="18" charset="0"/>
            </a:endParaRP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This temperature difference is sometimes referred to as the </a:t>
            </a:r>
            <a:r>
              <a:rPr lang="en-US" sz="2800" b="1" i="1">
                <a:solidFill>
                  <a:srgbClr val="0000FF"/>
                </a:solidFill>
                <a:latin typeface="Times New Roman" pitchFamily="18" charset="0"/>
                <a:cs typeface="Times New Roman" pitchFamily="18" charset="0"/>
              </a:rPr>
              <a:t>superheat</a:t>
            </a:r>
            <a:r>
              <a:rPr lang="en-US" sz="2800">
                <a:solidFill>
                  <a:srgbClr val="0000FF"/>
                </a:solidFill>
                <a:latin typeface="Times New Roman" pitchFamily="18" charset="0"/>
                <a:cs typeface="Times New Roman" pitchFamily="18" charset="0"/>
              </a:rPr>
              <a:t>.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This term is also used for the amount of heat that must be removed from the molten metal between pouring and when solidification commences</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Pouring the Molten metal</a:t>
            </a:r>
          </a:p>
        </p:txBody>
      </p:sp>
    </p:spTree>
    <p:extLst>
      <p:ext uri="{BB962C8B-B14F-4D97-AF65-F5344CB8AC3E}">
        <p14:creationId xmlns:p14="http://schemas.microsoft.com/office/powerpoint/2010/main" val="1459201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273" y="838200"/>
            <a:ext cx="8915400" cy="2677656"/>
          </a:xfrm>
          <a:prstGeom prst="rect">
            <a:avLst/>
          </a:prstGeom>
        </p:spPr>
        <p:txBody>
          <a:bodyPr wrap="square">
            <a:spAutoFit/>
          </a:bodyPr>
          <a:lstStyle/>
          <a:p>
            <a:pPr algn="just"/>
            <a:r>
              <a:rPr lang="en-US" sz="2800" b="1" i="1" u="sng">
                <a:solidFill>
                  <a:srgbClr val="FF0000"/>
                </a:solidFill>
                <a:latin typeface="Times New Roman" pitchFamily="18" charset="0"/>
                <a:cs typeface="Times New Roman" pitchFamily="18" charset="0"/>
              </a:rPr>
              <a:t>Pouring rate </a:t>
            </a:r>
            <a:r>
              <a:rPr lang="en-US" sz="2800">
                <a:latin typeface="Times New Roman" pitchFamily="18" charset="0"/>
                <a:cs typeface="Times New Roman" pitchFamily="18" charset="0"/>
              </a:rPr>
              <a:t>refers to the volumetric rate at which the molten metal is poured into the mold.</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 If the rate is too slow, the metal will chill and freeze before filling the cavity.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If the pouring rate is excessive, turbulence can become a serious problem.</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Pouring the Molten metal</a:t>
            </a:r>
          </a:p>
        </p:txBody>
      </p:sp>
      <p:sp>
        <p:nvSpPr>
          <p:cNvPr id="6" name="Rectangle 5"/>
          <p:cNvSpPr/>
          <p:nvPr/>
        </p:nvSpPr>
        <p:spPr>
          <a:xfrm>
            <a:off x="69273" y="3373620"/>
            <a:ext cx="8915400" cy="2677656"/>
          </a:xfrm>
          <a:prstGeom prst="rect">
            <a:avLst/>
          </a:prstGeom>
        </p:spPr>
        <p:txBody>
          <a:bodyPr wrap="square">
            <a:spAutoFit/>
          </a:bodyPr>
          <a:lstStyle/>
          <a:p>
            <a:pPr algn="just"/>
            <a:r>
              <a:rPr lang="en-US" sz="2800" b="1" i="1" u="sng">
                <a:solidFill>
                  <a:srgbClr val="FF0000"/>
                </a:solidFill>
                <a:latin typeface="Times New Roman" pitchFamily="18" charset="0"/>
                <a:cs typeface="Times New Roman" pitchFamily="18" charset="0"/>
              </a:rPr>
              <a:t>Turbulence</a:t>
            </a:r>
            <a:r>
              <a:rPr lang="en-US" sz="2800" b="1" i="1">
                <a:latin typeface="Times New Roman" pitchFamily="18" charset="0"/>
                <a:cs typeface="Times New Roman" pitchFamily="18" charset="0"/>
              </a:rPr>
              <a:t> </a:t>
            </a:r>
            <a:r>
              <a:rPr lang="en-US" sz="2800">
                <a:latin typeface="Times New Roman" pitchFamily="18" charset="0"/>
                <a:cs typeface="Times New Roman" pitchFamily="18" charset="0"/>
              </a:rPr>
              <a:t>in fluid flow is characterized by erratic variations in the magnitude and direction of the velocity throughout the fluid.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Turbulent flow should be avoided during pouring for several reasons. It tends to accelerate the formation of metal oxides thus degrading the quality of the casting.</a:t>
            </a:r>
          </a:p>
        </p:txBody>
      </p:sp>
    </p:spTree>
    <p:extLst>
      <p:ext uri="{BB962C8B-B14F-4D97-AF65-F5344CB8AC3E}">
        <p14:creationId xmlns:p14="http://schemas.microsoft.com/office/powerpoint/2010/main" val="115244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Pouring the Molten metal</a:t>
            </a:r>
          </a:p>
        </p:txBody>
      </p:sp>
      <p:sp>
        <p:nvSpPr>
          <p:cNvPr id="5" name="Rectangle 4"/>
          <p:cNvSpPr/>
          <p:nvPr/>
        </p:nvSpPr>
        <p:spPr>
          <a:xfrm>
            <a:off x="152400" y="1066800"/>
            <a:ext cx="8839200" cy="954107"/>
          </a:xfrm>
          <a:prstGeom prst="rect">
            <a:avLst/>
          </a:prstGeom>
        </p:spPr>
        <p:txBody>
          <a:bodyPr wrap="square">
            <a:spAutoFit/>
          </a:bodyPr>
          <a:lstStyle/>
          <a:p>
            <a:pPr marL="457200" indent="-457200">
              <a:buFont typeface="Wingdings" pitchFamily="2" charset="2"/>
              <a:buChar char="Ø"/>
            </a:pPr>
            <a:r>
              <a:rPr lang="en-US" sz="2800">
                <a:latin typeface="Times New Roman" pitchFamily="18" charset="0"/>
                <a:cs typeface="Times New Roman" pitchFamily="18" charset="0"/>
              </a:rPr>
              <a:t>The time required to fill a mold cavity of volume </a:t>
            </a:r>
            <a:r>
              <a:rPr lang="en-US" sz="2800" i="1">
                <a:latin typeface="Times New Roman" pitchFamily="18" charset="0"/>
                <a:cs typeface="Times New Roman" pitchFamily="18" charset="0"/>
              </a:rPr>
              <a:t>V </a:t>
            </a:r>
            <a:r>
              <a:rPr lang="en-US" sz="2800">
                <a:latin typeface="Times New Roman" pitchFamily="18" charset="0"/>
                <a:cs typeface="Times New Roman" pitchFamily="18" charset="0"/>
              </a:rPr>
              <a:t>can be estimated as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782782"/>
            <a:ext cx="1997669" cy="960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73182" y="2798940"/>
            <a:ext cx="8818418" cy="400110"/>
          </a:xfrm>
          <a:prstGeom prst="rect">
            <a:avLst/>
          </a:prstGeom>
        </p:spPr>
        <p:txBody>
          <a:bodyPr wrap="square">
            <a:spAutoFit/>
          </a:bodyPr>
          <a:lstStyle/>
          <a:p>
            <a:r>
              <a:rPr lang="en-US" sz="2000">
                <a:solidFill>
                  <a:srgbClr val="0000FF"/>
                </a:solidFill>
                <a:latin typeface="Times New Roman" pitchFamily="18" charset="0"/>
                <a:cs typeface="Times New Roman" pitchFamily="18" charset="0"/>
              </a:rPr>
              <a:t>where </a:t>
            </a:r>
            <a:r>
              <a:rPr lang="en-US" sz="2000" i="1">
                <a:solidFill>
                  <a:srgbClr val="0000FF"/>
                </a:solidFill>
                <a:latin typeface="Times New Roman" pitchFamily="18" charset="0"/>
                <a:cs typeface="Times New Roman" pitchFamily="18" charset="0"/>
              </a:rPr>
              <a:t>TMF </a:t>
            </a:r>
            <a:r>
              <a:rPr lang="en-US" sz="2000">
                <a:solidFill>
                  <a:srgbClr val="0000FF"/>
                </a:solidFill>
                <a:latin typeface="Times New Roman" pitchFamily="18" charset="0"/>
                <a:cs typeface="Times New Roman" pitchFamily="18" charset="0"/>
              </a:rPr>
              <a:t>- mold filling time, s; </a:t>
            </a:r>
            <a:r>
              <a:rPr lang="en-US" sz="2000" i="1">
                <a:solidFill>
                  <a:srgbClr val="0000FF"/>
                </a:solidFill>
                <a:latin typeface="Times New Roman" pitchFamily="18" charset="0"/>
                <a:cs typeface="Times New Roman" pitchFamily="18" charset="0"/>
              </a:rPr>
              <a:t>V </a:t>
            </a:r>
            <a:r>
              <a:rPr lang="en-US" sz="2000">
                <a:solidFill>
                  <a:srgbClr val="0000FF"/>
                </a:solidFill>
                <a:latin typeface="Times New Roman" pitchFamily="18" charset="0"/>
                <a:cs typeface="Times New Roman" pitchFamily="18" charset="0"/>
              </a:rPr>
              <a:t>- volume of mold cavity, cm</a:t>
            </a:r>
            <a:r>
              <a:rPr lang="en-US" sz="2000" baseline="30000">
                <a:solidFill>
                  <a:srgbClr val="0000FF"/>
                </a:solidFill>
                <a:latin typeface="Times New Roman" pitchFamily="18" charset="0"/>
                <a:cs typeface="Times New Roman" pitchFamily="18" charset="0"/>
              </a:rPr>
              <a:t>3</a:t>
            </a:r>
            <a:r>
              <a:rPr lang="en-US" sz="2000">
                <a:solidFill>
                  <a:srgbClr val="0000FF"/>
                </a:solidFill>
                <a:latin typeface="Times New Roman" pitchFamily="18" charset="0"/>
                <a:cs typeface="Times New Roman" pitchFamily="18" charset="0"/>
              </a:rPr>
              <a:t>;</a:t>
            </a:r>
          </a:p>
        </p:txBody>
      </p:sp>
      <p:sp>
        <p:nvSpPr>
          <p:cNvPr id="9" name="Rectangle 8"/>
          <p:cNvSpPr/>
          <p:nvPr/>
        </p:nvSpPr>
        <p:spPr>
          <a:xfrm>
            <a:off x="194729" y="3199050"/>
            <a:ext cx="3394327" cy="400110"/>
          </a:xfrm>
          <a:prstGeom prst="rect">
            <a:avLst/>
          </a:prstGeom>
        </p:spPr>
        <p:txBody>
          <a:bodyPr wrap="none">
            <a:spAutoFit/>
          </a:bodyPr>
          <a:lstStyle/>
          <a:p>
            <a:r>
              <a:rPr lang="en-US" sz="2000" i="1">
                <a:solidFill>
                  <a:srgbClr val="0000FF"/>
                </a:solidFill>
                <a:latin typeface="Times New Roman" pitchFamily="18" charset="0"/>
                <a:cs typeface="Times New Roman" pitchFamily="18" charset="0"/>
              </a:rPr>
              <a:t>Q </a:t>
            </a:r>
            <a:r>
              <a:rPr lang="en-US" sz="2000">
                <a:solidFill>
                  <a:srgbClr val="0000FF"/>
                </a:solidFill>
                <a:latin typeface="Times New Roman" pitchFamily="18" charset="0"/>
                <a:cs typeface="Times New Roman" pitchFamily="18" charset="0"/>
              </a:rPr>
              <a:t>- Volumetric flow rate, cm</a:t>
            </a:r>
            <a:r>
              <a:rPr lang="en-US" sz="2000" baseline="30000">
                <a:solidFill>
                  <a:srgbClr val="0000FF"/>
                </a:solidFill>
                <a:latin typeface="Times New Roman" pitchFamily="18" charset="0"/>
                <a:cs typeface="Times New Roman" pitchFamily="18" charset="0"/>
              </a:rPr>
              <a:t>3</a:t>
            </a:r>
            <a:r>
              <a:rPr lang="en-US" sz="2000">
                <a:solidFill>
                  <a:srgbClr val="0000FF"/>
                </a:solidFill>
                <a:latin typeface="Times New Roman" pitchFamily="18" charset="0"/>
                <a:cs typeface="Times New Roman" pitchFamily="18" charset="0"/>
              </a:rPr>
              <a:t>/s</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199050"/>
            <a:ext cx="367177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3766" y="4118212"/>
            <a:ext cx="1805026" cy="68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81000" y="4829145"/>
            <a:ext cx="6477000" cy="400110"/>
          </a:xfrm>
          <a:prstGeom prst="rect">
            <a:avLst/>
          </a:prstGeom>
        </p:spPr>
        <p:txBody>
          <a:bodyPr wrap="square">
            <a:spAutoFit/>
          </a:bodyPr>
          <a:lstStyle/>
          <a:p>
            <a:r>
              <a:rPr lang="en-US" sz="2000" i="1">
                <a:solidFill>
                  <a:srgbClr val="0000FF"/>
                </a:solidFill>
                <a:latin typeface="Times New Roman" pitchFamily="18" charset="0"/>
                <a:cs typeface="Times New Roman" pitchFamily="18" charset="0"/>
              </a:rPr>
              <a:t>v </a:t>
            </a:r>
            <a:r>
              <a:rPr lang="en-US" sz="2000">
                <a:solidFill>
                  <a:srgbClr val="0000FF"/>
                </a:solidFill>
                <a:latin typeface="Times New Roman" pitchFamily="18" charset="0"/>
                <a:cs typeface="Times New Roman" pitchFamily="18" charset="0"/>
              </a:rPr>
              <a:t>- velocity ; </a:t>
            </a:r>
            <a:r>
              <a:rPr lang="en-US" sz="2000" i="1">
                <a:solidFill>
                  <a:srgbClr val="0000FF"/>
                </a:solidFill>
                <a:latin typeface="Times New Roman" pitchFamily="18" charset="0"/>
                <a:cs typeface="Times New Roman" pitchFamily="18" charset="0"/>
              </a:rPr>
              <a:t>A </a:t>
            </a:r>
            <a:r>
              <a:rPr lang="en-US" sz="2000">
                <a:solidFill>
                  <a:srgbClr val="0000FF"/>
                </a:solidFill>
                <a:latin typeface="Times New Roman" pitchFamily="18" charset="0"/>
                <a:cs typeface="Times New Roman" pitchFamily="18" charset="0"/>
              </a:rPr>
              <a:t>- cross sectional area of the liquid - cm</a:t>
            </a:r>
            <a:r>
              <a:rPr lang="en-US" sz="2000" baseline="30000">
                <a:solidFill>
                  <a:srgbClr val="0000FF"/>
                </a:solidFill>
                <a:latin typeface="Times New Roman" pitchFamily="18" charset="0"/>
                <a:cs typeface="Times New Roman" pitchFamily="18" charset="0"/>
              </a:rPr>
              <a:t>2</a:t>
            </a:r>
            <a:endParaRPr lang="en-US" sz="2000">
              <a:solidFill>
                <a:srgbClr val="0000FF"/>
              </a:solidFill>
              <a:latin typeface="Times New Roman" pitchFamily="18" charset="0"/>
              <a:cs typeface="Times New Roman" pitchFamily="18" charset="0"/>
            </a:endParaRPr>
          </a:p>
        </p:txBody>
      </p:sp>
      <p:sp>
        <p:nvSpPr>
          <p:cNvPr id="10" name="Rectangle 9"/>
          <p:cNvSpPr/>
          <p:nvPr/>
        </p:nvSpPr>
        <p:spPr>
          <a:xfrm>
            <a:off x="473740" y="5286345"/>
            <a:ext cx="3260060" cy="400110"/>
          </a:xfrm>
          <a:prstGeom prst="rect">
            <a:avLst/>
          </a:prstGeom>
        </p:spPr>
        <p:txBody>
          <a:bodyPr wrap="none">
            <a:spAutoFit/>
          </a:bodyPr>
          <a:lstStyle/>
          <a:p>
            <a:r>
              <a:rPr lang="en-US" sz="2000" i="1">
                <a:solidFill>
                  <a:srgbClr val="0000FF"/>
                </a:solidFill>
                <a:latin typeface="Times New Roman" pitchFamily="18" charset="0"/>
                <a:cs typeface="Times New Roman" pitchFamily="18" charset="0"/>
              </a:rPr>
              <a:t>h </a:t>
            </a:r>
            <a:r>
              <a:rPr lang="en-US" sz="2000">
                <a:solidFill>
                  <a:srgbClr val="0000FF"/>
                </a:solidFill>
                <a:latin typeface="Times New Roman" pitchFamily="18" charset="0"/>
                <a:cs typeface="Times New Roman" pitchFamily="18" charset="0"/>
              </a:rPr>
              <a:t> the height of the </a:t>
            </a:r>
            <a:r>
              <a:rPr lang="en-US" sz="2000" err="1">
                <a:solidFill>
                  <a:srgbClr val="0000FF"/>
                </a:solidFill>
                <a:latin typeface="Times New Roman" pitchFamily="18" charset="0"/>
                <a:cs typeface="Times New Roman" pitchFamily="18" charset="0"/>
              </a:rPr>
              <a:t>sprue</a:t>
            </a:r>
            <a:r>
              <a:rPr lang="en-US" sz="2000">
                <a:solidFill>
                  <a:srgbClr val="0000FF"/>
                </a:solidFill>
                <a:latin typeface="Times New Roman" pitchFamily="18" charset="0"/>
                <a:cs typeface="Times New Roman" pitchFamily="18" charset="0"/>
              </a:rPr>
              <a:t>, cm</a:t>
            </a:r>
          </a:p>
        </p:txBody>
      </p:sp>
    </p:spTree>
    <p:extLst>
      <p:ext uri="{BB962C8B-B14F-4D97-AF65-F5344CB8AC3E}">
        <p14:creationId xmlns:p14="http://schemas.microsoft.com/office/powerpoint/2010/main" val="1483924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Solidification of metal and alloys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236" y="2730282"/>
            <a:ext cx="5299364" cy="374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429000" y="6400800"/>
            <a:ext cx="1414170" cy="400110"/>
          </a:xfrm>
          <a:prstGeom prst="rect">
            <a:avLst/>
          </a:prstGeom>
        </p:spPr>
        <p:txBody>
          <a:bodyPr wrap="none">
            <a:spAutoFit/>
          </a:bodyPr>
          <a:lstStyle/>
          <a:p>
            <a:r>
              <a:rPr lang="en-US" sz="2000">
                <a:solidFill>
                  <a:srgbClr val="FF0000"/>
                </a:solidFill>
                <a:latin typeface="Times New Roman" pitchFamily="18" charset="0"/>
                <a:cs typeface="Times New Roman" pitchFamily="18" charset="0"/>
              </a:rPr>
              <a:t>Pure Metals</a:t>
            </a:r>
          </a:p>
        </p:txBody>
      </p:sp>
      <p:sp>
        <p:nvSpPr>
          <p:cNvPr id="9" name="Rectangle 8"/>
          <p:cNvSpPr/>
          <p:nvPr/>
        </p:nvSpPr>
        <p:spPr>
          <a:xfrm>
            <a:off x="0" y="914400"/>
            <a:ext cx="8839200" cy="1815882"/>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Solidification involves the transformation of the molten metal back into the solid state.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solidification process differs depending on whether the metal is a pure element or an alloy.</a:t>
            </a:r>
          </a:p>
        </p:txBody>
      </p:sp>
    </p:spTree>
    <p:extLst>
      <p:ext uri="{BB962C8B-B14F-4D97-AF65-F5344CB8AC3E}">
        <p14:creationId xmlns:p14="http://schemas.microsoft.com/office/powerpoint/2010/main" val="1364009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Solidification of metal and alloys</a:t>
            </a:r>
          </a:p>
        </p:txBody>
      </p:sp>
      <p:sp>
        <p:nvSpPr>
          <p:cNvPr id="6" name="Rectangle 5"/>
          <p:cNvSpPr/>
          <p:nvPr/>
        </p:nvSpPr>
        <p:spPr>
          <a:xfrm>
            <a:off x="41893" y="1066800"/>
            <a:ext cx="8839200" cy="954107"/>
          </a:xfrm>
          <a:prstGeom prst="rect">
            <a:avLst/>
          </a:prstGeom>
        </p:spPr>
        <p:txBody>
          <a:bodyPr wrap="square">
            <a:spAutoFit/>
          </a:bodyPr>
          <a:lstStyle/>
          <a:p>
            <a:pPr marL="457200" indent="-457200">
              <a:buFont typeface="Wingdings" pitchFamily="2" charset="2"/>
              <a:buChar char="Ø"/>
            </a:pPr>
            <a:r>
              <a:rPr lang="en-US" sz="2800">
                <a:solidFill>
                  <a:srgbClr val="FF0000"/>
                </a:solidFill>
                <a:latin typeface="Times New Roman" pitchFamily="18" charset="0"/>
                <a:cs typeface="Times New Roman" pitchFamily="18" charset="0"/>
              </a:rPr>
              <a:t>A pure metal solidifies at a constant temperature equal to its freezing point, which is the same as its melting point.</a:t>
            </a:r>
          </a:p>
        </p:txBody>
      </p:sp>
      <p:sp>
        <p:nvSpPr>
          <p:cNvPr id="7" name="Rectangle 6"/>
          <p:cNvSpPr/>
          <p:nvPr/>
        </p:nvSpPr>
        <p:spPr>
          <a:xfrm>
            <a:off x="-147033" y="2259633"/>
            <a:ext cx="8846457" cy="2677656"/>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actual freezing takes time called the </a:t>
            </a:r>
            <a:r>
              <a:rPr lang="en-US" sz="2800" b="1" i="1">
                <a:solidFill>
                  <a:srgbClr val="0000FF"/>
                </a:solidFill>
                <a:latin typeface="Times New Roman" pitchFamily="18" charset="0"/>
                <a:cs typeface="Times New Roman" pitchFamily="18" charset="0"/>
              </a:rPr>
              <a:t>local solidification time </a:t>
            </a:r>
            <a:r>
              <a:rPr lang="en-US" sz="2800">
                <a:solidFill>
                  <a:srgbClr val="0000FF"/>
                </a:solidFill>
                <a:latin typeface="Times New Roman" pitchFamily="18" charset="0"/>
                <a:cs typeface="Times New Roman" pitchFamily="18" charset="0"/>
              </a:rPr>
              <a:t>in casting, during which the metal’s latent heat of fusion is released into the surrounding mold.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a:t>
            </a:r>
            <a:r>
              <a:rPr lang="en-US" sz="2800" b="1" i="1">
                <a:solidFill>
                  <a:srgbClr val="FF0000"/>
                </a:solidFill>
                <a:latin typeface="Times New Roman" pitchFamily="18" charset="0"/>
                <a:cs typeface="Times New Roman" pitchFamily="18" charset="0"/>
              </a:rPr>
              <a:t>total solidification time </a:t>
            </a:r>
            <a:r>
              <a:rPr lang="en-US" sz="2800">
                <a:solidFill>
                  <a:srgbClr val="FF0000"/>
                </a:solidFill>
                <a:latin typeface="Times New Roman" pitchFamily="18" charset="0"/>
                <a:cs typeface="Times New Roman" pitchFamily="18" charset="0"/>
              </a:rPr>
              <a:t>is the time taken between pouring and complete solidification. </a:t>
            </a:r>
          </a:p>
        </p:txBody>
      </p:sp>
      <p:sp>
        <p:nvSpPr>
          <p:cNvPr id="8" name="Rectangle 7"/>
          <p:cNvSpPr/>
          <p:nvPr/>
        </p:nvSpPr>
        <p:spPr>
          <a:xfrm>
            <a:off x="69602" y="4876800"/>
            <a:ext cx="8846457" cy="1384995"/>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After the casting has completely solidified, cooling continues at a rate indicated by the downward slope of the cooling curve.</a:t>
            </a:r>
          </a:p>
        </p:txBody>
      </p:sp>
    </p:spTree>
    <p:extLst>
      <p:ext uri="{BB962C8B-B14F-4D97-AF65-F5344CB8AC3E}">
        <p14:creationId xmlns:p14="http://schemas.microsoft.com/office/powerpoint/2010/main" val="569568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Solidification of Alloys</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43200"/>
            <a:ext cx="4114344" cy="3835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467383" y="5562600"/>
            <a:ext cx="1500732" cy="400110"/>
          </a:xfrm>
          <a:prstGeom prst="rect">
            <a:avLst/>
          </a:prstGeom>
        </p:spPr>
        <p:txBody>
          <a:bodyPr wrap="none">
            <a:spAutoFit/>
          </a:bodyPr>
          <a:lstStyle/>
          <a:p>
            <a:r>
              <a:rPr lang="en-US" sz="2000">
                <a:solidFill>
                  <a:srgbClr val="FF0000"/>
                </a:solidFill>
                <a:latin typeface="Times New Roman" pitchFamily="18" charset="0"/>
                <a:cs typeface="Times New Roman" pitchFamily="18" charset="0"/>
              </a:rPr>
              <a:t>Cu-Ni alloys</a:t>
            </a:r>
          </a:p>
        </p:txBody>
      </p:sp>
      <p:sp>
        <p:nvSpPr>
          <p:cNvPr id="8" name="Rectangle 7"/>
          <p:cNvSpPr/>
          <p:nvPr/>
        </p:nvSpPr>
        <p:spPr>
          <a:xfrm>
            <a:off x="27708" y="990600"/>
            <a:ext cx="9116291" cy="1815882"/>
          </a:xfrm>
          <a:prstGeom prst="rect">
            <a:avLst/>
          </a:prstGeom>
        </p:spPr>
        <p:txBody>
          <a:bodyPr wrap="square">
            <a:spAutoFit/>
          </a:bodyPr>
          <a:lstStyle/>
          <a:p>
            <a:pPr marL="457200" indent="-457200">
              <a:buFont typeface="Wingdings" pitchFamily="2" charset="2"/>
              <a:buChar char="Ø"/>
            </a:pPr>
            <a:r>
              <a:rPr lang="en-US" sz="2800">
                <a:solidFill>
                  <a:srgbClr val="FF0000"/>
                </a:solidFill>
                <a:latin typeface="Times New Roman" pitchFamily="18" charset="0"/>
                <a:cs typeface="Times New Roman" pitchFamily="18" charset="0"/>
              </a:rPr>
              <a:t>Most alloys freeze over a temperature range rather than at a single temperature. </a:t>
            </a:r>
          </a:p>
          <a:p>
            <a:pPr marL="457200" indent="-457200">
              <a:buFont typeface="Wingdings" pitchFamily="2" charset="2"/>
              <a:buChar char="Ø"/>
            </a:pPr>
            <a:r>
              <a:rPr lang="en-US" sz="2800">
                <a:solidFill>
                  <a:srgbClr val="0000FF"/>
                </a:solidFill>
                <a:latin typeface="Times New Roman" pitchFamily="18" charset="0"/>
                <a:cs typeface="Times New Roman" pitchFamily="18" charset="0"/>
              </a:rPr>
              <a:t>The exact range depends on the alloy system and the particular composition.</a:t>
            </a:r>
          </a:p>
        </p:txBody>
      </p:sp>
    </p:spTree>
    <p:extLst>
      <p:ext uri="{BB962C8B-B14F-4D97-AF65-F5344CB8AC3E}">
        <p14:creationId xmlns:p14="http://schemas.microsoft.com/office/powerpoint/2010/main" val="6102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219200"/>
            <a:ext cx="4572000" cy="584775"/>
          </a:xfrm>
          <a:prstGeom prst="rect">
            <a:avLst/>
          </a:prstGeom>
        </p:spPr>
        <p:txBody>
          <a:bodyPr>
            <a:spAutoFit/>
          </a:bodyPr>
          <a:lstStyle/>
          <a:p>
            <a:r>
              <a:rPr lang="en-US" sz="3200">
                <a:solidFill>
                  <a:srgbClr val="FF0000"/>
                </a:solidFill>
                <a:latin typeface="Times New Roman" pitchFamily="18" charset="0"/>
                <a:cs typeface="Times New Roman" pitchFamily="18" charset="0"/>
              </a:rPr>
              <a:t>2.Plastics Processing</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Manufacturing Process</a:t>
            </a:r>
          </a:p>
        </p:txBody>
      </p:sp>
      <p:pic>
        <p:nvPicPr>
          <p:cNvPr id="2050" name="Picture 2"/>
          <p:cNvPicPr>
            <a:picLocks noChangeAspect="1" noChangeArrowheads="1"/>
          </p:cNvPicPr>
          <p:nvPr/>
        </p:nvPicPr>
        <p:blipFill>
          <a:blip r:embed="rId2"/>
          <a:srcRect/>
          <a:stretch>
            <a:fillRect/>
          </a:stretch>
        </p:blipFill>
        <p:spPr bwMode="auto">
          <a:xfrm>
            <a:off x="5014823" y="1499962"/>
            <a:ext cx="3958433" cy="3276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52400" y="2057400"/>
            <a:ext cx="4997569" cy="3400714"/>
          </a:xfrm>
          <a:prstGeom prst="rect">
            <a:avLst/>
          </a:prstGeom>
          <a:noFill/>
          <a:ln w="9525">
            <a:noFill/>
            <a:miter lim="800000"/>
            <a:headEnd/>
            <a:tailEnd/>
          </a:ln>
          <a:effectLst/>
        </p:spPr>
      </p:pic>
    </p:spTree>
    <p:extLst>
      <p:ext uri="{BB962C8B-B14F-4D97-AF65-F5344CB8AC3E}">
        <p14:creationId xmlns:p14="http://schemas.microsoft.com/office/powerpoint/2010/main" val="869899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990600"/>
            <a:ext cx="8915400" cy="3108543"/>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Whether the casting is pure metal or alloy, solidification takes time.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total solidification time is the time required for the casting to solidify after pouring.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This time is dependent on the size and shape of the casting by an empirical relationship known as </a:t>
            </a:r>
            <a:r>
              <a:rPr lang="en-US" sz="2800" b="1" i="1">
                <a:solidFill>
                  <a:srgbClr val="FF0000"/>
                </a:solidFill>
                <a:latin typeface="Times New Roman" pitchFamily="18" charset="0"/>
                <a:cs typeface="Times New Roman" pitchFamily="18" charset="0"/>
              </a:rPr>
              <a:t>Chvorinov’s rule</a:t>
            </a:r>
            <a:r>
              <a:rPr lang="en-US" sz="2800">
                <a:solidFill>
                  <a:srgbClr val="FF0000"/>
                </a:solidFill>
                <a:latin typeface="Times New Roman" pitchFamily="18" charset="0"/>
                <a:cs typeface="Times New Roman" pitchFamily="18" charset="0"/>
              </a:rPr>
              <a:t>, which states:</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Solidification Time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099143"/>
            <a:ext cx="409748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3964" y="5334000"/>
            <a:ext cx="8915400" cy="1200329"/>
          </a:xfrm>
          <a:prstGeom prst="rect">
            <a:avLst/>
          </a:prstGeom>
        </p:spPr>
        <p:txBody>
          <a:bodyPr wrap="square">
            <a:spAutoFit/>
          </a:bodyPr>
          <a:lstStyle/>
          <a:p>
            <a:r>
              <a:rPr lang="en-US" sz="2400">
                <a:latin typeface="Times New Roman" pitchFamily="18" charset="0"/>
                <a:cs typeface="Times New Roman" pitchFamily="18" charset="0"/>
              </a:rPr>
              <a:t>where T</a:t>
            </a:r>
            <a:r>
              <a:rPr lang="en-US" sz="2400" baseline="-25000">
                <a:latin typeface="Times New Roman" pitchFamily="18" charset="0"/>
                <a:cs typeface="Times New Roman" pitchFamily="18" charset="0"/>
              </a:rPr>
              <a:t>TS</a:t>
            </a:r>
            <a:r>
              <a:rPr lang="en-US" sz="2400" i="1">
                <a:latin typeface="Times New Roman" pitchFamily="18" charset="0"/>
                <a:cs typeface="Times New Roman" pitchFamily="18" charset="0"/>
              </a:rPr>
              <a:t> </a:t>
            </a:r>
            <a:r>
              <a:rPr lang="en-US" sz="2400">
                <a:latin typeface="Times New Roman" pitchFamily="18" charset="0"/>
                <a:cs typeface="Times New Roman" pitchFamily="18" charset="0"/>
              </a:rPr>
              <a:t>- total solidification time, min; </a:t>
            </a:r>
            <a:r>
              <a:rPr lang="en-US" sz="2400" i="1">
                <a:latin typeface="Times New Roman" pitchFamily="18" charset="0"/>
                <a:cs typeface="Times New Roman" pitchFamily="18" charset="0"/>
              </a:rPr>
              <a:t>V </a:t>
            </a:r>
            <a:r>
              <a:rPr lang="en-US" sz="2400">
                <a:latin typeface="Times New Roman" pitchFamily="18" charset="0"/>
                <a:cs typeface="Times New Roman" pitchFamily="18" charset="0"/>
              </a:rPr>
              <a:t>- volume of the casting, cm</a:t>
            </a:r>
            <a:r>
              <a:rPr lang="en-US" sz="2400" baseline="30000">
                <a:latin typeface="Times New Roman" pitchFamily="18" charset="0"/>
                <a:cs typeface="Times New Roman" pitchFamily="18" charset="0"/>
              </a:rPr>
              <a:t>3</a:t>
            </a:r>
            <a:r>
              <a:rPr lang="en-US" sz="2400">
                <a:latin typeface="Times New Roman" pitchFamily="18" charset="0"/>
                <a:cs typeface="Times New Roman" pitchFamily="18" charset="0"/>
              </a:rPr>
              <a:t>; </a:t>
            </a:r>
            <a:r>
              <a:rPr lang="en-US" sz="2400" i="1">
                <a:latin typeface="Times New Roman" pitchFamily="18" charset="0"/>
                <a:cs typeface="Times New Roman" pitchFamily="18" charset="0"/>
              </a:rPr>
              <a:t>A </a:t>
            </a:r>
            <a:r>
              <a:rPr lang="en-US" sz="2400">
                <a:latin typeface="Times New Roman" pitchFamily="18" charset="0"/>
                <a:cs typeface="Times New Roman" pitchFamily="18" charset="0"/>
              </a:rPr>
              <a:t>- surface area of the casting, cm</a:t>
            </a:r>
            <a:r>
              <a:rPr lang="en-US" sz="2400" baseline="30000">
                <a:latin typeface="Times New Roman" pitchFamily="18" charset="0"/>
                <a:cs typeface="Times New Roman" pitchFamily="18" charset="0"/>
              </a:rPr>
              <a:t>2</a:t>
            </a:r>
            <a:r>
              <a:rPr lang="en-US" sz="2400">
                <a:latin typeface="Times New Roman" pitchFamily="18" charset="0"/>
                <a:cs typeface="Times New Roman" pitchFamily="18" charset="0"/>
              </a:rPr>
              <a:t> ; </a:t>
            </a:r>
            <a:r>
              <a:rPr lang="en-US" sz="2400" i="1">
                <a:latin typeface="Times New Roman" pitchFamily="18" charset="0"/>
                <a:cs typeface="Times New Roman" pitchFamily="18" charset="0"/>
              </a:rPr>
              <a:t>n </a:t>
            </a:r>
            <a:r>
              <a:rPr lang="en-US" sz="2400">
                <a:latin typeface="Times New Roman" pitchFamily="18" charset="0"/>
                <a:cs typeface="Times New Roman" pitchFamily="18" charset="0"/>
              </a:rPr>
              <a:t>is an exponent usually taken to have a value = 2; and </a:t>
            </a:r>
            <a:r>
              <a:rPr lang="en-US" sz="2400" i="1">
                <a:latin typeface="Times New Roman" pitchFamily="18" charset="0"/>
                <a:cs typeface="Times New Roman" pitchFamily="18" charset="0"/>
              </a:rPr>
              <a:t>C</a:t>
            </a:r>
            <a:r>
              <a:rPr lang="en-US" sz="2400" i="1" baseline="-25000">
                <a:latin typeface="Times New Roman" pitchFamily="18" charset="0"/>
                <a:cs typeface="Times New Roman" pitchFamily="18" charset="0"/>
              </a:rPr>
              <a:t>m</a:t>
            </a:r>
            <a:r>
              <a:rPr lang="en-US" sz="2400" i="1">
                <a:latin typeface="Times New Roman" pitchFamily="18" charset="0"/>
                <a:cs typeface="Times New Roman" pitchFamily="18" charset="0"/>
              </a:rPr>
              <a:t> </a:t>
            </a:r>
            <a:r>
              <a:rPr lang="en-US" sz="2400">
                <a:latin typeface="Times New Roman" pitchFamily="18" charset="0"/>
                <a:cs typeface="Times New Roman" pitchFamily="18" charset="0"/>
              </a:rPr>
              <a:t>is the </a:t>
            </a:r>
            <a:r>
              <a:rPr lang="en-US" sz="2400" b="1" i="1">
                <a:latin typeface="Times New Roman" pitchFamily="18" charset="0"/>
                <a:cs typeface="Times New Roman" pitchFamily="18" charset="0"/>
              </a:rPr>
              <a:t>mold constant</a:t>
            </a:r>
            <a:r>
              <a:rPr lang="en-US" sz="2400">
                <a:latin typeface="Times New Roman" pitchFamily="18" charset="0"/>
                <a:cs typeface="Times New Roman" pitchFamily="18" charset="0"/>
              </a:rPr>
              <a:t>.</a:t>
            </a:r>
          </a:p>
        </p:txBody>
      </p:sp>
    </p:spTree>
    <p:extLst>
      <p:ext uri="{BB962C8B-B14F-4D97-AF65-F5344CB8AC3E}">
        <p14:creationId xmlns:p14="http://schemas.microsoft.com/office/powerpoint/2010/main" val="1520376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08" y="990600"/>
            <a:ext cx="9040091" cy="5509200"/>
          </a:xfrm>
          <a:prstGeom prst="rect">
            <a:avLst/>
          </a:prstGeom>
        </p:spPr>
        <p:txBody>
          <a:bodyPr wrap="square">
            <a:spAutoFit/>
          </a:bodyPr>
          <a:lstStyle/>
          <a:p>
            <a:pPr marL="457200" indent="-457200" algn="just">
              <a:buFont typeface="Wingdings" pitchFamily="2" charset="2"/>
              <a:buChar char="Ø"/>
            </a:pPr>
            <a:r>
              <a:rPr lang="en-US" sz="3200">
                <a:solidFill>
                  <a:srgbClr val="FF0000"/>
                </a:solidFill>
                <a:latin typeface="Times New Roman" pitchFamily="18" charset="0"/>
                <a:cs typeface="Times New Roman" pitchFamily="18" charset="0"/>
              </a:rPr>
              <a:t>Given that </a:t>
            </a:r>
            <a:r>
              <a:rPr lang="en-US" sz="3200" i="1">
                <a:solidFill>
                  <a:srgbClr val="FF0000"/>
                </a:solidFill>
                <a:latin typeface="Times New Roman" pitchFamily="18" charset="0"/>
                <a:cs typeface="Times New Roman" pitchFamily="18" charset="0"/>
              </a:rPr>
              <a:t>n </a:t>
            </a:r>
            <a:r>
              <a:rPr lang="en-US" sz="3200">
                <a:solidFill>
                  <a:srgbClr val="FF0000"/>
                </a:solidFill>
                <a:latin typeface="Times New Roman" pitchFamily="18" charset="0"/>
                <a:cs typeface="Times New Roman" pitchFamily="18" charset="0"/>
              </a:rPr>
              <a:t>=2, the units of </a:t>
            </a:r>
            <a:r>
              <a:rPr lang="en-US" sz="3200" i="1">
                <a:solidFill>
                  <a:srgbClr val="FF0000"/>
                </a:solidFill>
                <a:latin typeface="Times New Roman" pitchFamily="18" charset="0"/>
                <a:cs typeface="Times New Roman" pitchFamily="18" charset="0"/>
              </a:rPr>
              <a:t>C</a:t>
            </a:r>
            <a:r>
              <a:rPr lang="en-US" sz="3200" i="1" baseline="-25000">
                <a:solidFill>
                  <a:srgbClr val="FF0000"/>
                </a:solidFill>
                <a:latin typeface="Times New Roman" pitchFamily="18" charset="0"/>
                <a:cs typeface="Times New Roman" pitchFamily="18" charset="0"/>
              </a:rPr>
              <a:t>m</a:t>
            </a:r>
            <a:r>
              <a:rPr lang="en-US" sz="3200" i="1">
                <a:solidFill>
                  <a:srgbClr val="FF0000"/>
                </a:solidFill>
                <a:latin typeface="Times New Roman" pitchFamily="18" charset="0"/>
                <a:cs typeface="Times New Roman" pitchFamily="18" charset="0"/>
              </a:rPr>
              <a:t> </a:t>
            </a:r>
            <a:r>
              <a:rPr lang="en-US" sz="3200">
                <a:solidFill>
                  <a:srgbClr val="FF0000"/>
                </a:solidFill>
                <a:latin typeface="Times New Roman" pitchFamily="18" charset="0"/>
                <a:cs typeface="Times New Roman" pitchFamily="18" charset="0"/>
              </a:rPr>
              <a:t>are min/cm</a:t>
            </a:r>
            <a:r>
              <a:rPr lang="en-US" sz="3200" baseline="30000">
                <a:solidFill>
                  <a:srgbClr val="FF0000"/>
                </a:solidFill>
                <a:latin typeface="Times New Roman" pitchFamily="18" charset="0"/>
                <a:cs typeface="Times New Roman" pitchFamily="18" charset="0"/>
              </a:rPr>
              <a:t>2</a:t>
            </a:r>
            <a:r>
              <a:rPr lang="en-US" sz="3200">
                <a:solidFill>
                  <a:srgbClr val="FF0000"/>
                </a:solidFill>
                <a:latin typeface="Times New Roman" pitchFamily="18" charset="0"/>
                <a:cs typeface="Times New Roman" pitchFamily="18" charset="0"/>
              </a:rPr>
              <a:t>,  and its value depends on the particular conditions of the casting operation, including mold material (e.g., specific heat, thermal conductivity), thermal properties of the cast metal (e.g., heat of fusion, specific heat, thermal conductivity), and pouring temperature relative to the melting point of the metal. </a:t>
            </a:r>
          </a:p>
          <a:p>
            <a:pPr marL="457200" indent="-457200" algn="just">
              <a:buFont typeface="Wingdings" pitchFamily="2" charset="2"/>
              <a:buChar char="Ø"/>
            </a:pPr>
            <a:r>
              <a:rPr lang="en-US" sz="3200">
                <a:solidFill>
                  <a:srgbClr val="0000FF"/>
                </a:solidFill>
                <a:latin typeface="Times New Roman" pitchFamily="18" charset="0"/>
                <a:cs typeface="Times New Roman" pitchFamily="18" charset="0"/>
              </a:rPr>
              <a:t>Chvorinov’s rule indicates that a casting with a higher volume-to-surface area ratio will cool and solidify more slowly than one with a lower ratio. </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Solidification Time</a:t>
            </a:r>
          </a:p>
        </p:txBody>
      </p:sp>
    </p:spTree>
    <p:extLst>
      <p:ext uri="{BB962C8B-B14F-4D97-AF65-F5344CB8AC3E}">
        <p14:creationId xmlns:p14="http://schemas.microsoft.com/office/powerpoint/2010/main" val="3683326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Shrinkage</a:t>
            </a:r>
          </a:p>
        </p:txBody>
      </p:sp>
      <p:sp>
        <p:nvSpPr>
          <p:cNvPr id="5" name="Rectangle 4"/>
          <p:cNvSpPr/>
          <p:nvPr/>
        </p:nvSpPr>
        <p:spPr>
          <a:xfrm>
            <a:off x="34636" y="990600"/>
            <a:ext cx="9033164" cy="3539430"/>
          </a:xfrm>
          <a:prstGeom prst="rect">
            <a:avLst/>
          </a:prstGeom>
        </p:spPr>
        <p:txBody>
          <a:bodyPr wrap="square">
            <a:spAutoFit/>
          </a:bodyPr>
          <a:lstStyle/>
          <a:p>
            <a:r>
              <a:rPr lang="en-US" sz="3200">
                <a:latin typeface="Times New Roman" pitchFamily="18" charset="0"/>
                <a:cs typeface="Times New Roman" pitchFamily="18" charset="0"/>
              </a:rPr>
              <a:t>Shrinkage occurs in three steps: </a:t>
            </a:r>
          </a:p>
          <a:p>
            <a:pPr marL="514350" indent="-514350">
              <a:buAutoNum type="arabicParenBoth"/>
            </a:pPr>
            <a:r>
              <a:rPr lang="en-US" sz="3200">
                <a:solidFill>
                  <a:srgbClr val="FF0000"/>
                </a:solidFill>
                <a:latin typeface="Times New Roman" pitchFamily="18" charset="0"/>
                <a:cs typeface="Times New Roman" pitchFamily="18" charset="0"/>
              </a:rPr>
              <a:t>liquid contraction during cooling prior to solidification; </a:t>
            </a:r>
          </a:p>
          <a:p>
            <a:pPr marL="514350" indent="-514350">
              <a:buAutoNum type="arabicParenBoth"/>
            </a:pPr>
            <a:r>
              <a:rPr lang="en-US" sz="3200">
                <a:solidFill>
                  <a:srgbClr val="0000FF"/>
                </a:solidFill>
                <a:latin typeface="Times New Roman" pitchFamily="18" charset="0"/>
                <a:cs typeface="Times New Roman" pitchFamily="18" charset="0"/>
              </a:rPr>
              <a:t> Contraction during the phase change from liquid to solid, called </a:t>
            </a:r>
            <a:r>
              <a:rPr lang="en-US" sz="3200" b="1" i="1">
                <a:solidFill>
                  <a:srgbClr val="0000FF"/>
                </a:solidFill>
                <a:latin typeface="Times New Roman" pitchFamily="18" charset="0"/>
                <a:cs typeface="Times New Roman" pitchFamily="18" charset="0"/>
              </a:rPr>
              <a:t>solidification shrinkage</a:t>
            </a:r>
            <a:r>
              <a:rPr lang="en-US" sz="3200">
                <a:solidFill>
                  <a:srgbClr val="0000FF"/>
                </a:solidFill>
                <a:latin typeface="Times New Roman" pitchFamily="18" charset="0"/>
                <a:cs typeface="Times New Roman" pitchFamily="18" charset="0"/>
              </a:rPr>
              <a:t>;</a:t>
            </a:r>
          </a:p>
          <a:p>
            <a:pPr marL="514350" indent="-514350">
              <a:buAutoNum type="arabicParenBoth"/>
            </a:pPr>
            <a:r>
              <a:rPr lang="en-US" sz="3200">
                <a:solidFill>
                  <a:srgbClr val="FF0000"/>
                </a:solidFill>
                <a:latin typeface="Times New Roman" pitchFamily="18" charset="0"/>
                <a:cs typeface="Times New Roman" pitchFamily="18" charset="0"/>
              </a:rPr>
              <a:t> Thermal contraction of the solidified casting during cooling to room temperature.</a:t>
            </a:r>
          </a:p>
        </p:txBody>
      </p:sp>
    </p:spTree>
    <p:extLst>
      <p:ext uri="{BB962C8B-B14F-4D97-AF65-F5344CB8AC3E}">
        <p14:creationId xmlns:p14="http://schemas.microsoft.com/office/powerpoint/2010/main" val="2765480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370046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Shrinkage</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19200"/>
            <a:ext cx="3824464"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 y="4350327"/>
            <a:ext cx="3657600" cy="707886"/>
          </a:xfrm>
          <a:prstGeom prst="rect">
            <a:avLst/>
          </a:prstGeom>
        </p:spPr>
        <p:txBody>
          <a:bodyPr wrap="square">
            <a:spAutoFit/>
          </a:bodyPr>
          <a:lstStyle/>
          <a:p>
            <a:pPr algn="just"/>
            <a:r>
              <a:rPr lang="en-US" sz="2000">
                <a:solidFill>
                  <a:srgbClr val="FF0000"/>
                </a:solidFill>
                <a:latin typeface="Times New Roman" pitchFamily="18" charset="0"/>
                <a:cs typeface="Times New Roman" pitchFamily="18" charset="0"/>
              </a:rPr>
              <a:t>Starting level of molten metal immediately after pouring;</a:t>
            </a:r>
          </a:p>
        </p:txBody>
      </p:sp>
      <p:sp>
        <p:nvSpPr>
          <p:cNvPr id="6" name="Rectangle 5"/>
          <p:cNvSpPr/>
          <p:nvPr/>
        </p:nvSpPr>
        <p:spPr>
          <a:xfrm>
            <a:off x="4731327" y="4189511"/>
            <a:ext cx="3925815" cy="1015663"/>
          </a:xfrm>
          <a:prstGeom prst="rect">
            <a:avLst/>
          </a:prstGeom>
        </p:spPr>
        <p:txBody>
          <a:bodyPr wrap="square">
            <a:spAutoFit/>
          </a:bodyPr>
          <a:lstStyle/>
          <a:p>
            <a:pPr algn="just"/>
            <a:r>
              <a:rPr lang="en-US" sz="2000">
                <a:solidFill>
                  <a:srgbClr val="FF0000"/>
                </a:solidFill>
                <a:latin typeface="Times New Roman" pitchFamily="18" charset="0"/>
                <a:cs typeface="Times New Roman" pitchFamily="18" charset="0"/>
              </a:rPr>
              <a:t>Further reduction in height and diameter due to thermal contraction during cooling of the solid metal</a:t>
            </a:r>
          </a:p>
        </p:txBody>
      </p:sp>
    </p:spTree>
    <p:extLst>
      <p:ext uri="{BB962C8B-B14F-4D97-AF65-F5344CB8AC3E}">
        <p14:creationId xmlns:p14="http://schemas.microsoft.com/office/powerpoint/2010/main" val="68705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Sand Casting</a:t>
            </a:r>
          </a:p>
        </p:txBody>
      </p:sp>
      <p:sp>
        <p:nvSpPr>
          <p:cNvPr id="5" name="Rectangle 4"/>
          <p:cNvSpPr/>
          <p:nvPr/>
        </p:nvSpPr>
        <p:spPr>
          <a:xfrm>
            <a:off x="152400" y="990600"/>
            <a:ext cx="8839200" cy="2062103"/>
          </a:xfrm>
          <a:prstGeom prst="rect">
            <a:avLst/>
          </a:prstGeom>
        </p:spPr>
        <p:txBody>
          <a:bodyPr wrap="square">
            <a:spAutoFit/>
          </a:bodyPr>
          <a:lstStyle/>
          <a:p>
            <a:pPr marL="457200" indent="-457200" algn="just">
              <a:buFont typeface="Wingdings" pitchFamily="2" charset="2"/>
              <a:buChar char="Ø"/>
            </a:pPr>
            <a:r>
              <a:rPr lang="en-US" sz="3200" b="1" i="1">
                <a:solidFill>
                  <a:srgbClr val="FF0000"/>
                </a:solidFill>
                <a:latin typeface="Times New Roman" pitchFamily="18" charset="0"/>
                <a:cs typeface="Times New Roman" pitchFamily="18" charset="0"/>
              </a:rPr>
              <a:t>Sand casting</a:t>
            </a:r>
            <a:r>
              <a:rPr lang="en-US" sz="3200">
                <a:solidFill>
                  <a:srgbClr val="FF0000"/>
                </a:solidFill>
                <a:latin typeface="Times New Roman" pitchFamily="18" charset="0"/>
                <a:cs typeface="Times New Roman" pitchFamily="18" charset="0"/>
              </a:rPr>
              <a:t>, also known as </a:t>
            </a:r>
            <a:r>
              <a:rPr lang="en-US" sz="3200" b="1" i="1">
                <a:solidFill>
                  <a:srgbClr val="FF0000"/>
                </a:solidFill>
                <a:latin typeface="Times New Roman" pitchFamily="18" charset="0"/>
                <a:cs typeface="Times New Roman" pitchFamily="18" charset="0"/>
              </a:rPr>
              <a:t>sand-mold casting</a:t>
            </a:r>
            <a:r>
              <a:rPr lang="en-US" sz="3200">
                <a:solidFill>
                  <a:srgbClr val="FF0000"/>
                </a:solidFill>
                <a:latin typeface="Times New Roman" pitchFamily="18" charset="0"/>
                <a:cs typeface="Times New Roman" pitchFamily="18" charset="0"/>
              </a:rPr>
              <a:t>, consists of pouring molten metal into a sand mold, allowing the metal to solidify, and then breaking up the mold to remove the casting.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124200"/>
            <a:ext cx="2607298" cy="3302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2400" y="3352800"/>
            <a:ext cx="5638800" cy="2554545"/>
          </a:xfrm>
          <a:prstGeom prst="rect">
            <a:avLst/>
          </a:prstGeom>
        </p:spPr>
        <p:txBody>
          <a:bodyPr wrap="square">
            <a:spAutoFit/>
          </a:bodyPr>
          <a:lstStyle/>
          <a:p>
            <a:pPr marL="457200" indent="-457200" algn="just">
              <a:buFont typeface="Wingdings" pitchFamily="2" charset="2"/>
              <a:buChar char="Ø"/>
            </a:pPr>
            <a:r>
              <a:rPr lang="en-US" sz="3200">
                <a:solidFill>
                  <a:srgbClr val="0000FF"/>
                </a:solidFill>
                <a:latin typeface="Times New Roman" pitchFamily="18" charset="0"/>
                <a:cs typeface="Times New Roman" pitchFamily="18" charset="0"/>
              </a:rPr>
              <a:t>Figure shows a cast iron sand casting of a pump housing that has been partially machined to create accurate holes and surfaces</a:t>
            </a:r>
          </a:p>
        </p:txBody>
      </p:sp>
    </p:spTree>
    <p:extLst>
      <p:ext uri="{BB962C8B-B14F-4D97-AF65-F5344CB8AC3E}">
        <p14:creationId xmlns:p14="http://schemas.microsoft.com/office/powerpoint/2010/main" val="2488117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Sand Casting</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91440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2400" y="4343400"/>
            <a:ext cx="8686800" cy="1815882"/>
          </a:xfrm>
          <a:prstGeom prst="rect">
            <a:avLst/>
          </a:prstGeom>
        </p:spPr>
        <p:txBody>
          <a:bodyPr wrap="square">
            <a:spAutoFit/>
          </a:bodyPr>
          <a:lstStyle/>
          <a:p>
            <a:pPr marL="457200" indent="-457200" algn="just">
              <a:buFont typeface="Wingdings" pitchFamily="2" charset="2"/>
              <a:buChar char="Ø"/>
            </a:pPr>
            <a:r>
              <a:rPr lang="en-US" sz="2800">
                <a:latin typeface="Times New Roman" pitchFamily="18" charset="0"/>
                <a:cs typeface="Times New Roman" pitchFamily="18" charset="0"/>
              </a:rPr>
              <a:t>The cavity in the sand mold is formed by packing sand around a pattern (an approximate duplicate of the part to be cast), and then removing the pattern by separating the mold into two halves. </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025236"/>
            <a:ext cx="2152844"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4907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82" y="910165"/>
            <a:ext cx="8970818" cy="2677656"/>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mold also contains the gating and riser system. In addition, if the casting is to have internal surfaces (e.g., hollow parts or parts with holes), a core must be included in the mold. Since the mold is sacrificed to remove the casting, a new sand mold must be made for each part that is produced.</a:t>
            </a:r>
          </a:p>
        </p:txBody>
      </p:sp>
      <p:sp>
        <p:nvSpPr>
          <p:cNvPr id="6"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Sand Casting</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612356"/>
            <a:ext cx="7721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977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Sand Casting Patterns</a:t>
            </a:r>
          </a:p>
        </p:txBody>
      </p:sp>
      <p:sp>
        <p:nvSpPr>
          <p:cNvPr id="6" name="Rectangle 5"/>
          <p:cNvSpPr/>
          <p:nvPr/>
        </p:nvSpPr>
        <p:spPr>
          <a:xfrm>
            <a:off x="228600" y="1028343"/>
            <a:ext cx="8686800" cy="2246769"/>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Sand casting requires a </a:t>
            </a:r>
            <a:r>
              <a:rPr lang="en-US" sz="2800" b="1" i="1">
                <a:solidFill>
                  <a:srgbClr val="FF0000"/>
                </a:solidFill>
                <a:latin typeface="Times New Roman" pitchFamily="18" charset="0"/>
                <a:cs typeface="Times New Roman" pitchFamily="18" charset="0"/>
              </a:rPr>
              <a:t>pattern</a:t>
            </a:r>
            <a:r>
              <a:rPr lang="en-US" sz="2800">
                <a:solidFill>
                  <a:srgbClr val="FF0000"/>
                </a:solidFill>
                <a:latin typeface="Times New Roman" pitchFamily="18" charset="0"/>
                <a:cs typeface="Times New Roman" pitchFamily="18" charset="0"/>
              </a:rPr>
              <a:t>—a full-sized model of the part, enlarged to account for shrinkage and machining allowances in the final casting.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Materials used to make patterns include wood, plastics, and metals. </a:t>
            </a:r>
          </a:p>
        </p:txBody>
      </p:sp>
      <p:sp>
        <p:nvSpPr>
          <p:cNvPr id="7" name="Rectangle 6"/>
          <p:cNvSpPr/>
          <p:nvPr/>
        </p:nvSpPr>
        <p:spPr>
          <a:xfrm>
            <a:off x="228600" y="3275112"/>
            <a:ext cx="5029200" cy="2308324"/>
          </a:xfrm>
          <a:prstGeom prst="rect">
            <a:avLst/>
          </a:prstGeom>
        </p:spPr>
        <p:txBody>
          <a:bodyPr wrap="square">
            <a:spAutoFit/>
          </a:bodyPr>
          <a:lstStyle/>
          <a:p>
            <a:pPr algn="just"/>
            <a:r>
              <a:rPr lang="en-US" sz="3200" b="1">
                <a:latin typeface="Times New Roman" pitchFamily="18" charset="0"/>
                <a:cs typeface="Times New Roman" pitchFamily="18" charset="0"/>
              </a:rPr>
              <a:t>Types of Patterns</a:t>
            </a:r>
          </a:p>
          <a:p>
            <a:pPr marL="514350" indent="-514350" algn="just">
              <a:buAutoNum type="arabicPeriod"/>
            </a:pPr>
            <a:r>
              <a:rPr lang="en-US" sz="2800" b="1">
                <a:solidFill>
                  <a:srgbClr val="0000FF"/>
                </a:solidFill>
                <a:latin typeface="Times New Roman" pitchFamily="18" charset="0"/>
                <a:cs typeface="Times New Roman" pitchFamily="18" charset="0"/>
              </a:rPr>
              <a:t>Solid Pattern</a:t>
            </a:r>
          </a:p>
          <a:p>
            <a:pPr marL="514350" indent="-514350" algn="just">
              <a:buAutoNum type="arabicPeriod"/>
            </a:pPr>
            <a:r>
              <a:rPr lang="en-US" sz="2800" b="1">
                <a:solidFill>
                  <a:srgbClr val="0000FF"/>
                </a:solidFill>
                <a:latin typeface="Times New Roman" pitchFamily="18" charset="0"/>
                <a:cs typeface="Times New Roman" pitchFamily="18" charset="0"/>
              </a:rPr>
              <a:t>Split Pattern</a:t>
            </a:r>
          </a:p>
          <a:p>
            <a:pPr marL="514350" indent="-514350" algn="just">
              <a:buAutoNum type="arabicPeriod"/>
            </a:pPr>
            <a:r>
              <a:rPr lang="en-US" sz="2800" b="1">
                <a:solidFill>
                  <a:srgbClr val="0000FF"/>
                </a:solidFill>
                <a:latin typeface="Times New Roman" pitchFamily="18" charset="0"/>
                <a:cs typeface="Times New Roman" pitchFamily="18" charset="0"/>
              </a:rPr>
              <a:t>Match Plate Pattern</a:t>
            </a:r>
          </a:p>
          <a:p>
            <a:pPr marL="514350" indent="-514350" algn="just">
              <a:buAutoNum type="arabicPeriod"/>
            </a:pPr>
            <a:r>
              <a:rPr lang="en-US" sz="2800" b="1">
                <a:solidFill>
                  <a:srgbClr val="0000FF"/>
                </a:solidFill>
                <a:latin typeface="Times New Roman" pitchFamily="18" charset="0"/>
                <a:cs typeface="Times New Roman" pitchFamily="18" charset="0"/>
              </a:rPr>
              <a:t>Cope and Drag Pattern</a:t>
            </a:r>
          </a:p>
        </p:txBody>
      </p:sp>
    </p:spTree>
    <p:extLst>
      <p:ext uri="{BB962C8B-B14F-4D97-AF65-F5344CB8AC3E}">
        <p14:creationId xmlns:p14="http://schemas.microsoft.com/office/powerpoint/2010/main" val="779392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990600"/>
            <a:ext cx="8915400" cy="954107"/>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simplest is made of one piece, called a </a:t>
            </a:r>
            <a:r>
              <a:rPr lang="en-US" sz="2800" b="1" i="1">
                <a:solidFill>
                  <a:srgbClr val="FF0000"/>
                </a:solidFill>
                <a:latin typeface="Times New Roman" pitchFamily="18" charset="0"/>
                <a:cs typeface="Times New Roman" pitchFamily="18" charset="0"/>
              </a:rPr>
              <a:t>solid pattern</a:t>
            </a:r>
            <a:r>
              <a:rPr lang="en-US" sz="2800">
                <a:solidFill>
                  <a:srgbClr val="0000FF"/>
                </a:solidFill>
                <a:latin typeface="Times New Roman" pitchFamily="18" charset="0"/>
                <a:cs typeface="Times New Roman" pitchFamily="18" charset="0"/>
              </a:rPr>
              <a:t>—same geometry as the casting</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Sand Casting Patterns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467653"/>
            <a:ext cx="1905000" cy="173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04800" y="2971800"/>
            <a:ext cx="8839200" cy="1815882"/>
          </a:xfrm>
          <a:prstGeom prst="rect">
            <a:avLst/>
          </a:prstGeom>
        </p:spPr>
        <p:txBody>
          <a:bodyPr wrap="square">
            <a:spAutoFit/>
          </a:bodyPr>
          <a:lstStyle/>
          <a:p>
            <a:pPr marL="457200" indent="-457200" algn="just">
              <a:buFont typeface="Wingdings" pitchFamily="2" charset="2"/>
              <a:buChar char="Ø"/>
            </a:pPr>
            <a:r>
              <a:rPr lang="en-US" sz="2800" b="1" i="1">
                <a:solidFill>
                  <a:srgbClr val="FF0000"/>
                </a:solidFill>
                <a:latin typeface="Times New Roman" pitchFamily="18" charset="0"/>
                <a:cs typeface="Times New Roman" pitchFamily="18" charset="0"/>
              </a:rPr>
              <a:t>Split patterns </a:t>
            </a:r>
            <a:r>
              <a:rPr lang="en-US" sz="2800">
                <a:solidFill>
                  <a:srgbClr val="0000FF"/>
                </a:solidFill>
                <a:latin typeface="Times New Roman" pitchFamily="18" charset="0"/>
                <a:cs typeface="Times New Roman" pitchFamily="18" charset="0"/>
              </a:rPr>
              <a:t>consist of two pieces, dividing the part along a plane coinciding with the parting line of the mold. Split patterns are appropriate for complex part geometries and moderate production quantities.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779888"/>
            <a:ext cx="1981200" cy="1932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988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962400"/>
            <a:ext cx="2667000" cy="2015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Sand Casting Patterns</a:t>
            </a:r>
          </a:p>
        </p:txBody>
      </p:sp>
      <p:sp>
        <p:nvSpPr>
          <p:cNvPr id="4" name="Rectangle 3"/>
          <p:cNvSpPr/>
          <p:nvPr/>
        </p:nvSpPr>
        <p:spPr>
          <a:xfrm>
            <a:off x="0" y="1074509"/>
            <a:ext cx="8534400" cy="3108543"/>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For higher production quantities, match-plate patterns or cope-and-drag patterns are used.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In </a:t>
            </a:r>
            <a:r>
              <a:rPr lang="en-US" sz="2800" b="1" i="1">
                <a:solidFill>
                  <a:srgbClr val="FF0000"/>
                </a:solidFill>
                <a:latin typeface="Times New Roman" pitchFamily="18" charset="0"/>
                <a:cs typeface="Times New Roman" pitchFamily="18" charset="0"/>
              </a:rPr>
              <a:t>match-plate </a:t>
            </a:r>
            <a:r>
              <a:rPr lang="en-US" sz="2800">
                <a:solidFill>
                  <a:srgbClr val="FF0000"/>
                </a:solidFill>
                <a:latin typeface="Times New Roman" pitchFamily="18" charset="0"/>
                <a:cs typeface="Times New Roman" pitchFamily="18" charset="0"/>
              </a:rPr>
              <a:t>patterns, </a:t>
            </a:r>
            <a:r>
              <a:rPr lang="en-US" sz="2800">
                <a:solidFill>
                  <a:srgbClr val="0000FF"/>
                </a:solidFill>
                <a:latin typeface="Times New Roman" pitchFamily="18" charset="0"/>
                <a:cs typeface="Times New Roman" pitchFamily="18" charset="0"/>
              </a:rPr>
              <a:t>the two pieces of the split pattern are attached to opposite sides of a wood or metal plate. Holes in the plate allow the top and bottom (cope and drag) sections of the mold to be aligned accurately.</a:t>
            </a:r>
          </a:p>
        </p:txBody>
      </p:sp>
    </p:spTree>
    <p:extLst>
      <p:ext uri="{BB962C8B-B14F-4D97-AF65-F5344CB8AC3E}">
        <p14:creationId xmlns:p14="http://schemas.microsoft.com/office/powerpoint/2010/main" val="417215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14400"/>
            <a:ext cx="5029200" cy="584775"/>
          </a:xfrm>
          <a:prstGeom prst="rect">
            <a:avLst/>
          </a:prstGeom>
        </p:spPr>
        <p:txBody>
          <a:bodyPr wrap="square">
            <a:spAutoFit/>
          </a:bodyPr>
          <a:lstStyle/>
          <a:p>
            <a:r>
              <a:rPr lang="en-US" sz="3200">
                <a:solidFill>
                  <a:srgbClr val="FF0000"/>
                </a:solidFill>
                <a:latin typeface="Times New Roman" pitchFamily="18" charset="0"/>
                <a:cs typeface="Times New Roman" pitchFamily="18" charset="0"/>
              </a:rPr>
              <a:t>3.Metal working Processes </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Manufacturing Process</a:t>
            </a:r>
          </a:p>
        </p:txBody>
      </p:sp>
      <p:pic>
        <p:nvPicPr>
          <p:cNvPr id="3074" name="Picture 2"/>
          <p:cNvPicPr>
            <a:picLocks noChangeAspect="1" noChangeArrowheads="1"/>
          </p:cNvPicPr>
          <p:nvPr/>
        </p:nvPicPr>
        <p:blipFill>
          <a:blip r:embed="rId2"/>
          <a:srcRect/>
          <a:stretch>
            <a:fillRect/>
          </a:stretch>
        </p:blipFill>
        <p:spPr bwMode="auto">
          <a:xfrm>
            <a:off x="4267200" y="2362200"/>
            <a:ext cx="4219575" cy="2276475"/>
          </a:xfrm>
          <a:prstGeom prst="rect">
            <a:avLst/>
          </a:prstGeom>
          <a:noFill/>
          <a:ln w="9525">
            <a:noFill/>
            <a:miter lim="800000"/>
            <a:headEnd/>
            <a:tailEnd/>
          </a:ln>
          <a:effectLst/>
        </p:spPr>
      </p:pic>
      <p:sp>
        <p:nvSpPr>
          <p:cNvPr id="7" name="Rectangle 6"/>
          <p:cNvSpPr/>
          <p:nvPr/>
        </p:nvSpPr>
        <p:spPr>
          <a:xfrm>
            <a:off x="5867400" y="5486400"/>
            <a:ext cx="1219200" cy="369332"/>
          </a:xfrm>
          <a:prstGeom prst="rect">
            <a:avLst/>
          </a:prstGeom>
        </p:spPr>
        <p:txBody>
          <a:bodyPr wrap="square">
            <a:spAutoFit/>
          </a:bodyPr>
          <a:lstStyle/>
          <a:p>
            <a:r>
              <a:rPr lang="en-US">
                <a:solidFill>
                  <a:srgbClr val="FF0000"/>
                </a:solidFill>
                <a:latin typeface="Times New Roman" pitchFamily="18" charset="0"/>
                <a:cs typeface="Times New Roman" pitchFamily="18" charset="0"/>
              </a:rPr>
              <a:t>Forging</a:t>
            </a:r>
            <a:endParaRPr lang="en-US">
              <a:solidFill>
                <a:srgbClr val="FF0000"/>
              </a:solidFill>
            </a:endParaRPr>
          </a:p>
        </p:txBody>
      </p:sp>
      <p:pic>
        <p:nvPicPr>
          <p:cNvPr id="3075" name="Picture 3"/>
          <p:cNvPicPr>
            <a:picLocks noChangeAspect="1" noChangeArrowheads="1"/>
          </p:cNvPicPr>
          <p:nvPr/>
        </p:nvPicPr>
        <p:blipFill>
          <a:blip r:embed="rId3"/>
          <a:srcRect/>
          <a:stretch>
            <a:fillRect/>
          </a:stretch>
        </p:blipFill>
        <p:spPr bwMode="auto">
          <a:xfrm>
            <a:off x="609600" y="1524000"/>
            <a:ext cx="2667000" cy="3599210"/>
          </a:xfrm>
          <a:prstGeom prst="rect">
            <a:avLst/>
          </a:prstGeom>
          <a:noFill/>
          <a:ln w="9525">
            <a:noFill/>
            <a:miter lim="800000"/>
            <a:headEnd/>
            <a:tailEnd/>
          </a:ln>
          <a:effectLst/>
        </p:spPr>
      </p:pic>
      <p:sp>
        <p:nvSpPr>
          <p:cNvPr id="9" name="Rectangle 8"/>
          <p:cNvSpPr/>
          <p:nvPr/>
        </p:nvSpPr>
        <p:spPr>
          <a:xfrm>
            <a:off x="1371600" y="5334000"/>
            <a:ext cx="1219200" cy="369332"/>
          </a:xfrm>
          <a:prstGeom prst="rect">
            <a:avLst/>
          </a:prstGeom>
        </p:spPr>
        <p:txBody>
          <a:bodyPr wrap="square">
            <a:spAutoFit/>
          </a:bodyPr>
          <a:lstStyle/>
          <a:p>
            <a:r>
              <a:rPr lang="en-US">
                <a:solidFill>
                  <a:srgbClr val="FF0000"/>
                </a:solidFill>
                <a:latin typeface="Times New Roman" pitchFamily="18" charset="0"/>
                <a:cs typeface="Times New Roman" pitchFamily="18" charset="0"/>
              </a:rPr>
              <a:t>Rolling</a:t>
            </a:r>
            <a:endParaRPr lang="en-US">
              <a:solidFill>
                <a:srgbClr val="FF0000"/>
              </a:solidFill>
            </a:endParaRPr>
          </a:p>
        </p:txBody>
      </p:sp>
    </p:spTree>
    <p:extLst>
      <p:ext uri="{BB962C8B-B14F-4D97-AF65-F5344CB8AC3E}">
        <p14:creationId xmlns:p14="http://schemas.microsoft.com/office/powerpoint/2010/main" val="4272037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Sand Casting Patterns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672" y="2971800"/>
            <a:ext cx="4274127" cy="3121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990600"/>
            <a:ext cx="8686800" cy="2246769"/>
          </a:xfrm>
          <a:prstGeom prst="rect">
            <a:avLst/>
          </a:prstGeom>
        </p:spPr>
        <p:txBody>
          <a:bodyPr wrap="square">
            <a:spAutoFit/>
          </a:bodyPr>
          <a:lstStyle/>
          <a:p>
            <a:pPr marL="457200" indent="-457200" algn="just">
              <a:buFont typeface="Wingdings" pitchFamily="2" charset="2"/>
              <a:buChar char="Ø"/>
            </a:pPr>
            <a:r>
              <a:rPr lang="en-US" sz="2800" b="1" i="1">
                <a:solidFill>
                  <a:srgbClr val="FF0000"/>
                </a:solidFill>
                <a:latin typeface="Times New Roman" pitchFamily="18" charset="0"/>
                <a:cs typeface="Times New Roman" pitchFamily="18" charset="0"/>
              </a:rPr>
              <a:t>Cope-and drag patterns </a:t>
            </a:r>
            <a:r>
              <a:rPr lang="en-US" sz="2800">
                <a:solidFill>
                  <a:srgbClr val="0000FF"/>
                </a:solidFill>
                <a:latin typeface="Times New Roman" pitchFamily="18" charset="0"/>
                <a:cs typeface="Times New Roman" pitchFamily="18" charset="0"/>
              </a:rPr>
              <a:t>are similar to match-plate patterns except that split pattern halves are attached to separate plates, so that the cope and drag sections of the mold can be fabricated independently, instead of using the same tooling for both.</a:t>
            </a:r>
          </a:p>
        </p:txBody>
      </p:sp>
    </p:spTree>
    <p:extLst>
      <p:ext uri="{BB962C8B-B14F-4D97-AF65-F5344CB8AC3E}">
        <p14:creationId xmlns:p14="http://schemas.microsoft.com/office/powerpoint/2010/main" val="1398500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114800"/>
            <a:ext cx="7010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 y="901834"/>
            <a:ext cx="8991600" cy="3539430"/>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Patterns define the external shape of the cast part. If the casting is to have internal surfaces, a core is required.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A </a:t>
            </a:r>
            <a:r>
              <a:rPr lang="en-US" sz="2800" b="1" i="1">
                <a:latin typeface="Times New Roman" pitchFamily="18" charset="0"/>
                <a:cs typeface="Times New Roman" pitchFamily="18" charset="0"/>
              </a:rPr>
              <a:t>core</a:t>
            </a:r>
            <a:r>
              <a:rPr lang="en-US" sz="2800" b="1" i="1">
                <a:solidFill>
                  <a:srgbClr val="0000FF"/>
                </a:solidFill>
                <a:latin typeface="Times New Roman" pitchFamily="18" charset="0"/>
                <a:cs typeface="Times New Roman" pitchFamily="18" charset="0"/>
              </a:rPr>
              <a:t> </a:t>
            </a:r>
            <a:r>
              <a:rPr lang="en-US" sz="2800">
                <a:solidFill>
                  <a:srgbClr val="0000FF"/>
                </a:solidFill>
                <a:latin typeface="Times New Roman" pitchFamily="18" charset="0"/>
                <a:cs typeface="Times New Roman" pitchFamily="18" charset="0"/>
              </a:rPr>
              <a:t>is a full-scale model of the interior surfaces of the part.</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 It is inserted into the mold cavity prior to pouring, so that the molten metal will flow and solidify between the mold cavity and the core to form the casting’s external and internal surfaces.</a:t>
            </a:r>
          </a:p>
        </p:txBody>
      </p:sp>
      <p:sp>
        <p:nvSpPr>
          <p:cNvPr id="6"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Sand Casting Patterns</a:t>
            </a:r>
          </a:p>
        </p:txBody>
      </p:sp>
    </p:spTree>
    <p:extLst>
      <p:ext uri="{BB962C8B-B14F-4D97-AF65-F5344CB8AC3E}">
        <p14:creationId xmlns:p14="http://schemas.microsoft.com/office/powerpoint/2010/main" val="1835531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Shell molding</a:t>
            </a:r>
          </a:p>
        </p:txBody>
      </p:sp>
      <p:sp>
        <p:nvSpPr>
          <p:cNvPr id="4" name="Rectangle 3"/>
          <p:cNvSpPr/>
          <p:nvPr/>
        </p:nvSpPr>
        <p:spPr>
          <a:xfrm>
            <a:off x="152400" y="1143000"/>
            <a:ext cx="8839200" cy="1384995"/>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Shell molding is a casting process in which the mold is a thin shell (typically 9 mm) made of sand held together by a thermosetting resin binder.</a:t>
            </a:r>
          </a:p>
        </p:txBody>
      </p:sp>
      <p:sp>
        <p:nvSpPr>
          <p:cNvPr id="5" name="Rectangle 4"/>
          <p:cNvSpPr/>
          <p:nvPr/>
        </p:nvSpPr>
        <p:spPr>
          <a:xfrm>
            <a:off x="138545" y="2527995"/>
            <a:ext cx="8839200" cy="1815882"/>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surface of the shell-mold cavity is smoother than a conventional green-sand mold, and this smoothness permits easier flow of molten metal during pouring and better surface finish on the final casting</a:t>
            </a:r>
            <a:r>
              <a:rPr lang="en-US" sz="2800">
                <a:latin typeface="Times New Roman" pitchFamily="18" charset="0"/>
                <a:cs typeface="Times New Roman" pitchFamily="18" charset="0"/>
              </a:rPr>
              <a:t>.</a:t>
            </a:r>
          </a:p>
        </p:txBody>
      </p:sp>
      <p:sp>
        <p:nvSpPr>
          <p:cNvPr id="6" name="Rectangle 5"/>
          <p:cNvSpPr/>
          <p:nvPr/>
        </p:nvSpPr>
        <p:spPr>
          <a:xfrm>
            <a:off x="152399" y="4343877"/>
            <a:ext cx="8825345" cy="954107"/>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good finish and accuracy often precludes the need for further machining.</a:t>
            </a:r>
          </a:p>
        </p:txBody>
      </p:sp>
    </p:spTree>
    <p:extLst>
      <p:ext uri="{BB962C8B-B14F-4D97-AF65-F5344CB8AC3E}">
        <p14:creationId xmlns:p14="http://schemas.microsoft.com/office/powerpoint/2010/main" val="72917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Shell molding</a:t>
            </a:r>
          </a:p>
        </p:txBody>
      </p:sp>
      <p:sp>
        <p:nvSpPr>
          <p:cNvPr id="5" name="Rectangle 4"/>
          <p:cNvSpPr/>
          <p:nvPr/>
        </p:nvSpPr>
        <p:spPr>
          <a:xfrm>
            <a:off x="152400" y="1066800"/>
            <a:ext cx="3413114" cy="523220"/>
          </a:xfrm>
          <a:prstGeom prst="rect">
            <a:avLst/>
          </a:prstGeom>
        </p:spPr>
        <p:txBody>
          <a:bodyPr wrap="none">
            <a:spAutoFit/>
          </a:bodyPr>
          <a:lstStyle/>
          <a:p>
            <a:r>
              <a:rPr lang="en-US" sz="2800">
                <a:solidFill>
                  <a:srgbClr val="FF0000"/>
                </a:solidFill>
                <a:latin typeface="Times New Roman" pitchFamily="18" charset="0"/>
                <a:cs typeface="Times New Roman" pitchFamily="18" charset="0"/>
              </a:rPr>
              <a:t>Steps in shell-molding</a:t>
            </a:r>
          </a:p>
        </p:txBody>
      </p:sp>
      <p:sp>
        <p:nvSpPr>
          <p:cNvPr id="6" name="Rectangle 5"/>
          <p:cNvSpPr/>
          <p:nvPr/>
        </p:nvSpPr>
        <p:spPr>
          <a:xfrm>
            <a:off x="27709" y="1590020"/>
            <a:ext cx="8963891" cy="1384995"/>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A match-plate or cope-and-drag metal pattern is heated and placed over a box containing sand mixed with thermosetting resin;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19" y="3036859"/>
            <a:ext cx="7543800" cy="2009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66254" y="5181600"/>
            <a:ext cx="8825345" cy="1384995"/>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Box is inverted so that sand and resin fall onto the hot pattern, causing a layer of the mixture to partially cure on the surface to form a hard shell; </a:t>
            </a:r>
          </a:p>
        </p:txBody>
      </p:sp>
    </p:spTree>
    <p:extLst>
      <p:ext uri="{BB962C8B-B14F-4D97-AF65-F5344CB8AC3E}">
        <p14:creationId xmlns:p14="http://schemas.microsoft.com/office/powerpoint/2010/main" val="379795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90600"/>
            <a:ext cx="9067800" cy="3539430"/>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Box is repositioned so that loose, uncured particles drop away;</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Sand shell is heated in oven for several minutes to complete curing;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Shell mold is stripped from the pattern;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Two halves of the shell mold are assembled, supported by sand or metal shot in a box, and pouring is accomplished</a:t>
            </a:r>
            <a:r>
              <a:rPr lang="en-US" sz="2800">
                <a:latin typeface="Times New Roman" pitchFamily="18" charset="0"/>
                <a:cs typeface="Times New Roman" pitchFamily="18" charset="0"/>
              </a:rPr>
              <a:t>.</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finished casting with </a:t>
            </a:r>
            <a:r>
              <a:rPr lang="en-US" sz="2800" err="1">
                <a:solidFill>
                  <a:srgbClr val="FF0000"/>
                </a:solidFill>
                <a:latin typeface="Times New Roman" pitchFamily="18" charset="0"/>
                <a:cs typeface="Times New Roman" pitchFamily="18" charset="0"/>
              </a:rPr>
              <a:t>sprue</a:t>
            </a:r>
            <a:r>
              <a:rPr lang="en-US" sz="2800">
                <a:solidFill>
                  <a:srgbClr val="FF0000"/>
                </a:solidFill>
                <a:latin typeface="Times New Roman" pitchFamily="18" charset="0"/>
                <a:cs typeface="Times New Roman" pitchFamily="18" charset="0"/>
              </a:rPr>
              <a:t> removed is shown in fig </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Shell molding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7" y="4543885"/>
            <a:ext cx="6753225" cy="2134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854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Vacuum molding</a:t>
            </a:r>
          </a:p>
        </p:txBody>
      </p:sp>
      <p:sp>
        <p:nvSpPr>
          <p:cNvPr id="5" name="Rectangle 4"/>
          <p:cNvSpPr/>
          <p:nvPr/>
        </p:nvSpPr>
        <p:spPr>
          <a:xfrm>
            <a:off x="69273" y="1371600"/>
            <a:ext cx="8991600" cy="3539430"/>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Vacuum molding, also called the </a:t>
            </a:r>
            <a:r>
              <a:rPr lang="en-US" sz="2800" b="1" i="1">
                <a:solidFill>
                  <a:srgbClr val="FF0000"/>
                </a:solidFill>
                <a:latin typeface="Times New Roman" pitchFamily="18" charset="0"/>
                <a:cs typeface="Times New Roman" pitchFamily="18" charset="0"/>
              </a:rPr>
              <a:t>V-process</a:t>
            </a:r>
            <a:r>
              <a:rPr lang="en-US" sz="2800">
                <a:solidFill>
                  <a:srgbClr val="FF0000"/>
                </a:solidFill>
                <a:latin typeface="Times New Roman" pitchFamily="18" charset="0"/>
                <a:cs typeface="Times New Roman" pitchFamily="18" charset="0"/>
              </a:rPr>
              <a:t>, was developed in Japan around 1970.</a:t>
            </a:r>
          </a:p>
          <a:p>
            <a:pPr marL="457200" indent="-457200" algn="just">
              <a:buFont typeface="Wingdings" pitchFamily="2" charset="2"/>
              <a:buChar char="Ø"/>
            </a:pPr>
            <a:endParaRPr lang="en-US" sz="2800">
              <a:solidFill>
                <a:srgbClr val="FF0000"/>
              </a:solidFill>
              <a:latin typeface="Times New Roman" pitchFamily="18" charset="0"/>
              <a:cs typeface="Times New Roman" pitchFamily="18" charset="0"/>
            </a:endParaRP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It uses a sand mold held together by vacuum pressure rather than by a chemical binder.</a:t>
            </a:r>
          </a:p>
          <a:p>
            <a:pPr marL="457200" indent="-457200" algn="just">
              <a:buFont typeface="Wingdings" pitchFamily="2" charset="2"/>
              <a:buChar char="Ø"/>
            </a:pPr>
            <a:endParaRPr lang="en-US" sz="2800">
              <a:solidFill>
                <a:srgbClr val="0000FF"/>
              </a:solidFill>
              <a:latin typeface="Times New Roman" pitchFamily="18" charset="0"/>
              <a:cs typeface="Times New Roman" pitchFamily="18" charset="0"/>
            </a:endParaRP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Accordingly, the term </a:t>
            </a:r>
            <a:r>
              <a:rPr lang="en-US" sz="2800" b="1" i="1">
                <a:solidFill>
                  <a:srgbClr val="FF0000"/>
                </a:solidFill>
                <a:latin typeface="Times New Roman" pitchFamily="18" charset="0"/>
                <a:cs typeface="Times New Roman" pitchFamily="18" charset="0"/>
              </a:rPr>
              <a:t>vacuum </a:t>
            </a:r>
            <a:r>
              <a:rPr lang="en-US" sz="2800">
                <a:solidFill>
                  <a:srgbClr val="FF0000"/>
                </a:solidFill>
                <a:latin typeface="Times New Roman" pitchFamily="18" charset="0"/>
                <a:cs typeface="Times New Roman" pitchFamily="18" charset="0"/>
              </a:rPr>
              <a:t>in this process refers to the making of the mold rather than the casting operation itself.</a:t>
            </a:r>
          </a:p>
        </p:txBody>
      </p:sp>
    </p:spTree>
    <p:extLst>
      <p:ext uri="{BB962C8B-B14F-4D97-AF65-F5344CB8AC3E}">
        <p14:creationId xmlns:p14="http://schemas.microsoft.com/office/powerpoint/2010/main" val="4108362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90600"/>
            <a:ext cx="8839200" cy="2246769"/>
          </a:xfrm>
          <a:prstGeom prst="rect">
            <a:avLst/>
          </a:prstGeom>
        </p:spPr>
        <p:txBody>
          <a:bodyPr wrap="square">
            <a:spAutoFit/>
          </a:bodyPr>
          <a:lstStyle/>
          <a:p>
            <a:pPr marL="457200" indent="-457200">
              <a:buFont typeface="Wingdings" pitchFamily="2" charset="2"/>
              <a:buChar char="Ø"/>
            </a:pPr>
            <a:r>
              <a:rPr lang="en-US" sz="2800">
                <a:latin typeface="Times New Roman" pitchFamily="18" charset="0"/>
                <a:cs typeface="Times New Roman" pitchFamily="18" charset="0"/>
              </a:rPr>
              <a:t>Another thin plastic sheet is placed over the </a:t>
            </a:r>
            <a:r>
              <a:rPr lang="en-US" sz="2800" err="1">
                <a:latin typeface="Times New Roman" pitchFamily="18" charset="0"/>
                <a:cs typeface="Times New Roman" pitchFamily="18" charset="0"/>
              </a:rPr>
              <a:t>fl</a:t>
            </a:r>
            <a:r>
              <a:rPr lang="en-US" sz="2800">
                <a:latin typeface="Times New Roman" pitchFamily="18" charset="0"/>
                <a:cs typeface="Times New Roman" pitchFamily="18" charset="0"/>
              </a:rPr>
              <a:t> ask, and a vacuum is drawn that causes the sand grains to be held together, forming a rigid mold;</a:t>
            </a:r>
          </a:p>
          <a:p>
            <a:pPr marL="457200" indent="-457200">
              <a:buFont typeface="Wingdings" pitchFamily="2" charset="2"/>
              <a:buChar char="Ø"/>
            </a:pPr>
            <a:r>
              <a:rPr lang="en-US" sz="2800">
                <a:latin typeface="Times New Roman" pitchFamily="18" charset="0"/>
                <a:cs typeface="Times New Roman" pitchFamily="18" charset="0"/>
              </a:rPr>
              <a:t> The vacuum on the mold pattern is released to permit the pattern to be stripped from the mold; </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Vacuum molding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243" y="3321125"/>
            <a:ext cx="7331514" cy="222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662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90600"/>
            <a:ext cx="8839200" cy="2677656"/>
          </a:xfrm>
          <a:prstGeom prst="rect">
            <a:avLst/>
          </a:prstGeom>
        </p:spPr>
        <p:txBody>
          <a:bodyPr wrap="square">
            <a:spAutoFit/>
          </a:bodyPr>
          <a:lstStyle/>
          <a:p>
            <a:pPr marL="457200" indent="-457200">
              <a:buFont typeface="Wingdings" pitchFamily="2" charset="2"/>
              <a:buChar char="Ø"/>
            </a:pPr>
            <a:r>
              <a:rPr lang="en-US" sz="2800">
                <a:solidFill>
                  <a:srgbClr val="FF0000"/>
                </a:solidFill>
                <a:latin typeface="Times New Roman" pitchFamily="18" charset="0"/>
                <a:cs typeface="Times New Roman" pitchFamily="18" charset="0"/>
              </a:rPr>
              <a:t>This mold is assembled with its matching half to form the cope and drag, and with vacuum maintained on both halves, pouring is accomplished. </a:t>
            </a:r>
          </a:p>
          <a:p>
            <a:pPr marL="457200" indent="-457200">
              <a:buFont typeface="Wingdings" pitchFamily="2" charset="2"/>
              <a:buChar char="Ø"/>
            </a:pPr>
            <a:r>
              <a:rPr lang="en-US" sz="2800">
                <a:solidFill>
                  <a:srgbClr val="0000FF"/>
                </a:solidFill>
                <a:latin typeface="Times New Roman" pitchFamily="18" charset="0"/>
                <a:cs typeface="Times New Roman" pitchFamily="18" charset="0"/>
              </a:rPr>
              <a:t>The plastic sheet quickly burns away on contacting the molten metal. After solidification, nearly all of the sand can be recovered for reuse.</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Vacuum molding</a:t>
            </a:r>
          </a:p>
        </p:txBody>
      </p:sp>
      <p:sp>
        <p:nvSpPr>
          <p:cNvPr id="6" name="Rectangle 5"/>
          <p:cNvSpPr/>
          <p:nvPr/>
        </p:nvSpPr>
        <p:spPr>
          <a:xfrm>
            <a:off x="152400" y="3657186"/>
            <a:ext cx="8839200" cy="2677656"/>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Because no binders are used, the sand is readily recovered in vacuum molding.</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Since no water is mixed with the sand, moisture-related defects are absent from the product.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Disadvantages of the V-process are that it is relatively slow and not readily adaptable to mechanization.</a:t>
            </a:r>
          </a:p>
        </p:txBody>
      </p:sp>
    </p:spTree>
    <p:extLst>
      <p:ext uri="{BB962C8B-B14F-4D97-AF65-F5344CB8AC3E}">
        <p14:creationId xmlns:p14="http://schemas.microsoft.com/office/powerpoint/2010/main" val="3470606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Expanded Polystyrene Process</a:t>
            </a:r>
          </a:p>
        </p:txBody>
      </p:sp>
      <p:sp>
        <p:nvSpPr>
          <p:cNvPr id="6" name="Rectangle 5"/>
          <p:cNvSpPr/>
          <p:nvPr/>
        </p:nvSpPr>
        <p:spPr>
          <a:xfrm>
            <a:off x="76200" y="990600"/>
            <a:ext cx="8763000" cy="3108543"/>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expanded polystyrene casting process uses a mold of sand packed around a polystyrene foam pattern that vaporizes when the molten metal is poured into the mold.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process and variations of it are known by other names, including lost foam process, lost-pattern process, evaporative-foam process, and full-mold process.</a:t>
            </a:r>
          </a:p>
        </p:txBody>
      </p:sp>
      <p:sp>
        <p:nvSpPr>
          <p:cNvPr id="7" name="Rectangle 6"/>
          <p:cNvSpPr/>
          <p:nvPr/>
        </p:nvSpPr>
        <p:spPr>
          <a:xfrm>
            <a:off x="318655" y="4099143"/>
            <a:ext cx="8610600" cy="1815882"/>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Pattern of polystyrene is coated with refractory compound;</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Foam pattern is placed in mold box, and sand is compacted around the pattern; </a:t>
            </a:r>
          </a:p>
        </p:txBody>
      </p:sp>
    </p:spTree>
    <p:extLst>
      <p:ext uri="{BB962C8B-B14F-4D97-AF65-F5344CB8AC3E}">
        <p14:creationId xmlns:p14="http://schemas.microsoft.com/office/powerpoint/2010/main" val="214331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55" y="1944707"/>
            <a:ext cx="8686800" cy="1384995"/>
          </a:xfrm>
          <a:prstGeom prst="rect">
            <a:avLst/>
          </a:prstGeom>
        </p:spPr>
        <p:txBody>
          <a:bodyPr wrap="square">
            <a:spAutoFit/>
          </a:bodyPr>
          <a:lstStyle/>
          <a:p>
            <a:pPr marL="457200" indent="-457200">
              <a:buFont typeface="Wingdings" pitchFamily="2" charset="2"/>
              <a:buChar char="Ø"/>
            </a:pPr>
            <a:r>
              <a:rPr lang="en-US" sz="2800">
                <a:solidFill>
                  <a:srgbClr val="0000FF"/>
                </a:solidFill>
                <a:latin typeface="Times New Roman" pitchFamily="18" charset="0"/>
                <a:cs typeface="Times New Roman" pitchFamily="18" charset="0"/>
              </a:rPr>
              <a:t>As the metal enters the mold, the polystyrene foam is vaporized ahead of the advancing liquid, thus allowing the resulting mold cavity to be filled.</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Expanded Polystyrene Process</a:t>
            </a:r>
          </a:p>
        </p:txBody>
      </p:sp>
      <p:sp>
        <p:nvSpPr>
          <p:cNvPr id="6" name="Rectangle 5"/>
          <p:cNvSpPr/>
          <p:nvPr/>
        </p:nvSpPr>
        <p:spPr>
          <a:xfrm>
            <a:off x="152400" y="990600"/>
            <a:ext cx="8763000" cy="954107"/>
          </a:xfrm>
          <a:prstGeom prst="rect">
            <a:avLst/>
          </a:prstGeom>
        </p:spPr>
        <p:txBody>
          <a:bodyPr wrap="square">
            <a:spAutoFit/>
          </a:bodyPr>
          <a:lstStyle/>
          <a:p>
            <a:pPr marL="457200" indent="-457200">
              <a:buFont typeface="Wingdings" pitchFamily="2" charset="2"/>
              <a:buChar char="Ø"/>
            </a:pPr>
            <a:r>
              <a:rPr lang="en-US" sz="2800">
                <a:solidFill>
                  <a:srgbClr val="FF0000"/>
                </a:solidFill>
                <a:latin typeface="Times New Roman" pitchFamily="18" charset="0"/>
                <a:cs typeface="Times New Roman" pitchFamily="18" charset="0"/>
              </a:rPr>
              <a:t>Molten metal is poured into the portion of the pattern that forms the pouring cup and </a:t>
            </a:r>
            <a:r>
              <a:rPr lang="en-US" sz="2800" err="1">
                <a:solidFill>
                  <a:srgbClr val="FF0000"/>
                </a:solidFill>
                <a:latin typeface="Times New Roman" pitchFamily="18" charset="0"/>
                <a:cs typeface="Times New Roman" pitchFamily="18" charset="0"/>
              </a:rPr>
              <a:t>sprue</a:t>
            </a:r>
            <a:r>
              <a:rPr lang="en-US" sz="2800">
                <a:solidFill>
                  <a:srgbClr val="FF0000"/>
                </a:solidFill>
                <a:latin typeface="Times New Roman" pitchFamily="18" charset="0"/>
                <a:cs typeface="Times New Roman" pitchFamily="18" charset="0"/>
              </a:rPr>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14" y="3422072"/>
            <a:ext cx="7749481" cy="2369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70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Manufacturing Process</a:t>
            </a:r>
          </a:p>
        </p:txBody>
      </p:sp>
      <p:sp>
        <p:nvSpPr>
          <p:cNvPr id="5" name="Rectangle 4"/>
          <p:cNvSpPr/>
          <p:nvPr/>
        </p:nvSpPr>
        <p:spPr>
          <a:xfrm>
            <a:off x="152400" y="914400"/>
            <a:ext cx="4075155" cy="584775"/>
          </a:xfrm>
          <a:prstGeom prst="rect">
            <a:avLst/>
          </a:prstGeom>
        </p:spPr>
        <p:txBody>
          <a:bodyPr wrap="none">
            <a:spAutoFit/>
          </a:bodyPr>
          <a:lstStyle/>
          <a:p>
            <a:r>
              <a:rPr lang="en-US" sz="3200">
                <a:solidFill>
                  <a:srgbClr val="FF0000"/>
                </a:solidFill>
                <a:latin typeface="Times New Roman" pitchFamily="18" charset="0"/>
                <a:cs typeface="Times New Roman" pitchFamily="18" charset="0"/>
              </a:rPr>
              <a:t>4. Machining Processes</a:t>
            </a:r>
            <a:endParaRPr lang="en-US" sz="3200">
              <a:solidFill>
                <a:srgbClr val="FF0000"/>
              </a:solidFill>
            </a:endParaRPr>
          </a:p>
        </p:txBody>
      </p:sp>
      <p:pic>
        <p:nvPicPr>
          <p:cNvPr id="4098" name="Picture 2"/>
          <p:cNvPicPr>
            <a:picLocks noChangeAspect="1" noChangeArrowheads="1"/>
          </p:cNvPicPr>
          <p:nvPr/>
        </p:nvPicPr>
        <p:blipFill>
          <a:blip r:embed="rId2"/>
          <a:srcRect/>
          <a:stretch>
            <a:fillRect/>
          </a:stretch>
        </p:blipFill>
        <p:spPr bwMode="auto">
          <a:xfrm>
            <a:off x="304800" y="1752600"/>
            <a:ext cx="3200400" cy="2370108"/>
          </a:xfrm>
          <a:prstGeom prst="rect">
            <a:avLst/>
          </a:prstGeom>
          <a:noFill/>
          <a:ln w="9525">
            <a:noFill/>
            <a:miter lim="800000"/>
            <a:headEnd/>
            <a:tailEnd/>
          </a:ln>
          <a:effectLst/>
        </p:spPr>
      </p:pic>
      <p:sp>
        <p:nvSpPr>
          <p:cNvPr id="7" name="Rectangle 6"/>
          <p:cNvSpPr/>
          <p:nvPr/>
        </p:nvSpPr>
        <p:spPr>
          <a:xfrm>
            <a:off x="1066800" y="4495800"/>
            <a:ext cx="1219200" cy="369332"/>
          </a:xfrm>
          <a:prstGeom prst="rect">
            <a:avLst/>
          </a:prstGeom>
        </p:spPr>
        <p:txBody>
          <a:bodyPr wrap="square">
            <a:spAutoFit/>
          </a:bodyPr>
          <a:lstStyle/>
          <a:p>
            <a:r>
              <a:rPr lang="en-US">
                <a:solidFill>
                  <a:srgbClr val="FF0000"/>
                </a:solidFill>
                <a:latin typeface="Times New Roman" pitchFamily="18" charset="0"/>
                <a:cs typeface="Times New Roman" pitchFamily="18" charset="0"/>
              </a:rPr>
              <a:t>Turning</a:t>
            </a:r>
            <a:endParaRPr lang="en-US">
              <a:solidFill>
                <a:srgbClr val="FF0000"/>
              </a:solidFill>
            </a:endParaRPr>
          </a:p>
        </p:txBody>
      </p:sp>
      <p:pic>
        <p:nvPicPr>
          <p:cNvPr id="4099" name="Picture 3"/>
          <p:cNvPicPr>
            <a:picLocks noChangeAspect="1" noChangeArrowheads="1"/>
          </p:cNvPicPr>
          <p:nvPr/>
        </p:nvPicPr>
        <p:blipFill>
          <a:blip r:embed="rId3"/>
          <a:srcRect/>
          <a:stretch>
            <a:fillRect/>
          </a:stretch>
        </p:blipFill>
        <p:spPr bwMode="auto">
          <a:xfrm>
            <a:off x="5181600" y="914400"/>
            <a:ext cx="3200400" cy="2257736"/>
          </a:xfrm>
          <a:prstGeom prst="rect">
            <a:avLst/>
          </a:prstGeom>
          <a:noFill/>
          <a:ln w="9525">
            <a:noFill/>
            <a:miter lim="800000"/>
            <a:headEnd/>
            <a:tailEnd/>
          </a:ln>
          <a:effectLst/>
        </p:spPr>
      </p:pic>
      <p:sp>
        <p:nvSpPr>
          <p:cNvPr id="9" name="Rectangle 8"/>
          <p:cNvSpPr/>
          <p:nvPr/>
        </p:nvSpPr>
        <p:spPr>
          <a:xfrm>
            <a:off x="6324600" y="3200400"/>
            <a:ext cx="1219200" cy="369332"/>
          </a:xfrm>
          <a:prstGeom prst="rect">
            <a:avLst/>
          </a:prstGeom>
        </p:spPr>
        <p:txBody>
          <a:bodyPr wrap="square">
            <a:spAutoFit/>
          </a:bodyPr>
          <a:lstStyle/>
          <a:p>
            <a:r>
              <a:rPr lang="en-US">
                <a:solidFill>
                  <a:srgbClr val="FF0000"/>
                </a:solidFill>
                <a:latin typeface="Times New Roman" pitchFamily="18" charset="0"/>
                <a:cs typeface="Times New Roman" pitchFamily="18" charset="0"/>
              </a:rPr>
              <a:t>Milling</a:t>
            </a:r>
            <a:endParaRPr lang="en-US">
              <a:solidFill>
                <a:srgbClr val="FF0000"/>
              </a:solidFill>
            </a:endParaRPr>
          </a:p>
        </p:txBody>
      </p:sp>
      <p:pic>
        <p:nvPicPr>
          <p:cNvPr id="4100" name="Picture 4"/>
          <p:cNvPicPr>
            <a:picLocks noChangeAspect="1" noChangeArrowheads="1"/>
          </p:cNvPicPr>
          <p:nvPr/>
        </p:nvPicPr>
        <p:blipFill>
          <a:blip r:embed="rId4"/>
          <a:srcRect/>
          <a:stretch>
            <a:fillRect/>
          </a:stretch>
        </p:blipFill>
        <p:spPr bwMode="auto">
          <a:xfrm>
            <a:off x="3657600" y="3200400"/>
            <a:ext cx="2431473" cy="2971800"/>
          </a:xfrm>
          <a:prstGeom prst="rect">
            <a:avLst/>
          </a:prstGeom>
          <a:noFill/>
          <a:ln w="9525">
            <a:noFill/>
            <a:miter lim="800000"/>
            <a:headEnd/>
            <a:tailEnd/>
          </a:ln>
          <a:effectLst/>
        </p:spPr>
      </p:pic>
      <p:sp>
        <p:nvSpPr>
          <p:cNvPr id="11" name="Rectangle 10"/>
          <p:cNvSpPr/>
          <p:nvPr/>
        </p:nvSpPr>
        <p:spPr>
          <a:xfrm>
            <a:off x="4419600" y="6248400"/>
            <a:ext cx="1219200" cy="369332"/>
          </a:xfrm>
          <a:prstGeom prst="rect">
            <a:avLst/>
          </a:prstGeom>
        </p:spPr>
        <p:txBody>
          <a:bodyPr wrap="square">
            <a:spAutoFit/>
          </a:bodyPr>
          <a:lstStyle/>
          <a:p>
            <a:r>
              <a:rPr lang="en-US">
                <a:solidFill>
                  <a:srgbClr val="FF0000"/>
                </a:solidFill>
                <a:latin typeface="Times New Roman" pitchFamily="18" charset="0"/>
                <a:cs typeface="Times New Roman" pitchFamily="18" charset="0"/>
              </a:rPr>
              <a:t>Drilling</a:t>
            </a:r>
            <a:endParaRPr lang="en-US">
              <a:solidFill>
                <a:srgbClr val="FF0000"/>
              </a:solidFill>
            </a:endParaRPr>
          </a:p>
        </p:txBody>
      </p:sp>
    </p:spTree>
    <p:extLst>
      <p:ext uri="{BB962C8B-B14F-4D97-AF65-F5344CB8AC3E}">
        <p14:creationId xmlns:p14="http://schemas.microsoft.com/office/powerpoint/2010/main" val="819101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90600"/>
            <a:ext cx="8839200" cy="2677656"/>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A new pattern is needed for every casting, so the economics of the expanded polystyrene casting process depend largely on the cost of producing the patterns.</a:t>
            </a:r>
          </a:p>
          <a:p>
            <a:pPr marL="457200" indent="-457200" algn="just">
              <a:buFont typeface="Wingdings" pitchFamily="2" charset="2"/>
              <a:buChar char="Ø"/>
            </a:pPr>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process has been applied to mass produce castings for automobiles engines.</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Expanded Polystyrene Process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436" y="3505200"/>
            <a:ext cx="5162550" cy="214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4787" y="5649488"/>
            <a:ext cx="8734425" cy="954107"/>
          </a:xfrm>
          <a:prstGeom prst="rect">
            <a:avLst/>
          </a:prstGeom>
        </p:spPr>
        <p:txBody>
          <a:bodyPr wrap="square">
            <a:spAutoFit/>
          </a:bodyPr>
          <a:lstStyle/>
          <a:p>
            <a:pPr marL="285750" indent="-285750">
              <a:buFont typeface="Wingdings" pitchFamily="2" charset="2"/>
              <a:buChar char="Ø"/>
            </a:pPr>
            <a:r>
              <a:rPr lang="en-US" sz="2800">
                <a:solidFill>
                  <a:srgbClr val="0000FF"/>
                </a:solidFill>
                <a:latin typeface="Times New Roman" pitchFamily="18" charset="0"/>
                <a:cs typeface="Times New Roman" pitchFamily="18" charset="0"/>
              </a:rPr>
              <a:t>An aluminum engine head that was cast by the expanded polystyrene process</a:t>
            </a:r>
          </a:p>
        </p:txBody>
      </p:sp>
    </p:spTree>
    <p:extLst>
      <p:ext uri="{BB962C8B-B14F-4D97-AF65-F5344CB8AC3E}">
        <p14:creationId xmlns:p14="http://schemas.microsoft.com/office/powerpoint/2010/main" val="1244001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Investment Casting</a:t>
            </a:r>
          </a:p>
        </p:txBody>
      </p:sp>
      <p:sp>
        <p:nvSpPr>
          <p:cNvPr id="6" name="Rectangle 5"/>
          <p:cNvSpPr/>
          <p:nvPr/>
        </p:nvSpPr>
        <p:spPr>
          <a:xfrm>
            <a:off x="69273" y="990600"/>
            <a:ext cx="8915400" cy="5693866"/>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In investment casting, a pattern made of wax is coated with a refractory material to make the mold, after which the wax is melted away prior to pouring the molten metal.</a:t>
            </a:r>
          </a:p>
          <a:p>
            <a:pPr algn="just"/>
            <a:r>
              <a:rPr lang="en-US" sz="2800">
                <a:solidFill>
                  <a:srgbClr val="FF0000"/>
                </a:solidFill>
                <a:latin typeface="Times New Roman" pitchFamily="18" charset="0"/>
                <a:cs typeface="Times New Roman" pitchFamily="18" charset="0"/>
              </a:rPr>
              <a:t>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term </a:t>
            </a:r>
            <a:r>
              <a:rPr lang="en-US" sz="2800" b="1" i="1">
                <a:solidFill>
                  <a:srgbClr val="FF0000"/>
                </a:solidFill>
                <a:latin typeface="Times New Roman" pitchFamily="18" charset="0"/>
                <a:cs typeface="Times New Roman" pitchFamily="18" charset="0"/>
              </a:rPr>
              <a:t>investment </a:t>
            </a:r>
            <a:r>
              <a:rPr lang="en-US" sz="2800">
                <a:solidFill>
                  <a:srgbClr val="FF0000"/>
                </a:solidFill>
                <a:latin typeface="Times New Roman" pitchFamily="18" charset="0"/>
                <a:cs typeface="Times New Roman" pitchFamily="18" charset="0"/>
              </a:rPr>
              <a:t>comes from one of the less familiar definitions of the word </a:t>
            </a:r>
            <a:r>
              <a:rPr lang="en-US" sz="2800" b="1" i="1">
                <a:solidFill>
                  <a:srgbClr val="FF0000"/>
                </a:solidFill>
                <a:latin typeface="Times New Roman" pitchFamily="18" charset="0"/>
                <a:cs typeface="Times New Roman" pitchFamily="18" charset="0"/>
              </a:rPr>
              <a:t>invest</a:t>
            </a:r>
            <a:r>
              <a:rPr lang="en-US" sz="2800">
                <a:solidFill>
                  <a:srgbClr val="FF0000"/>
                </a:solidFill>
                <a:latin typeface="Times New Roman" pitchFamily="18" charset="0"/>
                <a:cs typeface="Times New Roman" pitchFamily="18" charset="0"/>
              </a:rPr>
              <a:t>, which is “to cover completely,” this referring to the coating of the refractory material around the wax pattern.</a:t>
            </a:r>
          </a:p>
          <a:p>
            <a:pPr algn="just"/>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It is a precision casting process, because it is capable of making castings of high accuracy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It is also known as the </a:t>
            </a:r>
            <a:r>
              <a:rPr lang="en-US" sz="2800" b="1" i="1">
                <a:solidFill>
                  <a:srgbClr val="FF0000"/>
                </a:solidFill>
                <a:latin typeface="Times New Roman" pitchFamily="18" charset="0"/>
                <a:cs typeface="Times New Roman" pitchFamily="18" charset="0"/>
              </a:rPr>
              <a:t>lost-wax process</a:t>
            </a:r>
            <a:r>
              <a:rPr lang="en-US" sz="2800">
                <a:solidFill>
                  <a:srgbClr val="FF0000"/>
                </a:solidFill>
                <a:latin typeface="Times New Roman" pitchFamily="18" charset="0"/>
                <a:cs typeface="Times New Roman" pitchFamily="18" charset="0"/>
              </a:rPr>
              <a:t>, because the wax pattern is lost from the mold prior to casting.</a:t>
            </a:r>
          </a:p>
        </p:txBody>
      </p:sp>
    </p:spTree>
    <p:extLst>
      <p:ext uri="{BB962C8B-B14F-4D97-AF65-F5344CB8AC3E}">
        <p14:creationId xmlns:p14="http://schemas.microsoft.com/office/powerpoint/2010/main" val="3812340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4400"/>
            <a:ext cx="4191000" cy="523220"/>
          </a:xfrm>
          <a:prstGeom prst="rect">
            <a:avLst/>
          </a:prstGeom>
        </p:spPr>
        <p:txBody>
          <a:bodyPr wrap="square">
            <a:spAutoFit/>
          </a:bodyPr>
          <a:lstStyle/>
          <a:p>
            <a:r>
              <a:rPr lang="en-US" sz="2800">
                <a:solidFill>
                  <a:srgbClr val="FF0000"/>
                </a:solidFill>
                <a:latin typeface="Times New Roman" pitchFamily="18" charset="0"/>
                <a:cs typeface="Times New Roman" pitchFamily="18" charset="0"/>
              </a:rPr>
              <a:t>Steps in investment casting</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Investment Casting</a:t>
            </a:r>
          </a:p>
        </p:txBody>
      </p:sp>
      <p:sp>
        <p:nvSpPr>
          <p:cNvPr id="6" name="Rectangle 5"/>
          <p:cNvSpPr/>
          <p:nvPr/>
        </p:nvSpPr>
        <p:spPr>
          <a:xfrm>
            <a:off x="96982" y="1437620"/>
            <a:ext cx="8894618" cy="3108543"/>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wax patterns are produced;</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Several patterns are attached to a </a:t>
            </a:r>
            <a:r>
              <a:rPr lang="en-US" sz="2800" err="1">
                <a:solidFill>
                  <a:srgbClr val="FF0000"/>
                </a:solidFill>
                <a:latin typeface="Times New Roman" pitchFamily="18" charset="0"/>
                <a:cs typeface="Times New Roman" pitchFamily="18" charset="0"/>
              </a:rPr>
              <a:t>sprue</a:t>
            </a:r>
            <a:r>
              <a:rPr lang="en-US" sz="2800">
                <a:solidFill>
                  <a:srgbClr val="FF0000"/>
                </a:solidFill>
                <a:latin typeface="Times New Roman" pitchFamily="18" charset="0"/>
                <a:cs typeface="Times New Roman" pitchFamily="18" charset="0"/>
              </a:rPr>
              <a:t> to form a pattern tree;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pattern tree is coated with a thin layer of refractory material;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full mold is formed by covering the coated tree with sufficient refractory material to make it rigid;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546163"/>
            <a:ext cx="6034522" cy="2098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448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08" y="990600"/>
            <a:ext cx="8963891" cy="2246769"/>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mold is held in an inverted position and heated to melt the wax and permit it to drip out of the cavity;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The mold is preheated to a high temperature, which ensures that all contaminants are eliminated from the mold; </a:t>
            </a:r>
            <a:endParaRPr lang="en-US" sz="2800">
              <a:solidFill>
                <a:srgbClr val="FF0000"/>
              </a:solidFill>
              <a:latin typeface="Times New Roman" pitchFamily="18" charset="0"/>
              <a:cs typeface="Times New Roman" pitchFamily="18" charset="0"/>
            </a:endParaRPr>
          </a:p>
        </p:txBody>
      </p:sp>
      <p:sp>
        <p:nvSpPr>
          <p:cNvPr id="6"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Investment Casting</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37369"/>
            <a:ext cx="53149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6045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90600"/>
            <a:ext cx="9067800" cy="1815882"/>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It also permits the liquid metal to flow more easily into the detailed cavity; the molten metal is poured; it solidifies;</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mold is broken away from the finished casting. Parts are separated from the </a:t>
            </a:r>
            <a:r>
              <a:rPr lang="en-US" sz="2800" err="1">
                <a:solidFill>
                  <a:srgbClr val="FF0000"/>
                </a:solidFill>
                <a:latin typeface="Times New Roman" pitchFamily="18" charset="0"/>
                <a:cs typeface="Times New Roman" pitchFamily="18" charset="0"/>
              </a:rPr>
              <a:t>sprue</a:t>
            </a:r>
            <a:r>
              <a:rPr lang="en-US" sz="2800">
                <a:solidFill>
                  <a:srgbClr val="FF0000"/>
                </a:solidFill>
                <a:latin typeface="Times New Roman" pitchFamily="18" charset="0"/>
                <a:cs typeface="Times New Roman" pitchFamily="18" charset="0"/>
              </a:rPr>
              <a:t>.</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Investment Casting</a:t>
            </a:r>
          </a:p>
        </p:txBody>
      </p:sp>
      <p:sp>
        <p:nvSpPr>
          <p:cNvPr id="6" name="Rectangle 5"/>
          <p:cNvSpPr/>
          <p:nvPr/>
        </p:nvSpPr>
        <p:spPr>
          <a:xfrm>
            <a:off x="152400" y="2772782"/>
            <a:ext cx="8763000" cy="4154984"/>
          </a:xfrm>
          <a:prstGeom prst="rect">
            <a:avLst/>
          </a:prstGeom>
        </p:spPr>
        <p:txBody>
          <a:bodyPr wrap="square">
            <a:spAutoFit/>
          </a:bodyPr>
          <a:lstStyle/>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Coating with refractory (step 3) is usually accomplished by dipping the pattern tree into a slurry of very fi ne grained silica or other refractory (almost in powder form) mixed with plaster to bond the mold into shape. </a:t>
            </a: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The small grain size of the refractory material provides a smooth surface and captures the intricate details of the wax pattern. The final mold is accomplished by repeatedly dipping the tree into the refractory slurry or by gently packing the refractory around the tree in a container.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 mold is allowed to air dry for about 8 hours to harden the binder.</a:t>
            </a:r>
          </a:p>
        </p:txBody>
      </p:sp>
    </p:spTree>
    <p:extLst>
      <p:ext uri="{BB962C8B-B14F-4D97-AF65-F5344CB8AC3E}">
        <p14:creationId xmlns:p14="http://schemas.microsoft.com/office/powerpoint/2010/main" val="4220877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36" y="1066800"/>
            <a:ext cx="9033164" cy="3108543"/>
          </a:xfrm>
          <a:prstGeom prst="rect">
            <a:avLst/>
          </a:prstGeom>
        </p:spPr>
        <p:txBody>
          <a:bodyPr wrap="square">
            <a:spAutoFit/>
          </a:bodyPr>
          <a:lstStyle/>
          <a:p>
            <a:r>
              <a:rPr lang="en-US" sz="2800">
                <a:solidFill>
                  <a:srgbClr val="FF0000"/>
                </a:solidFill>
                <a:latin typeface="Times New Roman" pitchFamily="18" charset="0"/>
                <a:cs typeface="Times New Roman" pitchFamily="18" charset="0"/>
              </a:rPr>
              <a:t>Advantages of investment casting include: </a:t>
            </a:r>
          </a:p>
          <a:p>
            <a:r>
              <a:rPr lang="en-US" sz="2800">
                <a:solidFill>
                  <a:srgbClr val="0000FF"/>
                </a:solidFill>
                <a:latin typeface="Times New Roman" pitchFamily="18" charset="0"/>
                <a:cs typeface="Times New Roman" pitchFamily="18" charset="0"/>
              </a:rPr>
              <a:t>(1) Parts of great complexity can be cast; </a:t>
            </a:r>
          </a:p>
          <a:p>
            <a:r>
              <a:rPr lang="en-US" sz="2800">
                <a:solidFill>
                  <a:srgbClr val="FF0000"/>
                </a:solidFill>
                <a:latin typeface="Times New Roman" pitchFamily="18" charset="0"/>
                <a:cs typeface="Times New Roman" pitchFamily="18" charset="0"/>
              </a:rPr>
              <a:t>(2) Close dimensional control—tolerances </a:t>
            </a:r>
          </a:p>
          <a:p>
            <a:r>
              <a:rPr lang="en-US" sz="2800">
                <a:solidFill>
                  <a:srgbClr val="0000FF"/>
                </a:solidFill>
                <a:latin typeface="Times New Roman" pitchFamily="18" charset="0"/>
                <a:cs typeface="Times New Roman" pitchFamily="18" charset="0"/>
              </a:rPr>
              <a:t>(3) Good surface finish is possible; </a:t>
            </a:r>
          </a:p>
          <a:p>
            <a:r>
              <a:rPr lang="en-US" sz="2800">
                <a:solidFill>
                  <a:srgbClr val="FF0000"/>
                </a:solidFill>
                <a:latin typeface="Times New Roman" pitchFamily="18" charset="0"/>
                <a:cs typeface="Times New Roman" pitchFamily="18" charset="0"/>
              </a:rPr>
              <a:t>(4) The wax can usually be recovered for reuse; and </a:t>
            </a:r>
          </a:p>
          <a:p>
            <a:r>
              <a:rPr lang="en-US" sz="2800">
                <a:solidFill>
                  <a:srgbClr val="0000FF"/>
                </a:solidFill>
                <a:latin typeface="Times New Roman" pitchFamily="18" charset="0"/>
                <a:cs typeface="Times New Roman" pitchFamily="18" charset="0"/>
              </a:rPr>
              <a:t>(5) Additional machining is not normally required— this is a net shape process.</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Investment Casting</a:t>
            </a:r>
          </a:p>
        </p:txBody>
      </p:sp>
    </p:spTree>
    <p:extLst>
      <p:ext uri="{BB962C8B-B14F-4D97-AF65-F5344CB8AC3E}">
        <p14:creationId xmlns:p14="http://schemas.microsoft.com/office/powerpoint/2010/main" val="21358496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90600"/>
            <a:ext cx="2432076" cy="523220"/>
          </a:xfrm>
          <a:prstGeom prst="rect">
            <a:avLst/>
          </a:prstGeom>
        </p:spPr>
        <p:txBody>
          <a:bodyPr wrap="none">
            <a:spAutoFit/>
          </a:bodyPr>
          <a:lstStyle/>
          <a:p>
            <a:r>
              <a:rPr lang="en-US" sz="2800">
                <a:solidFill>
                  <a:srgbClr val="FF0000"/>
                </a:solidFill>
                <a:latin typeface="Times New Roman" pitchFamily="18" charset="0"/>
                <a:cs typeface="Times New Roman" pitchFamily="18" charset="0"/>
              </a:rPr>
              <a:t>DIE CASTING</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Die Casting</a:t>
            </a:r>
          </a:p>
        </p:txBody>
      </p:sp>
      <p:sp>
        <p:nvSpPr>
          <p:cNvPr id="6" name="Rectangle 5"/>
          <p:cNvSpPr/>
          <p:nvPr/>
        </p:nvSpPr>
        <p:spPr>
          <a:xfrm>
            <a:off x="34636" y="1513820"/>
            <a:ext cx="8991600" cy="4893647"/>
          </a:xfrm>
          <a:prstGeom prst="rect">
            <a:avLst/>
          </a:prstGeom>
        </p:spPr>
        <p:txBody>
          <a:bodyPr wrap="square">
            <a:spAutoFit/>
          </a:bodyPr>
          <a:lstStyle/>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Die casting is a permanent-mold casting process in which the molten metal is injected into the mold cavity under high pressure. Typical pressures are 7 to 350 </a:t>
            </a:r>
            <a:r>
              <a:rPr lang="en-US" sz="2400" err="1">
                <a:solidFill>
                  <a:srgbClr val="0000FF"/>
                </a:solidFill>
                <a:latin typeface="Times New Roman" pitchFamily="18" charset="0"/>
                <a:cs typeface="Times New Roman" pitchFamily="18" charset="0"/>
              </a:rPr>
              <a:t>Mpa</a:t>
            </a:r>
            <a:r>
              <a:rPr lang="en-US" sz="2400">
                <a:solidFill>
                  <a:srgbClr val="0000FF"/>
                </a:solidFill>
                <a:latin typeface="Times New Roman" pitchFamily="18" charset="0"/>
                <a:cs typeface="Times New Roman" pitchFamily="18" charset="0"/>
              </a:rPr>
              <a:t>.</a:t>
            </a: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The pressure is maintained during solidification, after which the mold is opened and the part is removed. Molds in this casting operation are called dies; hence the name die casting. </a:t>
            </a: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 use of high pressure to force the metal into the die cavity is the most notable feature that distinguishes this process from others in the permanent mold category.</a:t>
            </a: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Die-casting operations are carried out in special die-casting machines, which are designed to hold and accurately close the two halves of the mold, and keep them closed while the liquid metal is forced into the cavity. </a:t>
            </a:r>
          </a:p>
        </p:txBody>
      </p:sp>
    </p:spTree>
    <p:extLst>
      <p:ext uri="{BB962C8B-B14F-4D97-AF65-F5344CB8AC3E}">
        <p14:creationId xmlns:p14="http://schemas.microsoft.com/office/powerpoint/2010/main" val="21045558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38" y="1046018"/>
            <a:ext cx="680857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Hot Chamber Machines</a:t>
            </a:r>
          </a:p>
        </p:txBody>
      </p:sp>
      <p:sp>
        <p:nvSpPr>
          <p:cNvPr id="6" name="Rectangle 5"/>
          <p:cNvSpPr/>
          <p:nvPr/>
        </p:nvSpPr>
        <p:spPr>
          <a:xfrm>
            <a:off x="228600" y="3962400"/>
            <a:ext cx="8686800" cy="2523768"/>
          </a:xfrm>
          <a:prstGeom prst="rect">
            <a:avLst/>
          </a:prstGeom>
        </p:spPr>
        <p:txBody>
          <a:bodyPr wrap="square">
            <a:spAutoFit/>
          </a:bodyPr>
          <a:lstStyle/>
          <a:p>
            <a:pPr algn="just"/>
            <a:r>
              <a:rPr lang="en-US" sz="2800">
                <a:latin typeface="Times New Roman" pitchFamily="18" charset="0"/>
                <a:cs typeface="Times New Roman" pitchFamily="18" charset="0"/>
              </a:rPr>
              <a:t>Cycle in hot-chamber casting:</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With die closed and plunger withdrawn, molten metal flows into the chamber;</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Plunger forces metal in chamber to flow into die, maintaining pressure during cooling and solidification;</a:t>
            </a:r>
          </a:p>
          <a:p>
            <a:endParaRPr lang="en-US"/>
          </a:p>
        </p:txBody>
      </p:sp>
    </p:spTree>
    <p:extLst>
      <p:ext uri="{BB962C8B-B14F-4D97-AF65-F5344CB8AC3E}">
        <p14:creationId xmlns:p14="http://schemas.microsoft.com/office/powerpoint/2010/main" val="10855309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Hot Chamber Machines</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6934200" cy="2975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933497"/>
            <a:ext cx="4800600" cy="292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0112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82" y="2375595"/>
            <a:ext cx="8970818" cy="3970318"/>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In </a:t>
            </a:r>
            <a:r>
              <a:rPr lang="en-US" sz="2800" b="1" i="1">
                <a:solidFill>
                  <a:srgbClr val="0000FF"/>
                </a:solidFill>
                <a:latin typeface="Times New Roman" pitchFamily="18" charset="0"/>
                <a:cs typeface="Times New Roman" pitchFamily="18" charset="0"/>
              </a:rPr>
              <a:t>hot-chamber machines</a:t>
            </a:r>
            <a:r>
              <a:rPr lang="en-US" sz="2800">
                <a:solidFill>
                  <a:srgbClr val="0000FF"/>
                </a:solidFill>
                <a:latin typeface="Times New Roman" pitchFamily="18" charset="0"/>
                <a:cs typeface="Times New Roman" pitchFamily="18" charset="0"/>
              </a:rPr>
              <a:t>, the metal is melted in a container attached to the machine, and a piston is used to inject the liquid metal under high pressure into the die.</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Typical injection pressures are 7 to 35 </a:t>
            </a:r>
            <a:r>
              <a:rPr lang="en-US" sz="2800" err="1">
                <a:solidFill>
                  <a:srgbClr val="0000FF"/>
                </a:solidFill>
                <a:latin typeface="Times New Roman" pitchFamily="18" charset="0"/>
                <a:cs typeface="Times New Roman" pitchFamily="18" charset="0"/>
              </a:rPr>
              <a:t>MPa</a:t>
            </a:r>
            <a:r>
              <a:rPr lang="en-US" sz="2800">
                <a:solidFill>
                  <a:srgbClr val="0000FF"/>
                </a:solidFill>
                <a:latin typeface="Times New Roman" pitchFamily="18" charset="0"/>
                <a:cs typeface="Times New Roman" pitchFamily="18" charset="0"/>
              </a:rPr>
              <a:t>.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Production rates up to 500 parts per hour are not uncommon.</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Hot-chamber die casting imposes a special hardship on the injection system because much of it is submerged in the molten metal. </a:t>
            </a:r>
          </a:p>
        </p:txBody>
      </p:sp>
      <p:sp>
        <p:nvSpPr>
          <p:cNvPr id="5" name="Rectangle 4"/>
          <p:cNvSpPr/>
          <p:nvPr/>
        </p:nvSpPr>
        <p:spPr>
          <a:xfrm>
            <a:off x="0" y="990600"/>
            <a:ext cx="8839200" cy="1384995"/>
          </a:xfrm>
          <a:prstGeom prst="rect">
            <a:avLst/>
          </a:prstGeom>
        </p:spPr>
        <p:txBody>
          <a:bodyPr wrap="square">
            <a:spAutoFit/>
          </a:bodyPr>
          <a:lstStyle/>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Plunger is withdrawn, die is opened, and solidified part is ejected.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Finished part is shown in (4).</a:t>
            </a:r>
          </a:p>
        </p:txBody>
      </p:sp>
      <p:sp>
        <p:nvSpPr>
          <p:cNvPr id="6"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Hot Chamber Machines</a:t>
            </a:r>
          </a:p>
        </p:txBody>
      </p:sp>
    </p:spTree>
    <p:extLst>
      <p:ext uri="{BB962C8B-B14F-4D97-AF65-F5344CB8AC3E}">
        <p14:creationId xmlns:p14="http://schemas.microsoft.com/office/powerpoint/2010/main" val="4188523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66800"/>
            <a:ext cx="4164923" cy="584775"/>
          </a:xfrm>
          <a:prstGeom prst="rect">
            <a:avLst/>
          </a:prstGeom>
        </p:spPr>
        <p:txBody>
          <a:bodyPr wrap="none">
            <a:spAutoFit/>
          </a:bodyPr>
          <a:lstStyle/>
          <a:p>
            <a:r>
              <a:rPr lang="en-US" sz="3200">
                <a:solidFill>
                  <a:srgbClr val="FF0000"/>
                </a:solidFill>
                <a:latin typeface="Times New Roman" pitchFamily="18" charset="0"/>
                <a:cs typeface="Times New Roman" pitchFamily="18" charset="0"/>
              </a:rPr>
              <a:t>5. Fabrication Processes</a:t>
            </a:r>
            <a:endParaRPr lang="en-US" sz="3200">
              <a:solidFill>
                <a:srgbClr val="FF0000"/>
              </a:solidFill>
            </a:endParaRP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Manufacturing Process</a:t>
            </a:r>
          </a:p>
        </p:txBody>
      </p:sp>
      <p:pic>
        <p:nvPicPr>
          <p:cNvPr id="5122" name="Picture 2"/>
          <p:cNvPicPr>
            <a:picLocks noChangeAspect="1" noChangeArrowheads="1"/>
          </p:cNvPicPr>
          <p:nvPr/>
        </p:nvPicPr>
        <p:blipFill>
          <a:blip r:embed="rId2"/>
          <a:srcRect/>
          <a:stretch>
            <a:fillRect/>
          </a:stretch>
        </p:blipFill>
        <p:spPr bwMode="auto">
          <a:xfrm>
            <a:off x="457201" y="1905000"/>
            <a:ext cx="3581400" cy="2576781"/>
          </a:xfrm>
          <a:prstGeom prst="rect">
            <a:avLst/>
          </a:prstGeom>
          <a:noFill/>
          <a:ln w="9525">
            <a:noFill/>
            <a:miter lim="800000"/>
            <a:headEnd/>
            <a:tailEnd/>
          </a:ln>
          <a:effectLst/>
        </p:spPr>
      </p:pic>
      <p:sp>
        <p:nvSpPr>
          <p:cNvPr id="7" name="Rectangle 6"/>
          <p:cNvSpPr/>
          <p:nvPr/>
        </p:nvSpPr>
        <p:spPr>
          <a:xfrm>
            <a:off x="1066800" y="4724400"/>
            <a:ext cx="1219200" cy="369332"/>
          </a:xfrm>
          <a:prstGeom prst="rect">
            <a:avLst/>
          </a:prstGeom>
        </p:spPr>
        <p:txBody>
          <a:bodyPr wrap="square">
            <a:spAutoFit/>
          </a:bodyPr>
          <a:lstStyle/>
          <a:p>
            <a:r>
              <a:rPr lang="en-US">
                <a:solidFill>
                  <a:srgbClr val="FF0000"/>
                </a:solidFill>
                <a:latin typeface="Times New Roman" pitchFamily="18" charset="0"/>
                <a:cs typeface="Times New Roman" pitchFamily="18" charset="0"/>
              </a:rPr>
              <a:t>Welding</a:t>
            </a:r>
            <a:endParaRPr lang="en-US">
              <a:solidFill>
                <a:srgbClr val="FF0000"/>
              </a:solidFill>
            </a:endParaRPr>
          </a:p>
        </p:txBody>
      </p:sp>
      <p:pic>
        <p:nvPicPr>
          <p:cNvPr id="5123" name="Picture 3"/>
          <p:cNvPicPr>
            <a:picLocks noChangeAspect="1" noChangeArrowheads="1"/>
          </p:cNvPicPr>
          <p:nvPr/>
        </p:nvPicPr>
        <p:blipFill>
          <a:blip r:embed="rId3"/>
          <a:srcRect/>
          <a:stretch>
            <a:fillRect/>
          </a:stretch>
        </p:blipFill>
        <p:spPr bwMode="auto">
          <a:xfrm>
            <a:off x="4267200" y="1828800"/>
            <a:ext cx="4465101" cy="2286000"/>
          </a:xfrm>
          <a:prstGeom prst="rect">
            <a:avLst/>
          </a:prstGeom>
          <a:noFill/>
          <a:ln w="9525">
            <a:noFill/>
            <a:miter lim="800000"/>
            <a:headEnd/>
            <a:tailEnd/>
          </a:ln>
          <a:effectLst/>
        </p:spPr>
      </p:pic>
      <p:sp>
        <p:nvSpPr>
          <p:cNvPr id="9" name="Rectangle 8"/>
          <p:cNvSpPr/>
          <p:nvPr/>
        </p:nvSpPr>
        <p:spPr>
          <a:xfrm>
            <a:off x="5638800" y="4572000"/>
            <a:ext cx="1219200" cy="369332"/>
          </a:xfrm>
          <a:prstGeom prst="rect">
            <a:avLst/>
          </a:prstGeom>
        </p:spPr>
        <p:txBody>
          <a:bodyPr wrap="square">
            <a:spAutoFit/>
          </a:bodyPr>
          <a:lstStyle/>
          <a:p>
            <a:r>
              <a:rPr lang="en-US">
                <a:solidFill>
                  <a:srgbClr val="FF0000"/>
                </a:solidFill>
                <a:latin typeface="Times New Roman" pitchFamily="18" charset="0"/>
                <a:cs typeface="Times New Roman" pitchFamily="18" charset="0"/>
              </a:rPr>
              <a:t>Soldering</a:t>
            </a:r>
            <a:endParaRPr lang="en-US">
              <a:solidFill>
                <a:srgbClr val="FF0000"/>
              </a:solidFill>
            </a:endParaRPr>
          </a:p>
        </p:txBody>
      </p:sp>
    </p:spTree>
    <p:extLst>
      <p:ext uri="{BB962C8B-B14F-4D97-AF65-F5344CB8AC3E}">
        <p14:creationId xmlns:p14="http://schemas.microsoft.com/office/powerpoint/2010/main" val="2642371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36" y="1219200"/>
            <a:ext cx="8991600" cy="2677656"/>
          </a:xfrm>
          <a:prstGeom prst="rect">
            <a:avLst/>
          </a:prstGeom>
        </p:spPr>
        <p:txBody>
          <a:bodyPr wrap="square">
            <a:spAutoFit/>
          </a:bodyPr>
          <a:lstStyle/>
          <a:p>
            <a:pPr marL="285750" indent="-285750" algn="just">
              <a:buFont typeface="Wingdings" pitchFamily="2" charset="2"/>
              <a:buChar char="Ø"/>
            </a:pPr>
            <a:r>
              <a:rPr lang="en-US" sz="2800">
                <a:solidFill>
                  <a:srgbClr val="0000FF"/>
                </a:solidFill>
                <a:latin typeface="Times New Roman" pitchFamily="18" charset="0"/>
                <a:cs typeface="Times New Roman" pitchFamily="18" charset="0"/>
              </a:rPr>
              <a:t>The process is therefore limited in its applications to low-melting-point metals that do not chemically attack the plunger and other mechanical components.</a:t>
            </a:r>
          </a:p>
          <a:p>
            <a:pPr algn="just"/>
            <a:r>
              <a:rPr lang="en-US" sz="2800">
                <a:latin typeface="Times New Roman" pitchFamily="18" charset="0"/>
                <a:cs typeface="Times New Roman" pitchFamily="18" charset="0"/>
              </a:rPr>
              <a:t> </a:t>
            </a:r>
          </a:p>
          <a:p>
            <a:pPr marL="285750" indent="-285750" algn="just">
              <a:buFont typeface="Wingdings" pitchFamily="2" charset="2"/>
              <a:buChar char="Ø"/>
            </a:pPr>
            <a:r>
              <a:rPr lang="en-US" sz="2800">
                <a:solidFill>
                  <a:srgbClr val="FF0000"/>
                </a:solidFill>
                <a:latin typeface="Times New Roman" pitchFamily="18" charset="0"/>
                <a:cs typeface="Times New Roman" pitchFamily="18" charset="0"/>
              </a:rPr>
              <a:t>The metals include zinc, tin, lead, and sometimes magnesium.</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Hot Chamber Machines</a:t>
            </a:r>
          </a:p>
        </p:txBody>
      </p:sp>
    </p:spTree>
    <p:extLst>
      <p:ext uri="{BB962C8B-B14F-4D97-AF65-F5344CB8AC3E}">
        <p14:creationId xmlns:p14="http://schemas.microsoft.com/office/powerpoint/2010/main" val="3879407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990600"/>
            <a:ext cx="8686800" cy="5262979"/>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In </a:t>
            </a:r>
            <a:r>
              <a:rPr lang="en-US" sz="2800" b="1" i="1">
                <a:solidFill>
                  <a:srgbClr val="0000FF"/>
                </a:solidFill>
                <a:latin typeface="Times New Roman" pitchFamily="18" charset="0"/>
                <a:cs typeface="Times New Roman" pitchFamily="18" charset="0"/>
              </a:rPr>
              <a:t>cold-chamber die-casting machines</a:t>
            </a:r>
            <a:r>
              <a:rPr lang="en-US" sz="2800">
                <a:solidFill>
                  <a:srgbClr val="0000FF"/>
                </a:solidFill>
                <a:latin typeface="Times New Roman" pitchFamily="18" charset="0"/>
                <a:cs typeface="Times New Roman" pitchFamily="18" charset="0"/>
              </a:rPr>
              <a:t>, molten metal is poured into an unheated chamber from an external melting container, and a piston is used to inject the metal under high pressure into the die cavity.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Injection pressures used in these machines are typically 14 to 140 </a:t>
            </a:r>
            <a:r>
              <a:rPr lang="en-US" sz="2800" err="1">
                <a:solidFill>
                  <a:srgbClr val="FF0000"/>
                </a:solidFill>
                <a:latin typeface="Times New Roman" pitchFamily="18" charset="0"/>
                <a:cs typeface="Times New Roman" pitchFamily="18" charset="0"/>
              </a:rPr>
              <a:t>MPa</a:t>
            </a:r>
            <a:r>
              <a:rPr lang="en-US" sz="2800">
                <a:solidFill>
                  <a:srgbClr val="FF0000"/>
                </a:solidFill>
                <a:latin typeface="Times New Roman" pitchFamily="18" charset="0"/>
                <a:cs typeface="Times New Roman" pitchFamily="18" charset="0"/>
              </a:rPr>
              <a:t> </a:t>
            </a:r>
            <a:r>
              <a:rPr lang="en-US" sz="2800">
                <a:latin typeface="Times New Roman" pitchFamily="18" charset="0"/>
                <a:cs typeface="Times New Roman" pitchFamily="18" charset="0"/>
              </a:rPr>
              <a:t>.</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Compared to hot-chamber machines, cycle rates are not usually as fast because of the need to ladle the liquid metal into the chamber from an external source. </a:t>
            </a:r>
          </a:p>
          <a:p>
            <a:pPr algn="just"/>
            <a:endParaRPr lang="en-US" sz="2800">
              <a:latin typeface="Times New Roman" pitchFamily="18" charset="0"/>
              <a:cs typeface="Times New Roman" pitchFamily="18" charset="0"/>
            </a:endParaRP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Cold-chamber machines are typically used for casting aluminum, brass, and magnesium alloys</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Cold Chamber Machines</a:t>
            </a:r>
          </a:p>
        </p:txBody>
      </p:sp>
    </p:spTree>
    <p:extLst>
      <p:ext uri="{BB962C8B-B14F-4D97-AF65-F5344CB8AC3E}">
        <p14:creationId xmlns:p14="http://schemas.microsoft.com/office/powerpoint/2010/main" val="40261922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066800"/>
            <a:ext cx="8991600" cy="954107"/>
          </a:xfrm>
          <a:prstGeom prst="rect">
            <a:avLst/>
          </a:prstGeom>
        </p:spPr>
        <p:txBody>
          <a:bodyPr wrap="square">
            <a:spAutoFit/>
          </a:bodyPr>
          <a:lstStyle/>
          <a:p>
            <a:pPr marL="457200" indent="-457200">
              <a:buFont typeface="Wingdings" pitchFamily="2" charset="2"/>
              <a:buChar char="Ø"/>
            </a:pPr>
            <a:r>
              <a:rPr lang="en-US" sz="2800">
                <a:solidFill>
                  <a:srgbClr val="FF0000"/>
                </a:solidFill>
                <a:latin typeface="Times New Roman" pitchFamily="18" charset="0"/>
                <a:cs typeface="Times New Roman" pitchFamily="18" charset="0"/>
              </a:rPr>
              <a:t>Low melting- point alloys (zinc, tin, lead) can also be cast on cold-chamber machines.</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Cold Chamber Machines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6019800" cy="3352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6200" y="5410200"/>
            <a:ext cx="8534400" cy="1200329"/>
          </a:xfrm>
          <a:prstGeom prst="rect">
            <a:avLst/>
          </a:prstGeom>
        </p:spPr>
        <p:txBody>
          <a:bodyPr wrap="square">
            <a:spAutoFit/>
          </a:bodyPr>
          <a:lstStyle/>
          <a:p>
            <a:r>
              <a:rPr lang="en-US" sz="2400">
                <a:latin typeface="Times New Roman" pitchFamily="18" charset="0"/>
                <a:cs typeface="Times New Roman" pitchFamily="18" charset="0"/>
              </a:rPr>
              <a:t>Cycle in cold-chamber casting: </a:t>
            </a:r>
          </a:p>
          <a:p>
            <a:pPr marL="342900" indent="-342900">
              <a:buFont typeface="Wingdings" pitchFamily="2" charset="2"/>
              <a:buChar char="Ø"/>
            </a:pPr>
            <a:r>
              <a:rPr lang="en-US" sz="2400">
                <a:solidFill>
                  <a:srgbClr val="FF0000"/>
                </a:solidFill>
                <a:latin typeface="Times New Roman" pitchFamily="18" charset="0"/>
                <a:cs typeface="Times New Roman" pitchFamily="18" charset="0"/>
              </a:rPr>
              <a:t> With die closed and ram withdrawn, molten metal is poured into the chamber; </a:t>
            </a:r>
          </a:p>
        </p:txBody>
      </p:sp>
    </p:spTree>
    <p:extLst>
      <p:ext uri="{BB962C8B-B14F-4D97-AF65-F5344CB8AC3E}">
        <p14:creationId xmlns:p14="http://schemas.microsoft.com/office/powerpoint/2010/main" val="176643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38200"/>
            <a:ext cx="8915400" cy="1384995"/>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Ram forces metal to flow into die, maintaining pressure during cooling and solidification</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Ram is withdrawn, die is opened, and part is ejected. </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Cold Chamber Machines</a:t>
            </a:r>
          </a:p>
        </p:txBody>
      </p:sp>
      <p:sp>
        <p:nvSpPr>
          <p:cNvPr id="6" name="Rectangle 5"/>
          <p:cNvSpPr/>
          <p:nvPr/>
        </p:nvSpPr>
        <p:spPr>
          <a:xfrm>
            <a:off x="76200" y="2223195"/>
            <a:ext cx="8915400" cy="4401205"/>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Molds used in die-casting operations are usually made of tool steel, mold steel, or </a:t>
            </a:r>
            <a:r>
              <a:rPr lang="en-US" sz="2800" err="1">
                <a:solidFill>
                  <a:srgbClr val="0000FF"/>
                </a:solidFill>
                <a:latin typeface="Times New Roman" pitchFamily="18" charset="0"/>
                <a:cs typeface="Times New Roman" pitchFamily="18" charset="0"/>
              </a:rPr>
              <a:t>maraging</a:t>
            </a:r>
            <a:r>
              <a:rPr lang="en-US" sz="2800">
                <a:solidFill>
                  <a:srgbClr val="0000FF"/>
                </a:solidFill>
                <a:latin typeface="Times New Roman" pitchFamily="18" charset="0"/>
                <a:cs typeface="Times New Roman" pitchFamily="18" charset="0"/>
              </a:rPr>
              <a:t> steel.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Tungsten and molybdenum with good refractory qualities are also being used, especially in attempts to die cast steel and cast iron.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Dies can be single cavity or multiple-cavity. Ejector pins are required to remove the part from the die when it opens, as shown in the diagrams.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These pins push the part away from the mold surface so that it can be removed. </a:t>
            </a:r>
          </a:p>
        </p:txBody>
      </p:sp>
    </p:spTree>
    <p:extLst>
      <p:ext uri="{BB962C8B-B14F-4D97-AF65-F5344CB8AC3E}">
        <p14:creationId xmlns:p14="http://schemas.microsoft.com/office/powerpoint/2010/main" val="18105128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1066800"/>
            <a:ext cx="38481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Cold Chamber Machines</a:t>
            </a:r>
          </a:p>
        </p:txBody>
      </p:sp>
      <p:sp>
        <p:nvSpPr>
          <p:cNvPr id="4" name="Rectangle 3"/>
          <p:cNvSpPr/>
          <p:nvPr/>
        </p:nvSpPr>
        <p:spPr>
          <a:xfrm>
            <a:off x="228600" y="5357152"/>
            <a:ext cx="8534400" cy="523220"/>
          </a:xfrm>
          <a:prstGeom prst="rect">
            <a:avLst/>
          </a:prstGeom>
        </p:spPr>
        <p:txBody>
          <a:bodyPr wrap="square">
            <a:spAutoFit/>
          </a:bodyPr>
          <a:lstStyle/>
          <a:p>
            <a:r>
              <a:rPr lang="en-US" sz="2800">
                <a:solidFill>
                  <a:srgbClr val="FF0000"/>
                </a:solidFill>
                <a:latin typeface="Times New Roman" pitchFamily="18" charset="0"/>
                <a:cs typeface="Times New Roman" pitchFamily="18" charset="0"/>
              </a:rPr>
              <a:t>A large die casting produced by a cold-chamber machine</a:t>
            </a:r>
          </a:p>
        </p:txBody>
      </p:sp>
    </p:spTree>
    <p:extLst>
      <p:ext uri="{BB962C8B-B14F-4D97-AF65-F5344CB8AC3E}">
        <p14:creationId xmlns:p14="http://schemas.microsoft.com/office/powerpoint/2010/main" val="22988210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Defects</a:t>
            </a:r>
          </a:p>
        </p:txBody>
      </p:sp>
      <p:sp>
        <p:nvSpPr>
          <p:cNvPr id="6" name="Rectangle 5"/>
          <p:cNvSpPr/>
          <p:nvPr/>
        </p:nvSpPr>
        <p:spPr>
          <a:xfrm>
            <a:off x="69272" y="990600"/>
            <a:ext cx="8846128" cy="3108543"/>
          </a:xfrm>
          <a:prstGeom prst="rect">
            <a:avLst/>
          </a:prstGeom>
        </p:spPr>
        <p:txBody>
          <a:bodyPr wrap="square">
            <a:spAutoFit/>
          </a:bodyPr>
          <a:lstStyle/>
          <a:p>
            <a:pPr algn="just"/>
            <a:r>
              <a:rPr lang="en-US" sz="2800" b="1" i="1" u="sng">
                <a:solidFill>
                  <a:srgbClr val="FF0000"/>
                </a:solidFill>
                <a:latin typeface="Times New Roman" pitchFamily="18" charset="0"/>
                <a:cs typeface="Times New Roman" pitchFamily="18" charset="0"/>
              </a:rPr>
              <a:t>1. </a:t>
            </a:r>
            <a:r>
              <a:rPr lang="en-US" sz="2800" b="1" i="1" u="sng" err="1">
                <a:solidFill>
                  <a:srgbClr val="FF0000"/>
                </a:solidFill>
                <a:latin typeface="Times New Roman" pitchFamily="18" charset="0"/>
                <a:cs typeface="Times New Roman" pitchFamily="18" charset="0"/>
              </a:rPr>
              <a:t>Misruns</a:t>
            </a:r>
            <a:r>
              <a:rPr lang="en-US" sz="2800" u="sng">
                <a:solidFill>
                  <a:srgbClr val="FF0000"/>
                </a:solidFill>
                <a:latin typeface="Times New Roman" pitchFamily="18" charset="0"/>
                <a:cs typeface="Times New Roman" pitchFamily="18" charset="0"/>
              </a:rPr>
              <a:t> </a:t>
            </a:r>
            <a:r>
              <a:rPr lang="en-US" sz="2800">
                <a:solidFill>
                  <a:srgbClr val="0000FF"/>
                </a:solidFill>
                <a:latin typeface="Times New Roman" pitchFamily="18" charset="0"/>
                <a:cs typeface="Times New Roman" pitchFamily="18" charset="0"/>
              </a:rPr>
              <a:t>which are castings that solidify before completely filling the mold cavity. </a:t>
            </a:r>
          </a:p>
          <a:p>
            <a:pPr algn="just"/>
            <a:r>
              <a:rPr lang="en-US" sz="2800">
                <a:solidFill>
                  <a:srgbClr val="FF0000"/>
                </a:solidFill>
                <a:latin typeface="Times New Roman" pitchFamily="18" charset="0"/>
                <a:cs typeface="Times New Roman" pitchFamily="18" charset="0"/>
              </a:rPr>
              <a:t>Typical causes include </a:t>
            </a:r>
          </a:p>
          <a:p>
            <a:pPr marL="514350" indent="-514350" algn="just">
              <a:buAutoNum type="arabicParenBoth"/>
            </a:pPr>
            <a:r>
              <a:rPr lang="en-US" sz="2800">
                <a:solidFill>
                  <a:srgbClr val="0000FF"/>
                </a:solidFill>
                <a:latin typeface="Times New Roman" pitchFamily="18" charset="0"/>
                <a:cs typeface="Times New Roman" pitchFamily="18" charset="0"/>
              </a:rPr>
              <a:t>fluidity of the molten metal is insufficient, </a:t>
            </a:r>
          </a:p>
          <a:p>
            <a:pPr marL="514350" indent="-514350" algn="just">
              <a:buAutoNum type="arabicParenBoth"/>
            </a:pPr>
            <a:r>
              <a:rPr lang="en-US" sz="2800">
                <a:solidFill>
                  <a:srgbClr val="0000FF"/>
                </a:solidFill>
                <a:latin typeface="Times New Roman" pitchFamily="18" charset="0"/>
                <a:cs typeface="Times New Roman" pitchFamily="18" charset="0"/>
              </a:rPr>
              <a:t>pouring temperature is too low, </a:t>
            </a:r>
          </a:p>
          <a:p>
            <a:pPr marL="514350" indent="-514350" algn="just">
              <a:buAutoNum type="arabicParenBoth"/>
            </a:pPr>
            <a:r>
              <a:rPr lang="en-US" sz="2800">
                <a:solidFill>
                  <a:srgbClr val="0000FF"/>
                </a:solidFill>
                <a:latin typeface="Times New Roman" pitchFamily="18" charset="0"/>
                <a:cs typeface="Times New Roman" pitchFamily="18" charset="0"/>
              </a:rPr>
              <a:t>pouring is done too slowly, and/or </a:t>
            </a:r>
          </a:p>
          <a:p>
            <a:pPr marL="514350" indent="-514350" algn="just">
              <a:buAutoNum type="arabicParenBoth"/>
            </a:pPr>
            <a:r>
              <a:rPr lang="en-US" sz="2800">
                <a:solidFill>
                  <a:srgbClr val="0000FF"/>
                </a:solidFill>
                <a:latin typeface="Times New Roman" pitchFamily="18" charset="0"/>
                <a:cs typeface="Times New Roman" pitchFamily="18" charset="0"/>
              </a:rPr>
              <a:t>Cross section of the mold cavity is too thin.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962400"/>
            <a:ext cx="3251489" cy="2612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5865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Defects</a:t>
            </a:r>
          </a:p>
        </p:txBody>
      </p:sp>
      <p:sp>
        <p:nvSpPr>
          <p:cNvPr id="5" name="Rectangle 4"/>
          <p:cNvSpPr/>
          <p:nvPr/>
        </p:nvSpPr>
        <p:spPr>
          <a:xfrm>
            <a:off x="0" y="990600"/>
            <a:ext cx="8991600" cy="1815882"/>
          </a:xfrm>
          <a:prstGeom prst="rect">
            <a:avLst/>
          </a:prstGeom>
        </p:spPr>
        <p:txBody>
          <a:bodyPr wrap="square">
            <a:spAutoFit/>
          </a:bodyPr>
          <a:lstStyle/>
          <a:p>
            <a:pPr algn="just"/>
            <a:r>
              <a:rPr lang="en-US" sz="2800" b="1" i="1" u="sng">
                <a:solidFill>
                  <a:srgbClr val="FF0000"/>
                </a:solidFill>
                <a:latin typeface="Times New Roman" pitchFamily="18" charset="0"/>
                <a:cs typeface="Times New Roman" pitchFamily="18" charset="0"/>
              </a:rPr>
              <a:t>2. Cold Shuts</a:t>
            </a:r>
            <a:r>
              <a:rPr lang="en-US" sz="2800" u="sng">
                <a:solidFill>
                  <a:srgbClr val="FF0000"/>
                </a:solidFill>
                <a:latin typeface="Times New Roman" pitchFamily="18" charset="0"/>
                <a:cs typeface="Times New Roman" pitchFamily="18" charset="0"/>
              </a:rPr>
              <a:t> </a:t>
            </a:r>
            <a:r>
              <a:rPr lang="en-US" sz="2800">
                <a:solidFill>
                  <a:srgbClr val="0000FF"/>
                </a:solidFill>
                <a:latin typeface="Times New Roman" pitchFamily="18" charset="0"/>
                <a:cs typeface="Times New Roman" pitchFamily="18" charset="0"/>
              </a:rPr>
              <a:t>which occur when two portions of the metal flow together but there is a lack of fusion between them due to premature freezing. Its causes are similar to those of a </a:t>
            </a:r>
            <a:r>
              <a:rPr lang="en-US" sz="2800" err="1">
                <a:solidFill>
                  <a:srgbClr val="0000FF"/>
                </a:solidFill>
                <a:latin typeface="Times New Roman" pitchFamily="18" charset="0"/>
                <a:cs typeface="Times New Roman" pitchFamily="18" charset="0"/>
              </a:rPr>
              <a:t>misrun</a:t>
            </a:r>
            <a:r>
              <a:rPr lang="en-US" sz="2800">
                <a:solidFill>
                  <a:srgbClr val="0000FF"/>
                </a:solidFill>
                <a:latin typeface="Times New Roman" pitchFamily="18" charset="0"/>
                <a:cs typeface="Times New Roman" pitchFamily="18" charset="0"/>
              </a:rPr>
              <a: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943" y="2971800"/>
            <a:ext cx="3419257" cy="309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23932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Defects</a:t>
            </a:r>
          </a:p>
        </p:txBody>
      </p:sp>
      <p:sp>
        <p:nvSpPr>
          <p:cNvPr id="5" name="Rectangle 4"/>
          <p:cNvSpPr/>
          <p:nvPr/>
        </p:nvSpPr>
        <p:spPr>
          <a:xfrm>
            <a:off x="27708" y="1066800"/>
            <a:ext cx="9116291" cy="2677656"/>
          </a:xfrm>
          <a:prstGeom prst="rect">
            <a:avLst/>
          </a:prstGeom>
        </p:spPr>
        <p:txBody>
          <a:bodyPr wrap="square">
            <a:spAutoFit/>
          </a:bodyPr>
          <a:lstStyle/>
          <a:p>
            <a:pPr algn="just"/>
            <a:r>
              <a:rPr lang="en-US" sz="2800" b="1" i="1" u="sng">
                <a:solidFill>
                  <a:srgbClr val="FF0000"/>
                </a:solidFill>
                <a:latin typeface="Times New Roman" pitchFamily="18" charset="0"/>
                <a:cs typeface="Times New Roman" pitchFamily="18" charset="0"/>
              </a:rPr>
              <a:t>3. Cold shots</a:t>
            </a:r>
            <a:r>
              <a:rPr lang="en-US" sz="2800" u="sng">
                <a:solidFill>
                  <a:srgbClr val="FF0000"/>
                </a:solidFill>
                <a:latin typeface="Times New Roman" pitchFamily="18" charset="0"/>
                <a:cs typeface="Times New Roman" pitchFamily="18" charset="0"/>
              </a:rPr>
              <a:t>, </a:t>
            </a:r>
            <a:r>
              <a:rPr lang="en-US" sz="2800">
                <a:solidFill>
                  <a:srgbClr val="0000FF"/>
                </a:solidFill>
                <a:latin typeface="Times New Roman" pitchFamily="18" charset="0"/>
                <a:cs typeface="Times New Roman" pitchFamily="18" charset="0"/>
              </a:rPr>
              <a:t>which result from splattering during pouring, causing the formation of solid globules of metal that become entrapped in the casting. </a:t>
            </a:r>
          </a:p>
          <a:p>
            <a:pPr algn="just"/>
            <a:endParaRPr lang="en-US" sz="2800">
              <a:latin typeface="Times New Roman" pitchFamily="18" charset="0"/>
              <a:cs typeface="Times New Roman" pitchFamily="18" charset="0"/>
            </a:endParaRPr>
          </a:p>
          <a:p>
            <a:pPr algn="just"/>
            <a:r>
              <a:rPr lang="en-US" sz="2800">
                <a:solidFill>
                  <a:srgbClr val="FF0000"/>
                </a:solidFill>
                <a:latin typeface="Times New Roman" pitchFamily="18" charset="0"/>
                <a:cs typeface="Times New Roman" pitchFamily="18" charset="0"/>
              </a:rPr>
              <a:t>Pouring procedures and gating system designs that avoid splattering can prevent this defect.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581400"/>
            <a:ext cx="2971800" cy="2989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3015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Defects</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867" y="2590800"/>
            <a:ext cx="3504551" cy="406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72748" y="990600"/>
            <a:ext cx="8742652" cy="1815882"/>
          </a:xfrm>
          <a:prstGeom prst="rect">
            <a:avLst/>
          </a:prstGeom>
        </p:spPr>
        <p:txBody>
          <a:bodyPr wrap="square">
            <a:spAutoFit/>
          </a:bodyPr>
          <a:lstStyle/>
          <a:p>
            <a:pPr algn="just"/>
            <a:r>
              <a:rPr lang="en-US" sz="2800" b="1" u="sng">
                <a:solidFill>
                  <a:srgbClr val="FF0000"/>
                </a:solidFill>
                <a:latin typeface="Times New Roman" pitchFamily="18" charset="0"/>
                <a:cs typeface="Times New Roman" pitchFamily="18" charset="0"/>
              </a:rPr>
              <a:t>4. Shrinkage cavity </a:t>
            </a:r>
            <a:r>
              <a:rPr lang="en-US" sz="2800">
                <a:solidFill>
                  <a:srgbClr val="0000FF"/>
                </a:solidFill>
                <a:latin typeface="Times New Roman" pitchFamily="18" charset="0"/>
                <a:cs typeface="Times New Roman" pitchFamily="18" charset="0"/>
              </a:rPr>
              <a:t>is a depression in the surface or an internal void in the casting, caused by solidification shrinkage that restricts the amount of molten metal</a:t>
            </a:r>
          </a:p>
          <a:p>
            <a:pPr algn="just"/>
            <a:r>
              <a:rPr lang="en-US" sz="2800">
                <a:solidFill>
                  <a:srgbClr val="0000FF"/>
                </a:solidFill>
                <a:latin typeface="Times New Roman" pitchFamily="18" charset="0"/>
                <a:cs typeface="Times New Roman" pitchFamily="18" charset="0"/>
              </a:rPr>
              <a:t>available in the last region to freeze.</a:t>
            </a:r>
          </a:p>
        </p:txBody>
      </p:sp>
    </p:spTree>
    <p:extLst>
      <p:ext uri="{BB962C8B-B14F-4D97-AF65-F5344CB8AC3E}">
        <p14:creationId xmlns:p14="http://schemas.microsoft.com/office/powerpoint/2010/main" val="449347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990600"/>
            <a:ext cx="8991600" cy="1815882"/>
          </a:xfrm>
          <a:prstGeom prst="rect">
            <a:avLst/>
          </a:prstGeom>
        </p:spPr>
        <p:txBody>
          <a:bodyPr wrap="square">
            <a:spAutoFit/>
          </a:bodyPr>
          <a:lstStyle/>
          <a:p>
            <a:pPr algn="just"/>
            <a:r>
              <a:rPr lang="en-US" sz="2800" b="1" u="sng">
                <a:solidFill>
                  <a:srgbClr val="FF0000"/>
                </a:solidFill>
                <a:latin typeface="Times New Roman" pitchFamily="18" charset="0"/>
                <a:cs typeface="Times New Roman" pitchFamily="18" charset="0"/>
              </a:rPr>
              <a:t>5. </a:t>
            </a:r>
            <a:r>
              <a:rPr lang="en-US" sz="2800" b="1" u="sng" err="1">
                <a:solidFill>
                  <a:srgbClr val="FF0000"/>
                </a:solidFill>
                <a:latin typeface="Times New Roman" pitchFamily="18" charset="0"/>
                <a:cs typeface="Times New Roman" pitchFamily="18" charset="0"/>
              </a:rPr>
              <a:t>Microporosity</a:t>
            </a:r>
            <a:r>
              <a:rPr lang="en-US" sz="2800" b="1" u="sng">
                <a:solidFill>
                  <a:srgbClr val="FF0000"/>
                </a:solidFill>
                <a:latin typeface="Times New Roman" pitchFamily="18" charset="0"/>
                <a:cs typeface="Times New Roman" pitchFamily="18" charset="0"/>
              </a:rPr>
              <a:t> </a:t>
            </a:r>
            <a:r>
              <a:rPr lang="en-US" sz="2800">
                <a:solidFill>
                  <a:srgbClr val="0000FF"/>
                </a:solidFill>
                <a:latin typeface="Times New Roman" pitchFamily="18" charset="0"/>
                <a:cs typeface="Times New Roman" pitchFamily="18" charset="0"/>
              </a:rPr>
              <a:t>consists of a network of small voids distributed throughout the casting caused by localized solidification shrinkage of the final molten metal in the dendritic structure.</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Defects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633662"/>
            <a:ext cx="4171950" cy="27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476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Manufacturing Process</a:t>
            </a:r>
          </a:p>
        </p:txBody>
      </p:sp>
      <p:sp>
        <p:nvSpPr>
          <p:cNvPr id="5" name="Rectangle 4"/>
          <p:cNvSpPr/>
          <p:nvPr/>
        </p:nvSpPr>
        <p:spPr>
          <a:xfrm>
            <a:off x="304801" y="1143000"/>
            <a:ext cx="8719380" cy="2739211"/>
          </a:xfrm>
          <a:prstGeom prst="rect">
            <a:avLst/>
          </a:prstGeom>
        </p:spPr>
        <p:txBody>
          <a:bodyPr wrap="square">
            <a:spAutoFit/>
          </a:bodyPr>
          <a:lstStyle/>
          <a:p>
            <a:r>
              <a:rPr lang="en-US" sz="3200" u="sng">
                <a:solidFill>
                  <a:srgbClr val="FF0000"/>
                </a:solidFill>
                <a:latin typeface="Times New Roman" pitchFamily="18" charset="0"/>
                <a:cs typeface="Times New Roman" pitchFamily="18" charset="0"/>
              </a:rPr>
              <a:t>1.Casting Process</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Casting is a process in which molten metal flows by gravity or other  force in to a mold where it solidifies in the shape of the mold cavity.</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The principle of casting seems simple: melt the metal, pour it into a mold, and let it cool and solidify;</a:t>
            </a:r>
          </a:p>
        </p:txBody>
      </p:sp>
      <p:sp>
        <p:nvSpPr>
          <p:cNvPr id="3" name="Rectangle 2"/>
          <p:cNvSpPr/>
          <p:nvPr/>
        </p:nvSpPr>
        <p:spPr>
          <a:xfrm>
            <a:off x="304801" y="4197927"/>
            <a:ext cx="8566981" cy="1384995"/>
          </a:xfrm>
          <a:prstGeom prst="rect">
            <a:avLst/>
          </a:prstGeom>
        </p:spPr>
        <p:txBody>
          <a:bodyPr wrap="square">
            <a:spAutoFit/>
          </a:bodyPr>
          <a:lstStyle/>
          <a:p>
            <a:pPr marL="457200" indent="-457200" algn="just">
              <a:buFont typeface="Wingdings" pitchFamily="2" charset="2"/>
              <a:buChar char="Ø"/>
            </a:pPr>
            <a:r>
              <a:rPr lang="en-US" sz="2800" b="1" i="1">
                <a:solidFill>
                  <a:srgbClr val="0000FF"/>
                </a:solidFill>
                <a:latin typeface="Times New Roman" pitchFamily="18" charset="0"/>
                <a:cs typeface="Times New Roman" pitchFamily="18" charset="0"/>
              </a:rPr>
              <a:t>Shape casting </a:t>
            </a:r>
            <a:r>
              <a:rPr lang="en-US" sz="2800">
                <a:solidFill>
                  <a:srgbClr val="0000FF"/>
                </a:solidFill>
                <a:latin typeface="Times New Roman" pitchFamily="18" charset="0"/>
                <a:cs typeface="Times New Roman" pitchFamily="18" charset="0"/>
              </a:rPr>
              <a:t>involves the production of more complex geometries that are much closer to the final desired shape of the part or product.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Defects</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886200"/>
            <a:ext cx="2590800" cy="280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0782" y="854422"/>
            <a:ext cx="8915400" cy="3539430"/>
          </a:xfrm>
          <a:prstGeom prst="rect">
            <a:avLst/>
          </a:prstGeom>
        </p:spPr>
        <p:txBody>
          <a:bodyPr wrap="square">
            <a:spAutoFit/>
          </a:bodyPr>
          <a:lstStyle/>
          <a:p>
            <a:pPr algn="just"/>
            <a:r>
              <a:rPr lang="en-US" sz="2800" b="1" i="1" u="sng">
                <a:solidFill>
                  <a:srgbClr val="FF0000"/>
                </a:solidFill>
                <a:latin typeface="Times New Roman" pitchFamily="18" charset="0"/>
                <a:cs typeface="Times New Roman" pitchFamily="18" charset="0"/>
              </a:rPr>
              <a:t>6. Hot tearing</a:t>
            </a:r>
            <a:r>
              <a:rPr lang="en-US" sz="2800" u="sng">
                <a:solidFill>
                  <a:srgbClr val="FF0000"/>
                </a:solidFill>
                <a:latin typeface="Times New Roman" pitchFamily="18" charset="0"/>
                <a:cs typeface="Times New Roman" pitchFamily="18" charset="0"/>
              </a:rPr>
              <a:t>, </a:t>
            </a:r>
            <a:r>
              <a:rPr lang="en-US" sz="2800">
                <a:solidFill>
                  <a:srgbClr val="0000FF"/>
                </a:solidFill>
                <a:latin typeface="Times New Roman" pitchFamily="18" charset="0"/>
                <a:cs typeface="Times New Roman" pitchFamily="18" charset="0"/>
              </a:rPr>
              <a:t>also called </a:t>
            </a:r>
            <a:r>
              <a:rPr lang="en-US" sz="2800" b="1" i="1">
                <a:solidFill>
                  <a:srgbClr val="0000FF"/>
                </a:solidFill>
                <a:latin typeface="Times New Roman" pitchFamily="18" charset="0"/>
                <a:cs typeface="Times New Roman" pitchFamily="18" charset="0"/>
              </a:rPr>
              <a:t>hot cracking</a:t>
            </a:r>
            <a:r>
              <a:rPr lang="en-US" sz="2800">
                <a:solidFill>
                  <a:srgbClr val="0000FF"/>
                </a:solidFill>
                <a:latin typeface="Times New Roman" pitchFamily="18" charset="0"/>
                <a:cs typeface="Times New Roman" pitchFamily="18" charset="0"/>
              </a:rPr>
              <a:t>, The defect is manifested as a separation of the metal (hence, the terms </a:t>
            </a:r>
            <a:r>
              <a:rPr lang="en-US" sz="2800" b="1" i="1">
                <a:solidFill>
                  <a:srgbClr val="0000FF"/>
                </a:solidFill>
                <a:latin typeface="Times New Roman" pitchFamily="18" charset="0"/>
                <a:cs typeface="Times New Roman" pitchFamily="18" charset="0"/>
              </a:rPr>
              <a:t>tearing </a:t>
            </a:r>
            <a:r>
              <a:rPr lang="en-US" sz="2800">
                <a:solidFill>
                  <a:srgbClr val="0000FF"/>
                </a:solidFill>
                <a:latin typeface="Times New Roman" pitchFamily="18" charset="0"/>
                <a:cs typeface="Times New Roman" pitchFamily="18" charset="0"/>
              </a:rPr>
              <a:t>and </a:t>
            </a:r>
            <a:r>
              <a:rPr lang="en-US" sz="2800" b="1" i="1">
                <a:solidFill>
                  <a:srgbClr val="0000FF"/>
                </a:solidFill>
                <a:latin typeface="Times New Roman" pitchFamily="18" charset="0"/>
                <a:cs typeface="Times New Roman" pitchFamily="18" charset="0"/>
              </a:rPr>
              <a:t>cracking</a:t>
            </a:r>
            <a:r>
              <a:rPr lang="en-US" sz="2800">
                <a:solidFill>
                  <a:srgbClr val="0000FF"/>
                </a:solidFill>
                <a:latin typeface="Times New Roman" pitchFamily="18" charset="0"/>
                <a:cs typeface="Times New Roman" pitchFamily="18" charset="0"/>
              </a:rPr>
              <a:t>) at a point of high tensile stress caused by the metal’s inability to shrink naturally. </a:t>
            </a:r>
          </a:p>
          <a:p>
            <a:pPr algn="just"/>
            <a:endParaRPr lang="en-US" sz="2800">
              <a:latin typeface="Times New Roman" pitchFamily="18" charset="0"/>
              <a:cs typeface="Times New Roman" pitchFamily="18" charset="0"/>
            </a:endParaRPr>
          </a:p>
          <a:p>
            <a:pPr algn="just"/>
            <a:r>
              <a:rPr lang="en-US" sz="2800">
                <a:solidFill>
                  <a:srgbClr val="FF0000"/>
                </a:solidFill>
                <a:latin typeface="Times New Roman" pitchFamily="18" charset="0"/>
                <a:cs typeface="Times New Roman" pitchFamily="18" charset="0"/>
              </a:rPr>
              <a:t>In permanent-mold processes, hot tearing is reduced by</a:t>
            </a:r>
          </a:p>
          <a:p>
            <a:r>
              <a:rPr lang="en-US" sz="2800">
                <a:solidFill>
                  <a:srgbClr val="FF0000"/>
                </a:solidFill>
                <a:latin typeface="Times New Roman" pitchFamily="18" charset="0"/>
                <a:cs typeface="Times New Roman" pitchFamily="18" charset="0"/>
              </a:rPr>
              <a:t>removing the part from the mold immediately after  solidification.</a:t>
            </a:r>
          </a:p>
        </p:txBody>
      </p:sp>
    </p:spTree>
    <p:extLst>
      <p:ext uri="{BB962C8B-B14F-4D97-AF65-F5344CB8AC3E}">
        <p14:creationId xmlns:p14="http://schemas.microsoft.com/office/powerpoint/2010/main" val="20326361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066800"/>
            <a:ext cx="8915400" cy="3108543"/>
          </a:xfrm>
          <a:prstGeom prst="rect">
            <a:avLst/>
          </a:prstGeom>
        </p:spPr>
        <p:txBody>
          <a:bodyPr wrap="square">
            <a:spAutoFit/>
          </a:bodyPr>
          <a:lstStyle/>
          <a:p>
            <a:pPr marL="514350" indent="-514350">
              <a:buAutoNum type="arabicPeriod"/>
            </a:pPr>
            <a:r>
              <a:rPr lang="en-US" sz="2800" b="1" i="1" u="sng">
                <a:solidFill>
                  <a:srgbClr val="FF0000"/>
                </a:solidFill>
                <a:latin typeface="Times New Roman" pitchFamily="18" charset="0"/>
                <a:cs typeface="Times New Roman" pitchFamily="18" charset="0"/>
              </a:rPr>
              <a:t>Sand blow </a:t>
            </a:r>
          </a:p>
          <a:p>
            <a:pPr marL="457200" indent="-457200">
              <a:buFont typeface="Wingdings" pitchFamily="2" charset="2"/>
              <a:buChar char="Ø"/>
            </a:pPr>
            <a:r>
              <a:rPr lang="en-US" sz="2800">
                <a:solidFill>
                  <a:srgbClr val="0000FF"/>
                </a:solidFill>
                <a:latin typeface="Times New Roman" pitchFamily="18" charset="0"/>
                <a:cs typeface="Times New Roman" pitchFamily="18" charset="0"/>
              </a:rPr>
              <a:t>It is a defect consisting of a balloon-shaped gas cavity caused by release of mold gases during pouring. </a:t>
            </a:r>
          </a:p>
          <a:p>
            <a:pPr marL="457200" indent="-457200">
              <a:buFont typeface="Wingdings" pitchFamily="2" charset="2"/>
              <a:buChar char="Ø"/>
            </a:pPr>
            <a:r>
              <a:rPr lang="en-US" sz="2800">
                <a:solidFill>
                  <a:srgbClr val="FF0000"/>
                </a:solidFill>
                <a:latin typeface="Times New Roman" pitchFamily="18" charset="0"/>
                <a:cs typeface="Times New Roman" pitchFamily="18" charset="0"/>
              </a:rPr>
              <a:t>It occurs at or below the casting surface near the top of the casting. </a:t>
            </a:r>
          </a:p>
          <a:p>
            <a:pPr marL="457200" indent="-457200">
              <a:buFont typeface="Wingdings" pitchFamily="2" charset="2"/>
              <a:buChar char="Ø"/>
            </a:pPr>
            <a:r>
              <a:rPr lang="en-US" sz="2800">
                <a:solidFill>
                  <a:srgbClr val="FF0000"/>
                </a:solidFill>
                <a:latin typeface="Times New Roman" pitchFamily="18" charset="0"/>
                <a:cs typeface="Times New Roman" pitchFamily="18" charset="0"/>
              </a:rPr>
              <a:t>Poor venting, and high moisture content of the sand mold are the usual causes.</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Defects – Sand molding</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733800"/>
            <a:ext cx="2438400" cy="2585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4657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36" y="990600"/>
            <a:ext cx="8880764" cy="1384995"/>
          </a:xfrm>
          <a:prstGeom prst="rect">
            <a:avLst/>
          </a:prstGeom>
        </p:spPr>
        <p:txBody>
          <a:bodyPr wrap="square">
            <a:spAutoFit/>
          </a:bodyPr>
          <a:lstStyle/>
          <a:p>
            <a:pPr algn="just"/>
            <a:r>
              <a:rPr lang="en-US" sz="2800">
                <a:solidFill>
                  <a:srgbClr val="FF0000"/>
                </a:solidFill>
                <a:latin typeface="Times New Roman" pitchFamily="18" charset="0"/>
                <a:cs typeface="Times New Roman" pitchFamily="18" charset="0"/>
              </a:rPr>
              <a:t>2. </a:t>
            </a:r>
            <a:r>
              <a:rPr lang="en-US" sz="2800" b="1" i="1">
                <a:solidFill>
                  <a:srgbClr val="FF0000"/>
                </a:solidFill>
                <a:latin typeface="Times New Roman" pitchFamily="18" charset="0"/>
                <a:cs typeface="Times New Roman" pitchFamily="18" charset="0"/>
              </a:rPr>
              <a:t>Pinholes</a:t>
            </a:r>
            <a:r>
              <a:rPr lang="en-US" sz="2800">
                <a:solidFill>
                  <a:srgbClr val="FF0000"/>
                </a:solidFill>
                <a:latin typeface="Times New Roman" pitchFamily="18" charset="0"/>
                <a:cs typeface="Times New Roman" pitchFamily="18" charset="0"/>
              </a:rPr>
              <a:t>, </a:t>
            </a:r>
            <a:r>
              <a:rPr lang="en-US" sz="2800">
                <a:solidFill>
                  <a:srgbClr val="0000FF"/>
                </a:solidFill>
                <a:latin typeface="Times New Roman" pitchFamily="18" charset="0"/>
                <a:cs typeface="Times New Roman" pitchFamily="18" charset="0"/>
              </a:rPr>
              <a:t>also caused by release of gases during pouring, consist of many small gas cavities formed at or slightly below the surface of the casting.</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Defects – Sand molding</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590800"/>
            <a:ext cx="2057400" cy="325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6805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066800"/>
            <a:ext cx="8991600" cy="1815882"/>
          </a:xfrm>
          <a:prstGeom prst="rect">
            <a:avLst/>
          </a:prstGeom>
        </p:spPr>
        <p:txBody>
          <a:bodyPr wrap="square">
            <a:spAutoFit/>
          </a:bodyPr>
          <a:lstStyle/>
          <a:p>
            <a:r>
              <a:rPr lang="en-US" sz="2800">
                <a:solidFill>
                  <a:srgbClr val="FF0000"/>
                </a:solidFill>
                <a:latin typeface="Times New Roman" pitchFamily="18" charset="0"/>
                <a:cs typeface="Times New Roman" pitchFamily="18" charset="0"/>
              </a:rPr>
              <a:t>3.  </a:t>
            </a:r>
            <a:r>
              <a:rPr lang="en-US" sz="2800" b="1" i="1">
                <a:solidFill>
                  <a:srgbClr val="FF0000"/>
                </a:solidFill>
                <a:latin typeface="Times New Roman" pitchFamily="18" charset="0"/>
                <a:cs typeface="Times New Roman" pitchFamily="18" charset="0"/>
              </a:rPr>
              <a:t>Sand wash</a:t>
            </a:r>
            <a:r>
              <a:rPr lang="en-US" sz="2800">
                <a:solidFill>
                  <a:srgbClr val="FF0000"/>
                </a:solidFill>
                <a:latin typeface="Times New Roman" pitchFamily="18" charset="0"/>
                <a:cs typeface="Times New Roman" pitchFamily="18" charset="0"/>
              </a:rPr>
              <a:t>, </a:t>
            </a:r>
            <a:r>
              <a:rPr lang="en-US" sz="2800">
                <a:solidFill>
                  <a:srgbClr val="0000FF"/>
                </a:solidFill>
                <a:latin typeface="Times New Roman" pitchFamily="18" charset="0"/>
                <a:cs typeface="Times New Roman" pitchFamily="18" charset="0"/>
              </a:rPr>
              <a:t>which is an irregularity in the surface of the casting that results from erosion of the sand mold during pouring, and the contour of the erosion is formed in the surface of the final cast part.</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Defects – Sand molding</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124200"/>
            <a:ext cx="2819400" cy="235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5216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120676"/>
            <a:ext cx="8763000" cy="3108543"/>
          </a:xfrm>
          <a:prstGeom prst="rect">
            <a:avLst/>
          </a:prstGeom>
        </p:spPr>
        <p:txBody>
          <a:bodyPr wrap="square">
            <a:spAutoFit/>
          </a:bodyPr>
          <a:lstStyle/>
          <a:p>
            <a:pPr algn="just"/>
            <a:r>
              <a:rPr lang="en-US" sz="2800" u="sng">
                <a:solidFill>
                  <a:srgbClr val="FF0000"/>
                </a:solidFill>
                <a:latin typeface="Times New Roman" pitchFamily="18" charset="0"/>
                <a:cs typeface="Times New Roman" pitchFamily="18" charset="0"/>
              </a:rPr>
              <a:t>5. </a:t>
            </a:r>
            <a:r>
              <a:rPr lang="en-US" sz="2800" b="1" i="1" u="sng">
                <a:solidFill>
                  <a:srgbClr val="FF0000"/>
                </a:solidFill>
                <a:latin typeface="Times New Roman" pitchFamily="18" charset="0"/>
                <a:cs typeface="Times New Roman" pitchFamily="18" charset="0"/>
              </a:rPr>
              <a:t>Penetration </a:t>
            </a:r>
            <a:r>
              <a:rPr lang="en-US" sz="2800">
                <a:solidFill>
                  <a:srgbClr val="0000FF"/>
                </a:solidFill>
                <a:latin typeface="Times New Roman" pitchFamily="18" charset="0"/>
                <a:cs typeface="Times New Roman" pitchFamily="18" charset="0"/>
              </a:rPr>
              <a:t>refers to a surface defect that occurs when the fluidity of the liquid metal is high, and it penetrates into the sand mold or sand core</a:t>
            </a:r>
            <a:r>
              <a:rPr lang="en-US" sz="2800">
                <a:solidFill>
                  <a:srgbClr val="FF0000"/>
                </a:solidFill>
                <a:latin typeface="Times New Roman" pitchFamily="18" charset="0"/>
                <a:cs typeface="Times New Roman" pitchFamily="18" charset="0"/>
              </a:rPr>
              <a:t>. </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Upon freezing, the casting surface consists of a mixture of sand grains and metal. </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Harder packing of the sand mold helps to alleviate this condition.</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Defects – Sand molding</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466" y="3772019"/>
            <a:ext cx="2208934" cy="2280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64250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82" y="1066800"/>
            <a:ext cx="8970818" cy="1384995"/>
          </a:xfrm>
          <a:prstGeom prst="rect">
            <a:avLst/>
          </a:prstGeom>
        </p:spPr>
        <p:txBody>
          <a:bodyPr wrap="square">
            <a:spAutoFit/>
          </a:bodyPr>
          <a:lstStyle/>
          <a:p>
            <a:pPr algn="just"/>
            <a:r>
              <a:rPr lang="en-US" sz="2800">
                <a:solidFill>
                  <a:srgbClr val="FF0000"/>
                </a:solidFill>
                <a:latin typeface="Times New Roman" pitchFamily="18" charset="0"/>
                <a:cs typeface="Times New Roman" pitchFamily="18" charset="0"/>
              </a:rPr>
              <a:t>6. </a:t>
            </a:r>
            <a:r>
              <a:rPr lang="en-US" sz="2800" b="1" i="1">
                <a:solidFill>
                  <a:srgbClr val="FF0000"/>
                </a:solidFill>
                <a:latin typeface="Times New Roman" pitchFamily="18" charset="0"/>
                <a:cs typeface="Times New Roman" pitchFamily="18" charset="0"/>
              </a:rPr>
              <a:t>Mold shift </a:t>
            </a:r>
            <a:r>
              <a:rPr lang="en-US" sz="2800">
                <a:solidFill>
                  <a:srgbClr val="0000FF"/>
                </a:solidFill>
                <a:latin typeface="Times New Roman" pitchFamily="18" charset="0"/>
                <a:cs typeface="Times New Roman" pitchFamily="18" charset="0"/>
              </a:rPr>
              <a:t>refers to a defect caused by a sidewise displacement of the mold cope relative to the drag, the result of which is a step in the cast product at the parting line.</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Defects – Sand molding</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486431"/>
            <a:ext cx="432054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7877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120676"/>
            <a:ext cx="8839200" cy="2246769"/>
          </a:xfrm>
          <a:prstGeom prst="rect">
            <a:avLst/>
          </a:prstGeom>
        </p:spPr>
        <p:txBody>
          <a:bodyPr wrap="square">
            <a:spAutoFit/>
          </a:bodyPr>
          <a:lstStyle/>
          <a:p>
            <a:r>
              <a:rPr lang="en-US" sz="2800">
                <a:solidFill>
                  <a:srgbClr val="FF0000"/>
                </a:solidFill>
                <a:latin typeface="Times New Roman" pitchFamily="18" charset="0"/>
                <a:cs typeface="Times New Roman" pitchFamily="18" charset="0"/>
              </a:rPr>
              <a:t>7. </a:t>
            </a:r>
            <a:r>
              <a:rPr lang="en-US" sz="2800" b="1" i="1">
                <a:solidFill>
                  <a:srgbClr val="FF0000"/>
                </a:solidFill>
                <a:latin typeface="Times New Roman" pitchFamily="18" charset="0"/>
                <a:cs typeface="Times New Roman" pitchFamily="18" charset="0"/>
              </a:rPr>
              <a:t>Core shift </a:t>
            </a:r>
            <a:r>
              <a:rPr lang="en-US" sz="2800">
                <a:solidFill>
                  <a:srgbClr val="0000FF"/>
                </a:solidFill>
                <a:latin typeface="Times New Roman" pitchFamily="18" charset="0"/>
                <a:cs typeface="Times New Roman" pitchFamily="18" charset="0"/>
              </a:rPr>
              <a:t>is similar to mold shift, but it is the core that is displaced, and the displacement is usually vertical.</a:t>
            </a:r>
          </a:p>
          <a:p>
            <a:r>
              <a:rPr lang="en-US" sz="2800">
                <a:latin typeface="Times New Roman" pitchFamily="18" charset="0"/>
                <a:cs typeface="Times New Roman" pitchFamily="18" charset="0"/>
              </a:rPr>
              <a:t> </a:t>
            </a:r>
          </a:p>
          <a:p>
            <a:pPr marL="457200" indent="-457200">
              <a:buFont typeface="Wingdings" pitchFamily="2" charset="2"/>
              <a:buChar char="Ø"/>
            </a:pPr>
            <a:r>
              <a:rPr lang="en-US" sz="2800">
                <a:latin typeface="Times New Roman" pitchFamily="18" charset="0"/>
                <a:cs typeface="Times New Roman" pitchFamily="18" charset="0"/>
              </a:rPr>
              <a:t>Core shift and mold shift are caused by buoyancy of the molten metal</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Defects – Sand molding</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819400"/>
            <a:ext cx="3276600" cy="3402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69485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66800"/>
            <a:ext cx="8839200" cy="1384995"/>
          </a:xfrm>
          <a:prstGeom prst="rect">
            <a:avLst/>
          </a:prstGeom>
        </p:spPr>
        <p:txBody>
          <a:bodyPr wrap="square">
            <a:spAutoFit/>
          </a:bodyPr>
          <a:lstStyle/>
          <a:p>
            <a:pPr algn="just"/>
            <a:r>
              <a:rPr lang="en-US" sz="2800">
                <a:solidFill>
                  <a:srgbClr val="FF0000"/>
                </a:solidFill>
                <a:latin typeface="Times New Roman" pitchFamily="18" charset="0"/>
                <a:cs typeface="Times New Roman" pitchFamily="18" charset="0"/>
              </a:rPr>
              <a:t>8. </a:t>
            </a:r>
            <a:r>
              <a:rPr lang="en-US" sz="2800" b="1" i="1">
                <a:solidFill>
                  <a:srgbClr val="FF0000"/>
                </a:solidFill>
                <a:latin typeface="Times New Roman" pitchFamily="18" charset="0"/>
                <a:cs typeface="Times New Roman" pitchFamily="18" charset="0"/>
              </a:rPr>
              <a:t>Mold crack </a:t>
            </a:r>
            <a:r>
              <a:rPr lang="en-US" sz="2800">
                <a:solidFill>
                  <a:srgbClr val="0000FF"/>
                </a:solidFill>
                <a:latin typeface="Times New Roman" pitchFamily="18" charset="0"/>
                <a:cs typeface="Times New Roman" pitchFamily="18" charset="0"/>
              </a:rPr>
              <a:t>occurs when mold strength is insufficient, and a crack develops, into which liquid metal can seep to form a “fin” on the final casting.</a:t>
            </a:r>
          </a:p>
        </p:txBody>
      </p:sp>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Defects – Sand molding</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451795"/>
            <a:ext cx="2438400" cy="3192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4747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Blow molding</a:t>
            </a:r>
          </a:p>
        </p:txBody>
      </p:sp>
      <p:sp>
        <p:nvSpPr>
          <p:cNvPr id="5" name="Rectangle 4"/>
          <p:cNvSpPr/>
          <p:nvPr/>
        </p:nvSpPr>
        <p:spPr>
          <a:xfrm>
            <a:off x="76200" y="1143000"/>
            <a:ext cx="8839200" cy="4154984"/>
          </a:xfrm>
          <a:prstGeom prst="rect">
            <a:avLst/>
          </a:prstGeom>
        </p:spPr>
        <p:txBody>
          <a:bodyPr wrap="square">
            <a:spAutoFit/>
          </a:bodyPr>
          <a:lstStyle/>
          <a:p>
            <a:pPr marL="342900" indent="-342900" algn="just">
              <a:buFont typeface="Wingdings" pitchFamily="2" charset="2"/>
              <a:buChar char="Ø"/>
            </a:pPr>
            <a:r>
              <a:rPr lang="en-US" sz="2400" b="1">
                <a:solidFill>
                  <a:srgbClr val="FF0000"/>
                </a:solidFill>
                <a:latin typeface="Times New Roman" pitchFamily="18" charset="0"/>
                <a:cs typeface="Times New Roman" pitchFamily="18" charset="0"/>
              </a:rPr>
              <a:t>Blow molding</a:t>
            </a:r>
            <a:r>
              <a:rPr lang="en-US" sz="2400">
                <a:solidFill>
                  <a:srgbClr val="FF0000"/>
                </a:solidFill>
                <a:latin typeface="Times New Roman" pitchFamily="18" charset="0"/>
                <a:cs typeface="Times New Roman" pitchFamily="18" charset="0"/>
              </a:rPr>
              <a:t> (or </a:t>
            </a:r>
            <a:r>
              <a:rPr lang="en-US" sz="2400" b="1" err="1">
                <a:solidFill>
                  <a:srgbClr val="FF0000"/>
                </a:solidFill>
                <a:latin typeface="Times New Roman" pitchFamily="18" charset="0"/>
                <a:cs typeface="Times New Roman" pitchFamily="18" charset="0"/>
              </a:rPr>
              <a:t>moulding</a:t>
            </a:r>
            <a:r>
              <a:rPr lang="en-US" sz="2400">
                <a:solidFill>
                  <a:srgbClr val="FF0000"/>
                </a:solidFill>
                <a:latin typeface="Times New Roman" pitchFamily="18" charset="0"/>
                <a:cs typeface="Times New Roman" pitchFamily="18" charset="0"/>
              </a:rPr>
              <a:t>) is a manufacturing process for forming and joining together hollow </a:t>
            </a:r>
            <a:r>
              <a:rPr lang="en-US" sz="2400">
                <a:solidFill>
                  <a:srgbClr val="FF0000"/>
                </a:solidFill>
                <a:latin typeface="Times New Roman" pitchFamily="18" charset="0"/>
                <a:cs typeface="Times New Roman" pitchFamily="18" charset="0"/>
                <a:hlinkClick r:id="rId2" tooltip="Plastic"/>
              </a:rPr>
              <a:t>plastic</a:t>
            </a:r>
            <a:r>
              <a:rPr lang="en-US" sz="2400">
                <a:solidFill>
                  <a:srgbClr val="FF0000"/>
                </a:solidFill>
                <a:latin typeface="Times New Roman" pitchFamily="18" charset="0"/>
                <a:cs typeface="Times New Roman" pitchFamily="18" charset="0"/>
              </a:rPr>
              <a:t> parts. </a:t>
            </a:r>
          </a:p>
          <a:p>
            <a:pPr marL="342900" indent="-342900" algn="just">
              <a:buFont typeface="Wingdings" pitchFamily="2" charset="2"/>
              <a:buChar char="Ø"/>
            </a:pPr>
            <a:endParaRPr lang="en-US" sz="2400">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It is also used for forming </a:t>
            </a:r>
            <a:r>
              <a:rPr lang="en-US" sz="2400">
                <a:solidFill>
                  <a:srgbClr val="0000FF"/>
                </a:solidFill>
                <a:latin typeface="Times New Roman" pitchFamily="18" charset="0"/>
                <a:cs typeface="Times New Roman" pitchFamily="18" charset="0"/>
                <a:hlinkClick r:id="rId3" tooltip="Glass bottle"/>
              </a:rPr>
              <a:t>glass bottles</a:t>
            </a:r>
            <a:r>
              <a:rPr lang="en-US" sz="2400">
                <a:solidFill>
                  <a:srgbClr val="0000FF"/>
                </a:solidFill>
                <a:latin typeface="Times New Roman" pitchFamily="18" charset="0"/>
                <a:cs typeface="Times New Roman" pitchFamily="18" charset="0"/>
              </a:rPr>
              <a:t> or other hollow shapes.</a:t>
            </a:r>
          </a:p>
          <a:p>
            <a:pPr marL="342900" indent="-342900" algn="just">
              <a:buFont typeface="Wingdings" pitchFamily="2" charset="2"/>
              <a:buChar char="Ø"/>
            </a:pPr>
            <a:endParaRPr lang="en-US" sz="2400">
              <a:latin typeface="Times New Roman" pitchFamily="18" charset="0"/>
              <a:cs typeface="Times New Roman" pitchFamily="18" charset="0"/>
            </a:endParaRPr>
          </a:p>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The blow molding process begins with melting down the plastic and forming it into a </a:t>
            </a:r>
            <a:r>
              <a:rPr lang="en-US" sz="2400" err="1">
                <a:solidFill>
                  <a:srgbClr val="FF0000"/>
                </a:solidFill>
                <a:latin typeface="Times New Roman" pitchFamily="18" charset="0"/>
                <a:cs typeface="Times New Roman" pitchFamily="18" charset="0"/>
                <a:hlinkClick r:id="rId4" tooltip="wikt:parison"/>
              </a:rPr>
              <a:t>parison</a:t>
            </a:r>
            <a:r>
              <a:rPr lang="en-US" sz="2400">
                <a:solidFill>
                  <a:srgbClr val="FF0000"/>
                </a:solidFill>
                <a:latin typeface="Times New Roman" pitchFamily="18" charset="0"/>
                <a:cs typeface="Times New Roman" pitchFamily="18" charset="0"/>
              </a:rPr>
              <a:t> and injection stretch blow molding (ISB), a preform. </a:t>
            </a:r>
          </a:p>
          <a:p>
            <a:pPr marL="342900" indent="-342900" algn="just">
              <a:buFont typeface="Wingdings" pitchFamily="2" charset="2"/>
              <a:buChar char="Ø"/>
            </a:pPr>
            <a:endParaRPr lang="en-US" sz="2400">
              <a:solidFill>
                <a:srgbClr val="0000FF"/>
              </a:solidFill>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The </a:t>
            </a:r>
            <a:r>
              <a:rPr lang="en-US" sz="2400" err="1">
                <a:solidFill>
                  <a:srgbClr val="0000FF"/>
                </a:solidFill>
                <a:latin typeface="Times New Roman" pitchFamily="18" charset="0"/>
                <a:cs typeface="Times New Roman" pitchFamily="18" charset="0"/>
              </a:rPr>
              <a:t>parison</a:t>
            </a:r>
            <a:r>
              <a:rPr lang="en-US" sz="2400">
                <a:solidFill>
                  <a:srgbClr val="0000FF"/>
                </a:solidFill>
                <a:latin typeface="Times New Roman" pitchFamily="18" charset="0"/>
                <a:cs typeface="Times New Roman" pitchFamily="18" charset="0"/>
              </a:rPr>
              <a:t> is a tube-like piece of plastic with a hole in one end through which compressed air can pass.</a:t>
            </a:r>
          </a:p>
        </p:txBody>
      </p:sp>
    </p:spTree>
    <p:extLst>
      <p:ext uri="{BB962C8B-B14F-4D97-AF65-F5344CB8AC3E}">
        <p14:creationId xmlns:p14="http://schemas.microsoft.com/office/powerpoint/2010/main" val="1291287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4276646"/>
            <a:ext cx="8915400" cy="2308324"/>
          </a:xfrm>
          <a:prstGeom prst="rect">
            <a:avLst/>
          </a:prstGeom>
        </p:spPr>
        <p:txBody>
          <a:bodyPr wrap="square">
            <a:spAutoFit/>
          </a:bodyPr>
          <a:lstStyle/>
          <a:p>
            <a:pPr marL="342900" indent="-342900" algn="just">
              <a:buFont typeface="Wingdings" pitchFamily="2" charset="2"/>
              <a:buChar char="Ø"/>
            </a:pPr>
            <a:r>
              <a:rPr lang="en-US" sz="2400">
                <a:solidFill>
                  <a:srgbClr val="FF0000"/>
                </a:solidFill>
                <a:latin typeface="Times New Roman" pitchFamily="18" charset="0"/>
                <a:cs typeface="Times New Roman" pitchFamily="18" charset="0"/>
              </a:rPr>
              <a:t>The </a:t>
            </a:r>
            <a:r>
              <a:rPr lang="en-US" sz="2400" err="1">
                <a:solidFill>
                  <a:srgbClr val="FF0000"/>
                </a:solidFill>
                <a:latin typeface="Times New Roman" pitchFamily="18" charset="0"/>
                <a:cs typeface="Times New Roman" pitchFamily="18" charset="0"/>
              </a:rPr>
              <a:t>parison</a:t>
            </a:r>
            <a:r>
              <a:rPr lang="en-US" sz="2400">
                <a:solidFill>
                  <a:srgbClr val="FF0000"/>
                </a:solidFill>
                <a:latin typeface="Times New Roman" pitchFamily="18" charset="0"/>
                <a:cs typeface="Times New Roman" pitchFamily="18" charset="0"/>
              </a:rPr>
              <a:t> is then clamped into a </a:t>
            </a:r>
            <a:r>
              <a:rPr lang="en-US" sz="2400">
                <a:solidFill>
                  <a:srgbClr val="FF0000"/>
                </a:solidFill>
                <a:latin typeface="Times New Roman" pitchFamily="18" charset="0"/>
                <a:cs typeface="Times New Roman" pitchFamily="18" charset="0"/>
                <a:hlinkClick r:id="rId2" tooltip="Molding (process)"/>
              </a:rPr>
              <a:t>mold</a:t>
            </a:r>
            <a:r>
              <a:rPr lang="en-US" sz="2400">
                <a:solidFill>
                  <a:srgbClr val="FF0000"/>
                </a:solidFill>
                <a:latin typeface="Times New Roman" pitchFamily="18" charset="0"/>
                <a:cs typeface="Times New Roman" pitchFamily="18" charset="0"/>
              </a:rPr>
              <a:t> and air is blown into it. The air pressure then pushes the plastic out to match the mold. </a:t>
            </a:r>
          </a:p>
          <a:p>
            <a:pPr marL="342900" indent="-342900" algn="just">
              <a:buFont typeface="Wingdings" pitchFamily="2" charset="2"/>
              <a:buChar char="Ø"/>
            </a:pPr>
            <a:endParaRPr lang="en-US" sz="2400">
              <a:latin typeface="Times New Roman" pitchFamily="18" charset="0"/>
              <a:cs typeface="Times New Roman" pitchFamily="18" charset="0"/>
            </a:endParaRPr>
          </a:p>
          <a:p>
            <a:pPr marL="342900" indent="-342900" algn="just">
              <a:buFont typeface="Wingdings" pitchFamily="2" charset="2"/>
              <a:buChar char="Ø"/>
            </a:pPr>
            <a:r>
              <a:rPr lang="en-US" sz="2400">
                <a:solidFill>
                  <a:srgbClr val="0000FF"/>
                </a:solidFill>
                <a:latin typeface="Times New Roman" pitchFamily="18" charset="0"/>
                <a:cs typeface="Times New Roman" pitchFamily="18" charset="0"/>
              </a:rPr>
              <a:t>Once the plastic has cooled and hardened the mold opens up and the part is ejected. Water channels are carved into the mold to assist in cooling.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085693"/>
            <a:ext cx="6638678" cy="27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Blow molding</a:t>
            </a:r>
          </a:p>
        </p:txBody>
      </p:sp>
    </p:spTree>
    <p:extLst>
      <p:ext uri="{BB962C8B-B14F-4D97-AF65-F5344CB8AC3E}">
        <p14:creationId xmlns:p14="http://schemas.microsoft.com/office/powerpoint/2010/main" val="242350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pic>
        <p:nvPicPr>
          <p:cNvPr id="6" name="Picture 2"/>
          <p:cNvPicPr>
            <a:picLocks noChangeAspect="1" noChangeArrowheads="1"/>
          </p:cNvPicPr>
          <p:nvPr/>
        </p:nvPicPr>
        <p:blipFill>
          <a:blip r:embed="rId2"/>
          <a:srcRect/>
          <a:stretch>
            <a:fillRect/>
          </a:stretch>
        </p:blipFill>
        <p:spPr bwMode="auto">
          <a:xfrm>
            <a:off x="304800" y="2563090"/>
            <a:ext cx="4267200" cy="2300784"/>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4953000" y="2051400"/>
            <a:ext cx="4071181" cy="2743200"/>
          </a:xfrm>
          <a:prstGeom prst="rect">
            <a:avLst/>
          </a:prstGeom>
          <a:noFill/>
          <a:ln w="9525">
            <a:noFill/>
            <a:miter lim="800000"/>
            <a:headEnd/>
            <a:tailEnd/>
          </a:ln>
          <a:effectLst/>
        </p:spPr>
      </p:pic>
    </p:spTree>
    <p:extLst>
      <p:ext uri="{BB962C8B-B14F-4D97-AF65-F5344CB8AC3E}">
        <p14:creationId xmlns:p14="http://schemas.microsoft.com/office/powerpoint/2010/main" val="384203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2" y="0"/>
            <a:ext cx="9164782" cy="928254"/>
          </a:xfrm>
          <a:solidFill>
            <a:srgbClr val="0000FF"/>
          </a:solidFill>
        </p:spPr>
        <p:txBody>
          <a:bodyPr>
            <a:normAutofit/>
          </a:bodyPr>
          <a:lstStyle/>
          <a:p>
            <a:r>
              <a:rPr lang="en-US" sz="3200" b="1">
                <a:solidFill>
                  <a:srgbClr val="FFFFFF"/>
                </a:solidFill>
                <a:latin typeface="Cambria" pitchFamily="18" charset="0"/>
              </a:rPr>
              <a:t>Casting Process</a:t>
            </a:r>
          </a:p>
        </p:txBody>
      </p:sp>
      <p:sp>
        <p:nvSpPr>
          <p:cNvPr id="5" name="Rectangle 4"/>
          <p:cNvSpPr/>
          <p:nvPr/>
        </p:nvSpPr>
        <p:spPr>
          <a:xfrm>
            <a:off x="99195" y="1828800"/>
            <a:ext cx="8906260" cy="3539430"/>
          </a:xfrm>
          <a:prstGeom prst="rect">
            <a:avLst/>
          </a:prstGeom>
        </p:spPr>
        <p:txBody>
          <a:bodyPr wrap="square">
            <a:spAutoFit/>
          </a:bodyPr>
          <a:lstStyle/>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Casting can be used to create complex part geometries, including both external and internal shapes.</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Casting can be used to produce very large parts. Castings weighing more than 100 tons have been made.</a:t>
            </a:r>
          </a:p>
          <a:p>
            <a:pPr marL="457200" indent="-457200" algn="just">
              <a:buFont typeface="Wingdings" pitchFamily="2" charset="2"/>
              <a:buChar char="Ø"/>
            </a:pPr>
            <a:r>
              <a:rPr lang="en-US" sz="2800">
                <a:solidFill>
                  <a:srgbClr val="0000FF"/>
                </a:solidFill>
                <a:latin typeface="Times New Roman" pitchFamily="18" charset="0"/>
                <a:cs typeface="Times New Roman" pitchFamily="18" charset="0"/>
              </a:rPr>
              <a:t> The casting process can be performed on any metal that can be heated to the liquid state.</a:t>
            </a:r>
          </a:p>
          <a:p>
            <a:pPr marL="457200" indent="-457200" algn="just">
              <a:buFont typeface="Wingdings" pitchFamily="2" charset="2"/>
              <a:buChar char="Ø"/>
            </a:pPr>
            <a:r>
              <a:rPr lang="en-US" sz="2800">
                <a:solidFill>
                  <a:srgbClr val="FF0000"/>
                </a:solidFill>
                <a:latin typeface="Times New Roman" pitchFamily="18" charset="0"/>
                <a:cs typeface="Times New Roman" pitchFamily="18" charset="0"/>
              </a:rPr>
              <a:t>Some casting methods are quite suited to mass production.</a:t>
            </a:r>
          </a:p>
        </p:txBody>
      </p:sp>
      <p:sp>
        <p:nvSpPr>
          <p:cNvPr id="6" name="Rectangle 5"/>
          <p:cNvSpPr/>
          <p:nvPr/>
        </p:nvSpPr>
        <p:spPr>
          <a:xfrm>
            <a:off x="85340" y="1052945"/>
            <a:ext cx="4538615" cy="523220"/>
          </a:xfrm>
          <a:prstGeom prst="rect">
            <a:avLst/>
          </a:prstGeom>
        </p:spPr>
        <p:txBody>
          <a:bodyPr wrap="none">
            <a:spAutoFit/>
          </a:bodyPr>
          <a:lstStyle/>
          <a:p>
            <a:r>
              <a:rPr lang="en-US" sz="2800" u="sng">
                <a:solidFill>
                  <a:srgbClr val="FF0000"/>
                </a:solidFill>
                <a:latin typeface="Times New Roman" pitchFamily="18" charset="0"/>
                <a:cs typeface="Times New Roman" pitchFamily="18" charset="0"/>
              </a:rPr>
              <a:t>Advantages of casting process</a:t>
            </a:r>
          </a:p>
        </p:txBody>
      </p:sp>
    </p:spTree>
    <p:extLst>
      <p:ext uri="{BB962C8B-B14F-4D97-AF65-F5344CB8AC3E}">
        <p14:creationId xmlns:p14="http://schemas.microsoft.com/office/powerpoint/2010/main" val="163391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0454E32C4D39449908858F0648335F7" ma:contentTypeVersion="12" ma:contentTypeDescription="Create a new document." ma:contentTypeScope="" ma:versionID="d564c64038377649f845698ea0ab3a32">
  <xsd:schema xmlns:xsd="http://www.w3.org/2001/XMLSchema" xmlns:xs="http://www.w3.org/2001/XMLSchema" xmlns:p="http://schemas.microsoft.com/office/2006/metadata/properties" xmlns:ns2="42e4cb65-ec75-427e-8ed5-ffb8d6371d4f" xmlns:ns3="a2c2bebe-5fb6-47e7-9eb3-471726cb392d" targetNamespace="http://schemas.microsoft.com/office/2006/metadata/properties" ma:root="true" ma:fieldsID="6b2783c89242aa477602ed2644ef7eab" ns2:_="" ns3:_="">
    <xsd:import namespace="42e4cb65-ec75-427e-8ed5-ffb8d6371d4f"/>
    <xsd:import namespace="a2c2bebe-5fb6-47e7-9eb3-471726cb392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e4cb65-ec75-427e-8ed5-ffb8d6371d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2c2bebe-5fb6-47e7-9eb3-471726cb392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B7B2F4-9086-4810-BBEC-9381CADD1842}">
  <ds:schemaRefs>
    <ds:schemaRef ds:uri="http://schemas.microsoft.com/sharepoint/v3/contenttype/forms"/>
  </ds:schemaRefs>
</ds:datastoreItem>
</file>

<file path=customXml/itemProps2.xml><?xml version="1.0" encoding="utf-8"?>
<ds:datastoreItem xmlns:ds="http://schemas.openxmlformats.org/officeDocument/2006/customXml" ds:itemID="{9BF0F354-4345-4226-B2B1-8D78DBE1789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A5F5884-CA0A-4F4E-94A7-391EDFE3EFF7}">
  <ds:schemaRefs>
    <ds:schemaRef ds:uri="42e4cb65-ec75-427e-8ed5-ffb8d6371d4f"/>
    <ds:schemaRef ds:uri="a2c2bebe-5fb6-47e7-9eb3-471726cb39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79</Slides>
  <Notes>0</Notes>
  <HiddenSlides>0</HiddenSlide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PowerPoint Presentation</vt:lpstr>
      <vt:lpstr>Manufacturing Process</vt:lpstr>
      <vt:lpstr>Manufacturing Process</vt:lpstr>
      <vt:lpstr>Manufacturing Process</vt:lpstr>
      <vt:lpstr>Manufacturing Process</vt:lpstr>
      <vt:lpstr>Manufacturing Process</vt:lpstr>
      <vt:lpstr>Manufacturing Process</vt:lpstr>
      <vt:lpstr>Casting Process</vt:lpstr>
      <vt:lpstr>Casting Process</vt:lpstr>
      <vt:lpstr>Casting Process</vt:lpstr>
      <vt:lpstr>Casting Process</vt:lpstr>
      <vt:lpstr>Casting Process</vt:lpstr>
      <vt:lpstr>Casting Process</vt:lpstr>
      <vt:lpstr>Casting Process</vt:lpstr>
      <vt:lpstr>Casting Process</vt:lpstr>
      <vt:lpstr>Casting Process</vt:lpstr>
      <vt:lpstr>Casting Process</vt:lpstr>
      <vt:lpstr>Casting Process</vt:lpstr>
      <vt:lpstr>Casting Process</vt:lpstr>
      <vt:lpstr>Casting Process</vt:lpstr>
      <vt:lpstr>Casting Process</vt:lpstr>
      <vt:lpstr>Heating and Pouring</vt:lpstr>
      <vt:lpstr>Pouring the Molten metal</vt:lpstr>
      <vt:lpstr>Pouring the Molten metal</vt:lpstr>
      <vt:lpstr>Pouring the Molten metal</vt:lpstr>
      <vt:lpstr>Pouring the Molten metal</vt:lpstr>
      <vt:lpstr>Solidification of metal and alloys</vt:lpstr>
      <vt:lpstr>Solidification of metal and alloys</vt:lpstr>
      <vt:lpstr>Solidification of Alloys</vt:lpstr>
      <vt:lpstr>Solidification Time</vt:lpstr>
      <vt:lpstr>Solidification Time</vt:lpstr>
      <vt:lpstr>Shrinkage</vt:lpstr>
      <vt:lpstr>Shrinkage</vt:lpstr>
      <vt:lpstr>Sand Casting</vt:lpstr>
      <vt:lpstr>Sand Casting</vt:lpstr>
      <vt:lpstr>Sand Casting</vt:lpstr>
      <vt:lpstr>Sand Casting Patterns</vt:lpstr>
      <vt:lpstr>Sand Casting Patterns</vt:lpstr>
      <vt:lpstr>Sand Casting Patterns</vt:lpstr>
      <vt:lpstr>Sand Casting Patterns</vt:lpstr>
      <vt:lpstr>Sand Casting Patterns</vt:lpstr>
      <vt:lpstr>Shell molding</vt:lpstr>
      <vt:lpstr>Shell molding</vt:lpstr>
      <vt:lpstr>Shell molding</vt:lpstr>
      <vt:lpstr>Vacuum molding</vt:lpstr>
      <vt:lpstr>Vacuum molding</vt:lpstr>
      <vt:lpstr>Vacuum molding</vt:lpstr>
      <vt:lpstr>Expanded Polystyrene Process</vt:lpstr>
      <vt:lpstr>Expanded Polystyrene Process</vt:lpstr>
      <vt:lpstr>Expanded Polystyrene Process</vt:lpstr>
      <vt:lpstr>Investment Casting</vt:lpstr>
      <vt:lpstr>Investment Casting</vt:lpstr>
      <vt:lpstr>Investment Casting</vt:lpstr>
      <vt:lpstr>Investment Casting</vt:lpstr>
      <vt:lpstr>Investment Casting</vt:lpstr>
      <vt:lpstr>Die Casting</vt:lpstr>
      <vt:lpstr>Hot Chamber Machines</vt:lpstr>
      <vt:lpstr>Hot Chamber Machines</vt:lpstr>
      <vt:lpstr>Hot Chamber Machines</vt:lpstr>
      <vt:lpstr>Hot Chamber Machines</vt:lpstr>
      <vt:lpstr>Cold Chamber Machines</vt:lpstr>
      <vt:lpstr>Cold Chamber Machines</vt:lpstr>
      <vt:lpstr>Cold Chamber Machines</vt:lpstr>
      <vt:lpstr>Cold Chamber Machines</vt:lpstr>
      <vt:lpstr>Casting Defects</vt:lpstr>
      <vt:lpstr>Casting Defects</vt:lpstr>
      <vt:lpstr>Casting Defects</vt:lpstr>
      <vt:lpstr>Casting Defects</vt:lpstr>
      <vt:lpstr>Casting Defects</vt:lpstr>
      <vt:lpstr>Casting Defects</vt:lpstr>
      <vt:lpstr>Casting Defects – Sand molding</vt:lpstr>
      <vt:lpstr>Casting Defects – Sand molding</vt:lpstr>
      <vt:lpstr>Casting Defects – Sand molding</vt:lpstr>
      <vt:lpstr>Casting Defects – Sand molding</vt:lpstr>
      <vt:lpstr>Casting Defects – Sand molding</vt:lpstr>
      <vt:lpstr>Casting Defects – Sand molding</vt:lpstr>
      <vt:lpstr>Casting Defects – Sand molding</vt:lpstr>
      <vt:lpstr>Blow molding</vt:lpstr>
      <vt:lpstr>Blow molding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revision>5</cp:revision>
  <dcterms:created xsi:type="dcterms:W3CDTF">2020-08-03T05:29:32Z</dcterms:created>
  <dcterms:modified xsi:type="dcterms:W3CDTF">2022-03-12T09:07:35Z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0x010100D0454E32C4D39449908858F0648335F7</vt:lpwstr>
  </property>
</Properties>
</file>