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sldIdLst>
    <p:sldId id="256" r:id="rId5"/>
    <p:sldId id="257" r:id="rId6"/>
    <p:sldId id="270" r:id="rId7"/>
    <p:sldId id="368" r:id="rId8"/>
    <p:sldId id="271" r:id="rId9"/>
    <p:sldId id="272" r:id="rId10"/>
    <p:sldId id="282" r:id="rId11"/>
    <p:sldId id="283" r:id="rId12"/>
    <p:sldId id="284" r:id="rId13"/>
    <p:sldId id="285" r:id="rId14"/>
    <p:sldId id="263" r:id="rId15"/>
    <p:sldId id="273" r:id="rId16"/>
    <p:sldId id="274" r:id="rId17"/>
    <p:sldId id="275" r:id="rId18"/>
    <p:sldId id="276" r:id="rId19"/>
    <p:sldId id="277" r:id="rId20"/>
    <p:sldId id="281" r:id="rId21"/>
    <p:sldId id="279" r:id="rId22"/>
    <p:sldId id="280" r:id="rId23"/>
    <p:sldId id="286" r:id="rId24"/>
    <p:sldId id="290" r:id="rId25"/>
    <p:sldId id="291" r:id="rId26"/>
    <p:sldId id="313" r:id="rId27"/>
    <p:sldId id="312"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65" r:id="rId72"/>
    <p:sldId id="366" r:id="rId73"/>
    <p:sldId id="367" r:id="rId74"/>
    <p:sldId id="357" r:id="rId75"/>
    <p:sldId id="358" r:id="rId76"/>
    <p:sldId id="359" r:id="rId77"/>
    <p:sldId id="360" r:id="rId78"/>
    <p:sldId id="361" r:id="rId79"/>
    <p:sldId id="362"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9187E-1E41-A86E-D287-3E3D8060F3F0}" v="4" dt="2022-01-20T12:19:33.742"/>
    <p1510:client id="{7D11F2B6-0200-46F9-A4BA-D1BA2F279B1A}" v="1" dt="2022-02-03T18:24:16.453"/>
    <p1510:client id="{7FF7AC16-EDD7-35BE-0EC9-6D03ED31EED1}" v="1" dt="2022-02-09T16:50:49.717"/>
    <p1510:client id="{8D82E6E0-F69C-4665-97E1-4713923BD90B}" v="2" dt="2022-02-02T13:54:10.808"/>
    <p1510:client id="{9DF46DEB-A5BA-4148-8867-2831FC6B56B4}" v="1" dt="2022-02-01T13:16:30.002"/>
    <p1510:client id="{BDEAABA8-B591-4802-B3EB-D99546546C36}" v="1" dt="2022-03-12T09:06:48.069"/>
    <p1510:client id="{CB15637F-92EE-4217-A0ED-00223CC3C296}" v="14" dt="2022-02-01T13:03:44.557"/>
    <p1510:client id="{F11F5059-E2FC-4786-B10A-EF1E076F71D2}" v="2" dt="2022-02-01T13:04:11.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ngi Nishika Rameshchandra" userId="S::abhangi.20214027@mnnit.ac.in::3f2a99d1-8871-46dc-ac6f-cb452f06cfe9" providerId="AD" clId="Web-{8D82E6E0-F69C-4665-97E1-4713923BD90B}"/>
    <pc:docChg chg="modSld">
      <pc:chgData name="Abhangi Nishika Rameshchandra" userId="S::abhangi.20214027@mnnit.ac.in::3f2a99d1-8871-46dc-ac6f-cb452f06cfe9" providerId="AD" clId="Web-{8D82E6E0-F69C-4665-97E1-4713923BD90B}" dt="2022-02-02T13:54:10.808" v="1" actId="1076"/>
      <pc:docMkLst>
        <pc:docMk/>
      </pc:docMkLst>
      <pc:sldChg chg="modSp">
        <pc:chgData name="Abhangi Nishika Rameshchandra" userId="S::abhangi.20214027@mnnit.ac.in::3f2a99d1-8871-46dc-ac6f-cb452f06cfe9" providerId="AD" clId="Web-{8D82E6E0-F69C-4665-97E1-4713923BD90B}" dt="2022-02-02T13:54:10.808" v="1" actId="1076"/>
        <pc:sldMkLst>
          <pc:docMk/>
          <pc:sldMk cId="1779146880" sldId="338"/>
        </pc:sldMkLst>
        <pc:spChg chg="mod">
          <ac:chgData name="Abhangi Nishika Rameshchandra" userId="S::abhangi.20214027@mnnit.ac.in::3f2a99d1-8871-46dc-ac6f-cb452f06cfe9" providerId="AD" clId="Web-{8D82E6E0-F69C-4665-97E1-4713923BD90B}" dt="2022-02-02T13:54:10.808" v="1" actId="1076"/>
          <ac:spMkLst>
            <pc:docMk/>
            <pc:sldMk cId="1779146880" sldId="338"/>
            <ac:spMk id="5" creationId="{00000000-0000-0000-0000-000000000000}"/>
          </ac:spMkLst>
        </pc:spChg>
      </pc:sldChg>
    </pc:docChg>
  </pc:docChgLst>
  <pc:docChgLst>
    <pc:chgData name="Ambekar Takshak Nagraj" userId="S::ambekar.20216052@mnnit.ac.in::006c248f-8a01-4d8d-ad34-3826c3606d00" providerId="AD" clId="Web-{7D11F2B6-0200-46F9-A4BA-D1BA2F279B1A}"/>
    <pc:docChg chg="modSld">
      <pc:chgData name="Ambekar Takshak Nagraj" userId="S::ambekar.20216052@mnnit.ac.in::006c248f-8a01-4d8d-ad34-3826c3606d00" providerId="AD" clId="Web-{7D11F2B6-0200-46F9-A4BA-D1BA2F279B1A}" dt="2022-02-03T18:24:16.453" v="0" actId="1076"/>
      <pc:docMkLst>
        <pc:docMk/>
      </pc:docMkLst>
      <pc:sldChg chg="modSp">
        <pc:chgData name="Ambekar Takshak Nagraj" userId="S::ambekar.20216052@mnnit.ac.in::006c248f-8a01-4d8d-ad34-3826c3606d00" providerId="AD" clId="Web-{7D11F2B6-0200-46F9-A4BA-D1BA2F279B1A}" dt="2022-02-03T18:24:16.453" v="0" actId="1076"/>
        <pc:sldMkLst>
          <pc:docMk/>
          <pc:sldMk cId="3307416424" sldId="257"/>
        </pc:sldMkLst>
        <pc:spChg chg="mod">
          <ac:chgData name="Ambekar Takshak Nagraj" userId="S::ambekar.20216052@mnnit.ac.in::006c248f-8a01-4d8d-ad34-3826c3606d00" providerId="AD" clId="Web-{7D11F2B6-0200-46F9-A4BA-D1BA2F279B1A}" dt="2022-02-03T18:24:16.453" v="0" actId="1076"/>
          <ac:spMkLst>
            <pc:docMk/>
            <pc:sldMk cId="3307416424" sldId="257"/>
            <ac:spMk id="6" creationId="{00000000-0000-0000-0000-000000000000}"/>
          </ac:spMkLst>
        </pc:spChg>
      </pc:sldChg>
    </pc:docChg>
  </pc:docChgLst>
  <pc:docChgLst>
    <pc:chgData clId="Web-{7FF7AC16-EDD7-35BE-0EC9-6D03ED31EED1}"/>
    <pc:docChg chg="modSld">
      <pc:chgData name="" userId="" providerId="" clId="Web-{7FF7AC16-EDD7-35BE-0EC9-6D03ED31EED1}" dt="2022-02-09T16:50:49.717" v="0" actId="1076"/>
      <pc:docMkLst>
        <pc:docMk/>
      </pc:docMkLst>
      <pc:sldChg chg="modSp">
        <pc:chgData name="" userId="" providerId="" clId="Web-{7FF7AC16-EDD7-35BE-0EC9-6D03ED31EED1}" dt="2022-02-09T16:50:49.717" v="0" actId="1076"/>
        <pc:sldMkLst>
          <pc:docMk/>
          <pc:sldMk cId="57839016" sldId="256"/>
        </pc:sldMkLst>
        <pc:spChg chg="mod">
          <ac:chgData name="" userId="" providerId="" clId="Web-{7FF7AC16-EDD7-35BE-0EC9-6D03ED31EED1}" dt="2022-02-09T16:50:49.717" v="0" actId="1076"/>
          <ac:spMkLst>
            <pc:docMk/>
            <pc:sldMk cId="57839016" sldId="256"/>
            <ac:spMk id="6" creationId="{00000000-0000-0000-0000-000000000000}"/>
          </ac:spMkLst>
        </pc:spChg>
      </pc:sldChg>
    </pc:docChg>
  </pc:docChgLst>
  <pc:docChgLst>
    <pc:chgData name="Abhangi Nishika Rameshchandra" userId="S::abhangi.20214027@mnnit.ac.in::3f2a99d1-8871-46dc-ac6f-cb452f06cfe9" providerId="AD" clId="Web-{9DF46DEB-A5BA-4148-8867-2831FC6B56B4}"/>
    <pc:docChg chg="modSld">
      <pc:chgData name="Abhangi Nishika Rameshchandra" userId="S::abhangi.20214027@mnnit.ac.in::3f2a99d1-8871-46dc-ac6f-cb452f06cfe9" providerId="AD" clId="Web-{9DF46DEB-A5BA-4148-8867-2831FC6B56B4}" dt="2022-02-01T13:16:30.002" v="0" actId="1076"/>
      <pc:docMkLst>
        <pc:docMk/>
      </pc:docMkLst>
      <pc:sldChg chg="modSp">
        <pc:chgData name="Abhangi Nishika Rameshchandra" userId="S::abhangi.20214027@mnnit.ac.in::3f2a99d1-8871-46dc-ac6f-cb452f06cfe9" providerId="AD" clId="Web-{9DF46DEB-A5BA-4148-8867-2831FC6B56B4}" dt="2022-02-01T13:16:30.002" v="0" actId="1076"/>
        <pc:sldMkLst>
          <pc:docMk/>
          <pc:sldMk cId="3479590835" sldId="270"/>
        </pc:sldMkLst>
        <pc:spChg chg="mod">
          <ac:chgData name="Abhangi Nishika Rameshchandra" userId="S::abhangi.20214027@mnnit.ac.in::3f2a99d1-8871-46dc-ac6f-cb452f06cfe9" providerId="AD" clId="Web-{9DF46DEB-A5BA-4148-8867-2831FC6B56B4}" dt="2022-02-01T13:16:30.002" v="0" actId="1076"/>
          <ac:spMkLst>
            <pc:docMk/>
            <pc:sldMk cId="3479590835" sldId="270"/>
            <ac:spMk id="2" creationId="{FDB42144-66DF-44FC-9D50-02F93150DAEE}"/>
          </ac:spMkLst>
        </pc:spChg>
      </pc:sldChg>
    </pc:docChg>
  </pc:docChgLst>
  <pc:docChgLst>
    <pc:chgData name="Abhangi Nishika Rameshchandra" userId="S::abhangi.20214027@mnnit.ac.in::3f2a99d1-8871-46dc-ac6f-cb452f06cfe9" providerId="AD" clId="Web-{CB15637F-92EE-4217-A0ED-00223CC3C296}"/>
    <pc:docChg chg="modSld">
      <pc:chgData name="Abhangi Nishika Rameshchandra" userId="S::abhangi.20214027@mnnit.ac.in::3f2a99d1-8871-46dc-ac6f-cb452f06cfe9" providerId="AD" clId="Web-{CB15637F-92EE-4217-A0ED-00223CC3C296}" dt="2022-02-01T13:03:44.479" v="10" actId="1076"/>
      <pc:docMkLst>
        <pc:docMk/>
      </pc:docMkLst>
      <pc:sldChg chg="modSp">
        <pc:chgData name="Abhangi Nishika Rameshchandra" userId="S::abhangi.20214027@mnnit.ac.in::3f2a99d1-8871-46dc-ac6f-cb452f06cfe9" providerId="AD" clId="Web-{CB15637F-92EE-4217-A0ED-00223CC3C296}" dt="2022-02-01T13:03:44.479" v="10" actId="1076"/>
        <pc:sldMkLst>
          <pc:docMk/>
          <pc:sldMk cId="3479590835" sldId="270"/>
        </pc:sldMkLst>
        <pc:spChg chg="mod">
          <ac:chgData name="Abhangi Nishika Rameshchandra" userId="S::abhangi.20214027@mnnit.ac.in::3f2a99d1-8871-46dc-ac6f-cb452f06cfe9" providerId="AD" clId="Web-{CB15637F-92EE-4217-A0ED-00223CC3C296}" dt="2022-02-01T13:03:44.479" v="10" actId="1076"/>
          <ac:spMkLst>
            <pc:docMk/>
            <pc:sldMk cId="3479590835" sldId="270"/>
            <ac:spMk id="6" creationId="{00000000-0000-0000-0000-000000000000}"/>
          </ac:spMkLst>
        </pc:spChg>
      </pc:sldChg>
    </pc:docChg>
  </pc:docChgLst>
  <pc:docChgLst>
    <pc:chgData name="Abhangi Nishika Rameshchandra" userId="S::abhangi.20214027@mnnit.ac.in::3f2a99d1-8871-46dc-ac6f-cb452f06cfe9" providerId="AD" clId="Web-{F11F5059-E2FC-4786-B10A-EF1E076F71D2}"/>
    <pc:docChg chg="modSld">
      <pc:chgData name="Abhangi Nishika Rameshchandra" userId="S::abhangi.20214027@mnnit.ac.in::3f2a99d1-8871-46dc-ac6f-cb452f06cfe9" providerId="AD" clId="Web-{F11F5059-E2FC-4786-B10A-EF1E076F71D2}" dt="2022-02-01T13:04:11.994" v="1" actId="1076"/>
      <pc:docMkLst>
        <pc:docMk/>
      </pc:docMkLst>
      <pc:sldChg chg="addSp modSp">
        <pc:chgData name="Abhangi Nishika Rameshchandra" userId="S::abhangi.20214027@mnnit.ac.in::3f2a99d1-8871-46dc-ac6f-cb452f06cfe9" providerId="AD" clId="Web-{F11F5059-E2FC-4786-B10A-EF1E076F71D2}" dt="2022-02-01T13:04:11.994" v="1" actId="1076"/>
        <pc:sldMkLst>
          <pc:docMk/>
          <pc:sldMk cId="3479590835" sldId="270"/>
        </pc:sldMkLst>
        <pc:spChg chg="add">
          <ac:chgData name="Abhangi Nishika Rameshchandra" userId="S::abhangi.20214027@mnnit.ac.in::3f2a99d1-8871-46dc-ac6f-cb452f06cfe9" providerId="AD" clId="Web-{F11F5059-E2FC-4786-B10A-EF1E076F71D2}" dt="2022-02-01T13:04:08.729" v="0"/>
          <ac:spMkLst>
            <pc:docMk/>
            <pc:sldMk cId="3479590835" sldId="270"/>
            <ac:spMk id="2" creationId="{FDB42144-66DF-44FC-9D50-02F93150DAEE}"/>
          </ac:spMkLst>
        </pc:spChg>
        <pc:spChg chg="mod">
          <ac:chgData name="Abhangi Nishika Rameshchandra" userId="S::abhangi.20214027@mnnit.ac.in::3f2a99d1-8871-46dc-ac6f-cb452f06cfe9" providerId="AD" clId="Web-{F11F5059-E2FC-4786-B10A-EF1E076F71D2}" dt="2022-02-01T13:04:11.994" v="1" actId="1076"/>
          <ac:spMkLst>
            <pc:docMk/>
            <pc:sldMk cId="3479590835" sldId="270"/>
            <ac:spMk id="6" creationId="{00000000-0000-0000-0000-000000000000}"/>
          </ac:spMkLst>
        </pc:spChg>
      </pc:sldChg>
    </pc:docChg>
  </pc:docChgLst>
  <pc:docChgLst>
    <pc:chgData name="Naman Singh" userId="S::naman.20218031@mnnit.ac.in::c857a41c-1868-4a6a-8fa0-9b40b84a69d9" providerId="AD" clId="Web-{BDEAABA8-B591-4802-B3EB-D99546546C36}"/>
    <pc:docChg chg="modSld">
      <pc:chgData name="Naman Singh" userId="S::naman.20218031@mnnit.ac.in::c857a41c-1868-4a6a-8fa0-9b40b84a69d9" providerId="AD" clId="Web-{BDEAABA8-B591-4802-B3EB-D99546546C36}" dt="2022-03-12T09:06:48.069" v="0" actId="1076"/>
      <pc:docMkLst>
        <pc:docMk/>
      </pc:docMkLst>
      <pc:sldChg chg="modSp">
        <pc:chgData name="Naman Singh" userId="S::naman.20218031@mnnit.ac.in::c857a41c-1868-4a6a-8fa0-9b40b84a69d9" providerId="AD" clId="Web-{BDEAABA8-B591-4802-B3EB-D99546546C36}" dt="2022-03-12T09:06:48.069" v="0" actId="1076"/>
        <pc:sldMkLst>
          <pc:docMk/>
          <pc:sldMk cId="57839016" sldId="256"/>
        </pc:sldMkLst>
        <pc:spChg chg="mod">
          <ac:chgData name="Naman Singh" userId="S::naman.20218031@mnnit.ac.in::c857a41c-1868-4a6a-8fa0-9b40b84a69d9" providerId="AD" clId="Web-{BDEAABA8-B591-4802-B3EB-D99546546C36}" dt="2022-03-12T09:06:48.069" v="0" actId="1076"/>
          <ac:spMkLst>
            <pc:docMk/>
            <pc:sldMk cId="57839016" sldId="256"/>
            <ac:spMk id="6" creationId="{00000000-0000-0000-0000-000000000000}"/>
          </ac:spMkLst>
        </pc:spChg>
      </pc:sldChg>
    </pc:docChg>
  </pc:docChgLst>
  <pc:docChgLst>
    <pc:chgData name="Anupam Singh" userId="S::anupam.20216026@mnnit.ac.in::06792389-04bc-4467-9d4b-fe9b85841b42" providerId="AD" clId="Web-{14C9187E-1E41-A86E-D287-3E3D8060F3F0}"/>
    <pc:docChg chg="addSld modSld">
      <pc:chgData name="Anupam Singh" userId="S::anupam.20216026@mnnit.ac.in::06792389-04bc-4467-9d4b-fe9b85841b42" providerId="AD" clId="Web-{14C9187E-1E41-A86E-D287-3E3D8060F3F0}" dt="2022-01-20T12:19:33.742" v="3" actId="1076"/>
      <pc:docMkLst>
        <pc:docMk/>
      </pc:docMkLst>
      <pc:sldChg chg="modSp">
        <pc:chgData name="Anupam Singh" userId="S::anupam.20216026@mnnit.ac.in::06792389-04bc-4467-9d4b-fe9b85841b42" providerId="AD" clId="Web-{14C9187E-1E41-A86E-D287-3E3D8060F3F0}" dt="2022-01-20T12:19:33.742" v="3" actId="1076"/>
        <pc:sldMkLst>
          <pc:docMk/>
          <pc:sldMk cId="3553908420" sldId="272"/>
        </pc:sldMkLst>
        <pc:spChg chg="mod">
          <ac:chgData name="Anupam Singh" userId="S::anupam.20216026@mnnit.ac.in::06792389-04bc-4467-9d4b-fe9b85841b42" providerId="AD" clId="Web-{14C9187E-1E41-A86E-D287-3E3D8060F3F0}" dt="2022-01-20T12:19:33.742" v="3" actId="1076"/>
          <ac:spMkLst>
            <pc:docMk/>
            <pc:sldMk cId="3553908420" sldId="272"/>
            <ac:spMk id="5" creationId="{00000000-0000-0000-0000-000000000000}"/>
          </ac:spMkLst>
        </pc:spChg>
      </pc:sldChg>
      <pc:sldChg chg="addSp">
        <pc:chgData name="Anupam Singh" userId="S::anupam.20216026@mnnit.ac.in::06792389-04bc-4467-9d4b-fe9b85841b42" providerId="AD" clId="Web-{14C9187E-1E41-A86E-D287-3E3D8060F3F0}" dt="2022-01-20T12:13:36.253" v="0"/>
        <pc:sldMkLst>
          <pc:docMk/>
          <pc:sldMk cId="2681499510" sldId="335"/>
        </pc:sldMkLst>
        <pc:spChg chg="add">
          <ac:chgData name="Anupam Singh" userId="S::anupam.20216026@mnnit.ac.in::06792389-04bc-4467-9d4b-fe9b85841b42" providerId="AD" clId="Web-{14C9187E-1E41-A86E-D287-3E3D8060F3F0}" dt="2022-01-20T12:13:36.253" v="0"/>
          <ac:spMkLst>
            <pc:docMk/>
            <pc:sldMk cId="2681499510" sldId="335"/>
            <ac:spMk id="2" creationId="{D589B5A8-66B9-4873-B1A5-298A3D4F5B6B}"/>
          </ac:spMkLst>
        </pc:spChg>
      </pc:sldChg>
      <pc:sldChg chg="new">
        <pc:chgData name="Anupam Singh" userId="S::anupam.20216026@mnnit.ac.in::06792389-04bc-4467-9d4b-fe9b85841b42" providerId="AD" clId="Web-{14C9187E-1E41-A86E-D287-3E3D8060F3F0}" dt="2022-01-20T12:13:58.160" v="1"/>
        <pc:sldMkLst>
          <pc:docMk/>
          <pc:sldMk cId="2305133129"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5A9A5-D420-47EA-96A1-C2D711003FA5}" type="datetimeFigureOut">
              <a:rPr lang="en-US" smtClean="0"/>
              <a:t>3/12/2022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7F3C46-EF7A-42D7-BBCB-9155F5C8DCC5}" type="slidenum">
              <a:rPr lang="en-US" smtClean="0"/>
              <a:t>‹#›</a:t>
            </a:fld>
            <a:endParaRPr lang="en-US"/>
          </a:p>
        </p:txBody>
      </p:sp>
    </p:spTree>
    <p:extLst>
      <p:ext uri="{BB962C8B-B14F-4D97-AF65-F5344CB8AC3E}">
        <p14:creationId xmlns:p14="http://schemas.microsoft.com/office/powerpoint/2010/main" val="140348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2ACBDC-3514-4605-A291-F89C5E03089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5054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28792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2529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410510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ACBDC-3514-4605-A291-F89C5E03089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40365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2ACBDC-3514-4605-A291-F89C5E03089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368235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ACBDC-3514-4605-A291-F89C5E030893}"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31568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2ACBDC-3514-4605-A291-F89C5E030893}"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63880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ACBDC-3514-4605-A291-F89C5E030893}"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410056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3962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3000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CBDC-3514-4605-A291-F89C5E030893}" type="datetimeFigureOut">
              <a:rPr lang="en-US" smtClean="0"/>
              <a:t>3/12/2022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97C28-FF08-4139-BA4B-964BC5800518}" type="slidenum">
              <a:rPr lang="en-US" smtClean="0"/>
              <a:t>‹#›</a:t>
            </a:fld>
            <a:endParaRPr lang="en-US"/>
          </a:p>
        </p:txBody>
      </p:sp>
    </p:spTree>
    <p:extLst>
      <p:ext uri="{BB962C8B-B14F-4D97-AF65-F5344CB8AC3E}">
        <p14:creationId xmlns:p14="http://schemas.microsoft.com/office/powerpoint/2010/main" val="35822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toppr.com/guides/chemistry/polymer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toppr.com/guides/physics/electricity/" TargetMode="External"/><Relationship Id="rId2" Type="http://schemas.openxmlformats.org/officeDocument/2006/relationships/hyperlink" Target="https://www.toppr.com/guides/science/hea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131" y="304800"/>
            <a:ext cx="4199869" cy="523220"/>
          </a:xfrm>
          <a:prstGeom prst="rect">
            <a:avLst/>
          </a:prstGeom>
        </p:spPr>
        <p:txBody>
          <a:bodyPr wrap="none">
            <a:spAutoFit/>
          </a:bodyPr>
          <a:lstStyle/>
          <a:p>
            <a:pPr algn="ctr"/>
            <a:r>
              <a:rPr lang="en-US" sz="2800" b="1">
                <a:solidFill>
                  <a:srgbClr val="FF0000"/>
                </a:solidFill>
                <a:latin typeface="Cambria" pitchFamily="18" charset="0"/>
              </a:rPr>
              <a:t>ME-11102 – Work shop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066800"/>
            <a:ext cx="2514600" cy="259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578833" y="3664353"/>
            <a:ext cx="8686800" cy="212667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err="1">
                <a:solidFill>
                  <a:srgbClr val="0000FF"/>
                </a:solidFill>
                <a:latin typeface="Times New Roman" pitchFamily="18" charset="0"/>
                <a:cs typeface="Times New Roman" pitchFamily="18" charset="0"/>
              </a:rPr>
              <a:t>Dr.R</a:t>
            </a:r>
            <a:r>
              <a:rPr lang="en-US" sz="2400" b="1">
                <a:solidFill>
                  <a:srgbClr val="0000FF"/>
                </a:solidFill>
                <a:latin typeface="Times New Roman" pitchFamily="18" charset="0"/>
                <a:cs typeface="Times New Roman" pitchFamily="18" charset="0"/>
              </a:rPr>
              <a:t> PRABHU SEKAR, </a:t>
            </a:r>
          </a:p>
          <a:p>
            <a:r>
              <a:rPr lang="en-US" sz="2400" b="1">
                <a:solidFill>
                  <a:srgbClr val="0000FF"/>
                </a:solidFill>
                <a:latin typeface="Times New Roman" pitchFamily="18" charset="0"/>
                <a:cs typeface="Times New Roman" pitchFamily="18" charset="0"/>
              </a:rPr>
              <a:t>Assistant Professor,</a:t>
            </a:r>
          </a:p>
          <a:p>
            <a:r>
              <a:rPr lang="en-US" sz="2400" b="1">
                <a:solidFill>
                  <a:srgbClr val="0000FF"/>
                </a:solidFill>
                <a:latin typeface="Times New Roman" pitchFamily="18" charset="0"/>
                <a:cs typeface="Times New Roman" pitchFamily="18" charset="0"/>
              </a:rPr>
              <a:t>Mechanical Engineering Department,</a:t>
            </a:r>
          </a:p>
          <a:p>
            <a:r>
              <a:rPr lang="en-US" sz="2400" b="1" err="1">
                <a:solidFill>
                  <a:srgbClr val="0000FF"/>
                </a:solidFill>
                <a:latin typeface="Times New Roman" pitchFamily="18" charset="0"/>
                <a:cs typeface="Times New Roman" pitchFamily="18" charset="0"/>
              </a:rPr>
              <a:t>Motilal</a:t>
            </a:r>
            <a:r>
              <a:rPr lang="en-US" sz="2400" b="1">
                <a:solidFill>
                  <a:srgbClr val="0000FF"/>
                </a:solidFill>
                <a:latin typeface="Times New Roman" pitchFamily="18" charset="0"/>
                <a:cs typeface="Times New Roman" pitchFamily="18" charset="0"/>
              </a:rPr>
              <a:t> Nehru National Institute of Technology Allahabad.</a:t>
            </a:r>
          </a:p>
          <a:p>
            <a:endParaRPr lang="en-US" sz="2400">
              <a:solidFill>
                <a:srgbClr val="0000FF"/>
              </a:solidFill>
              <a:latin typeface="Times New Roman" pitchFamily="18" charset="0"/>
              <a:cs typeface="Times New Roman" pitchFamily="18" charset="0"/>
            </a:endParaRPr>
          </a:p>
          <a:p>
            <a:endParaRPr lang="en-US" sz="24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78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9067800" cy="3046988"/>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By the end of the century, the pressure for greater fuel economy and lower carbon emissions had reached a level that made composites an increasingly attractive choice, despite their higher cost and greater technical challenge. </a:t>
            </a:r>
          </a:p>
          <a:p>
            <a:pPr marL="342900" indent="-342900" algn="just">
              <a:buFont typeface="Wingdings" pitchFamily="2" charset="2"/>
              <a:buChar char="Ø"/>
            </a:pPr>
            <a:endParaRPr lang="en-US" sz="2400">
              <a:latin typeface="Cambria" pitchFamily="18" charset="0"/>
            </a:endParaRPr>
          </a:p>
          <a:p>
            <a:pPr marL="342900" indent="-342900" algn="just">
              <a:buFont typeface="Wingdings" pitchFamily="2" charset="2"/>
              <a:buChar char="Ø"/>
            </a:pPr>
            <a:r>
              <a:rPr lang="en-US" sz="2400">
                <a:latin typeface="Cambria" pitchFamily="18" charset="0"/>
              </a:rPr>
              <a:t>The future of airframes is exemplified by Boeing’s 787 Dreamliner (80% carbon-fiber–reinforced plastic by volume), claimed to be 30% lighter per seat than competing aircraft.</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The Evolution of Materials in Products</a:t>
            </a:r>
          </a:p>
        </p:txBody>
      </p:sp>
      <p:sp>
        <p:nvSpPr>
          <p:cNvPr id="6" name="Rectangle 5"/>
          <p:cNvSpPr/>
          <p:nvPr/>
        </p:nvSpPr>
        <p:spPr>
          <a:xfrm>
            <a:off x="114300" y="4343400"/>
            <a:ext cx="8953500" cy="1938992"/>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All this has happened within one lifetime. </a:t>
            </a:r>
          </a:p>
          <a:p>
            <a:pPr algn="just"/>
            <a:endParaRPr lang="en-US" sz="2400">
              <a:latin typeface="Cambria" pitchFamily="18" charset="0"/>
            </a:endParaRPr>
          </a:p>
          <a:p>
            <a:pPr marL="342900" indent="-342900" algn="just">
              <a:buFont typeface="Wingdings" pitchFamily="2" charset="2"/>
              <a:buChar char="Ø"/>
            </a:pPr>
            <a:r>
              <a:rPr lang="en-US" sz="2400">
                <a:latin typeface="Cambria" pitchFamily="18" charset="0"/>
              </a:rPr>
              <a:t>Competitive design requires the innovative use of new materials and the clever exploitation of their special properties, both engineering and aesthetic.</a:t>
            </a:r>
          </a:p>
        </p:txBody>
      </p:sp>
    </p:spTree>
    <p:extLst>
      <p:ext uri="{BB962C8B-B14F-4D97-AF65-F5344CB8AC3E}">
        <p14:creationId xmlns:p14="http://schemas.microsoft.com/office/powerpoint/2010/main" val="312399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
        <p:nvSpPr>
          <p:cNvPr id="2" name="Rectangle 1"/>
          <p:cNvSpPr/>
          <p:nvPr/>
        </p:nvSpPr>
        <p:spPr>
          <a:xfrm>
            <a:off x="381000" y="1981200"/>
            <a:ext cx="8610600" cy="2308324"/>
          </a:xfrm>
          <a:prstGeom prst="rect">
            <a:avLst/>
          </a:prstGeom>
        </p:spPr>
        <p:txBody>
          <a:bodyPr wrap="square">
            <a:spAutoFit/>
          </a:bodyPr>
          <a:lstStyle/>
          <a:p>
            <a:pPr algn="just"/>
            <a:r>
              <a:rPr lang="en-US" sz="2400">
                <a:latin typeface="Cambria" pitchFamily="18" charset="0"/>
              </a:rPr>
              <a:t>It is the systematic arrangement or division of materials into groups on the basis of some</a:t>
            </a:r>
          </a:p>
          <a:p>
            <a:pPr algn="just"/>
            <a:r>
              <a:rPr lang="en-US" sz="2400">
                <a:latin typeface="Cambria" pitchFamily="18" charset="0"/>
              </a:rPr>
              <a:t>common characteristic</a:t>
            </a:r>
          </a:p>
          <a:p>
            <a:pPr algn="just"/>
            <a:r>
              <a:rPr lang="en-US" sz="2400">
                <a:solidFill>
                  <a:srgbClr val="FF0000"/>
                </a:solidFill>
                <a:latin typeface="Cambria" pitchFamily="18" charset="0"/>
              </a:rPr>
              <a:t>1. According to General Properties</a:t>
            </a:r>
          </a:p>
          <a:p>
            <a:pPr algn="just"/>
            <a:r>
              <a:rPr lang="en-US" sz="2400">
                <a:solidFill>
                  <a:srgbClr val="0000FF"/>
                </a:solidFill>
                <a:latin typeface="Cambria" pitchFamily="18" charset="0"/>
              </a:rPr>
              <a:t>2. According to Nature of Materials</a:t>
            </a:r>
          </a:p>
          <a:p>
            <a:pPr algn="just"/>
            <a:r>
              <a:rPr lang="en-US" sz="2400">
                <a:solidFill>
                  <a:srgbClr val="FF0000"/>
                </a:solidFill>
                <a:latin typeface="Cambria" pitchFamily="18" charset="0"/>
              </a:rPr>
              <a:t>3. According to Applications</a:t>
            </a:r>
          </a:p>
        </p:txBody>
      </p:sp>
    </p:spTree>
    <p:extLst>
      <p:ext uri="{BB962C8B-B14F-4D97-AF65-F5344CB8AC3E}">
        <p14:creationId xmlns:p14="http://schemas.microsoft.com/office/powerpoint/2010/main" val="371830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328" y="1524000"/>
            <a:ext cx="8832272" cy="4524315"/>
          </a:xfrm>
          <a:prstGeom prst="rect">
            <a:avLst/>
          </a:prstGeom>
        </p:spPr>
        <p:txBody>
          <a:bodyPr wrap="square">
            <a:spAutoFit/>
          </a:bodyPr>
          <a:lstStyle/>
          <a:p>
            <a:pPr marL="457200" indent="-457200" algn="just">
              <a:buAutoNum type="arabicPeriod"/>
            </a:pPr>
            <a:r>
              <a:rPr lang="en-US" sz="2400" b="1">
                <a:solidFill>
                  <a:srgbClr val="FF0000"/>
                </a:solidFill>
                <a:latin typeface="Cambria" pitchFamily="18" charset="0"/>
              </a:rPr>
              <a:t>According to General Properties</a:t>
            </a:r>
          </a:p>
          <a:p>
            <a:pPr algn="just"/>
            <a:endParaRPr lang="en-US" sz="2400" b="1">
              <a:solidFill>
                <a:srgbClr val="FF0000"/>
              </a:solidFill>
              <a:latin typeface="Cambria" pitchFamily="18" charset="0"/>
            </a:endParaRPr>
          </a:p>
          <a:p>
            <a:pPr algn="just"/>
            <a:r>
              <a:rPr lang="en-US" sz="2400" i="1">
                <a:solidFill>
                  <a:srgbClr val="0000FF"/>
                </a:solidFill>
                <a:latin typeface="Cambria" pitchFamily="18" charset="0"/>
              </a:rPr>
              <a:t>(a). Metals</a:t>
            </a:r>
            <a:r>
              <a:rPr lang="en-US" sz="2400" i="1">
                <a:latin typeface="Cambria" pitchFamily="18" charset="0"/>
              </a:rPr>
              <a:t> </a:t>
            </a:r>
            <a:r>
              <a:rPr lang="en-US" sz="2400">
                <a:latin typeface="Cambria" pitchFamily="18" charset="0"/>
              </a:rPr>
              <a:t>(</a:t>
            </a:r>
            <a:r>
              <a:rPr lang="en-US" sz="2400" i="1">
                <a:latin typeface="Cambria" pitchFamily="18" charset="0"/>
              </a:rPr>
              <a:t>e.g. </a:t>
            </a:r>
            <a:r>
              <a:rPr lang="en-US" sz="2400">
                <a:latin typeface="Cambria" pitchFamily="18" charset="0"/>
              </a:rPr>
              <a:t>iron, </a:t>
            </a:r>
            <a:r>
              <a:rPr lang="en-US" sz="2400" err="1">
                <a:latin typeface="Cambria" pitchFamily="18" charset="0"/>
              </a:rPr>
              <a:t>aluminium</a:t>
            </a:r>
            <a:r>
              <a:rPr lang="en-US" sz="2400">
                <a:latin typeface="Cambria" pitchFamily="18" charset="0"/>
              </a:rPr>
              <a:t>, copper, zinc, lead, etc.) Iron as the base metal, and range from plain carbon (&gt; 98 % Fe)  </a:t>
            </a:r>
          </a:p>
          <a:p>
            <a:pPr algn="just"/>
            <a:r>
              <a:rPr lang="en-US" sz="2400" i="1">
                <a:solidFill>
                  <a:srgbClr val="0000FF"/>
                </a:solidFill>
                <a:latin typeface="Cambria" pitchFamily="18" charset="0"/>
              </a:rPr>
              <a:t>(i). Ferrous: </a:t>
            </a:r>
            <a:r>
              <a:rPr lang="en-US" sz="2400">
                <a:latin typeface="Cambria" pitchFamily="18" charset="0"/>
              </a:rPr>
              <a:t>high alloy steel (&lt; 50 % alloying elements), e.g. cast iron, wrought iron, steel, alloys like high-speed steel, spring steel, </a:t>
            </a:r>
            <a:r>
              <a:rPr lang="en-US" sz="2400" err="1">
                <a:latin typeface="Cambria" pitchFamily="18" charset="0"/>
              </a:rPr>
              <a:t>etc</a:t>
            </a:r>
            <a:endParaRPr lang="en-US" sz="2400">
              <a:latin typeface="Cambria" pitchFamily="18" charset="0"/>
            </a:endParaRPr>
          </a:p>
          <a:p>
            <a:pPr algn="just"/>
            <a:r>
              <a:rPr lang="en-US" sz="2400" i="1">
                <a:solidFill>
                  <a:srgbClr val="0000FF"/>
                </a:solidFill>
                <a:latin typeface="Cambria" pitchFamily="18" charset="0"/>
              </a:rPr>
              <a:t>(ii). Non-Ferrous: </a:t>
            </a:r>
            <a:r>
              <a:rPr lang="en-US" sz="2400">
                <a:latin typeface="Cambria" pitchFamily="18" charset="0"/>
              </a:rPr>
              <a:t>Rest of the all other metals and their alloys, e.g. copper, </a:t>
            </a:r>
            <a:r>
              <a:rPr lang="en-US" sz="2400" err="1">
                <a:latin typeface="Cambria" pitchFamily="18" charset="0"/>
              </a:rPr>
              <a:t>aluminium</a:t>
            </a:r>
            <a:r>
              <a:rPr lang="en-US" sz="2400">
                <a:latin typeface="Cambria" pitchFamily="18" charset="0"/>
              </a:rPr>
              <a:t>, zinc lead, alloys like brass, bronze, duralumin, etc.</a:t>
            </a:r>
          </a:p>
          <a:p>
            <a:pPr algn="just"/>
            <a:endParaRPr lang="en-US" sz="2400">
              <a:latin typeface="Cambria" pitchFamily="18" charset="0"/>
            </a:endParaRPr>
          </a:p>
          <a:p>
            <a:pPr algn="just"/>
            <a:r>
              <a:rPr lang="en-US" sz="2400" i="1">
                <a:solidFill>
                  <a:srgbClr val="0000FF"/>
                </a:solidFill>
                <a:latin typeface="Cambria" pitchFamily="18" charset="0"/>
              </a:rPr>
              <a:t>(b). Non-Metals</a:t>
            </a:r>
            <a:r>
              <a:rPr lang="en-US" sz="2400" i="1">
                <a:latin typeface="Cambria" pitchFamily="18" charset="0"/>
              </a:rPr>
              <a:t> </a:t>
            </a:r>
            <a:r>
              <a:rPr lang="en-US" sz="2400">
                <a:latin typeface="Cambria" pitchFamily="18" charset="0"/>
              </a:rPr>
              <a:t>(e.g. leather, rubber, asbestos, plastics, </a:t>
            </a:r>
            <a:r>
              <a:rPr lang="en-US" sz="2400" err="1">
                <a:latin typeface="Cambria" pitchFamily="18" charset="0"/>
              </a:rPr>
              <a:t>etc</a:t>
            </a:r>
            <a:r>
              <a:rPr lang="en-US" sz="2400">
                <a:latin typeface="Cambria" pitchFamily="18" charset="0"/>
              </a:rPr>
              <a:t>)</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Tree>
    <p:extLst>
      <p:ext uri="{BB962C8B-B14F-4D97-AF65-F5344CB8AC3E}">
        <p14:creationId xmlns:p14="http://schemas.microsoft.com/office/powerpoint/2010/main" val="1161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
        <p:nvSpPr>
          <p:cNvPr id="5" name="Rectangle 4"/>
          <p:cNvSpPr/>
          <p:nvPr/>
        </p:nvSpPr>
        <p:spPr>
          <a:xfrm>
            <a:off x="173182" y="990600"/>
            <a:ext cx="8894618" cy="5632311"/>
          </a:xfrm>
          <a:prstGeom prst="rect">
            <a:avLst/>
          </a:prstGeom>
        </p:spPr>
        <p:txBody>
          <a:bodyPr wrap="square">
            <a:spAutoFit/>
          </a:bodyPr>
          <a:lstStyle/>
          <a:p>
            <a:pPr algn="just"/>
            <a:r>
              <a:rPr lang="en-US" sz="2400">
                <a:solidFill>
                  <a:srgbClr val="FF0000"/>
                </a:solidFill>
                <a:latin typeface="Cambria" pitchFamily="18" charset="0"/>
              </a:rPr>
              <a:t>2. According to Nature of materials </a:t>
            </a:r>
          </a:p>
          <a:p>
            <a:pPr algn="just"/>
            <a:endParaRPr lang="en-US" sz="2400">
              <a:solidFill>
                <a:srgbClr val="FF0000"/>
              </a:solidFill>
              <a:latin typeface="Cambria" pitchFamily="18" charset="0"/>
            </a:endParaRPr>
          </a:p>
          <a:p>
            <a:pPr marL="457200" indent="-457200" algn="just">
              <a:buAutoNum type="alphaLcParenBoth"/>
            </a:pPr>
            <a:r>
              <a:rPr lang="en-US" sz="2400" i="1">
                <a:solidFill>
                  <a:srgbClr val="0000FF"/>
                </a:solidFill>
                <a:latin typeface="Cambria" pitchFamily="18" charset="0"/>
              </a:rPr>
              <a:t>Metals: </a:t>
            </a:r>
            <a:r>
              <a:rPr lang="en-US" sz="2400">
                <a:latin typeface="Cambria" pitchFamily="18" charset="0"/>
              </a:rPr>
              <a:t>e.g. Iron &amp; Steel, Alloys &amp; Super alloys, Intermetallic Compounds, </a:t>
            </a:r>
            <a:r>
              <a:rPr lang="en-US" sz="2400" err="1">
                <a:latin typeface="Cambria" pitchFamily="18" charset="0"/>
              </a:rPr>
              <a:t>etc</a:t>
            </a:r>
            <a:endParaRPr lang="en-US" sz="2400">
              <a:latin typeface="Cambria" pitchFamily="18" charset="0"/>
            </a:endParaRPr>
          </a:p>
          <a:p>
            <a:pPr marL="457200" indent="-457200" algn="just">
              <a:buAutoNum type="alphaLcParenBoth"/>
            </a:pPr>
            <a:endParaRPr lang="en-US" sz="2400">
              <a:latin typeface="Cambria" pitchFamily="18" charset="0"/>
            </a:endParaRPr>
          </a:p>
          <a:p>
            <a:pPr algn="just"/>
            <a:r>
              <a:rPr lang="en-US" sz="2400" i="1">
                <a:solidFill>
                  <a:srgbClr val="0000FF"/>
                </a:solidFill>
                <a:latin typeface="Cambria" pitchFamily="18" charset="0"/>
              </a:rPr>
              <a:t>(b) Ceramics: </a:t>
            </a:r>
            <a:r>
              <a:rPr lang="en-US" sz="2400">
                <a:latin typeface="Cambria" pitchFamily="18" charset="0"/>
              </a:rPr>
              <a:t>e.g. Structural Ceramics (high-temperature load bearing), Refractories (corrosion-resistant, insulating), White wares (porcelains), Glass, Electrical Ceramics (capacitors, insulators, transducers), Chemically Bonded Ceramics (cement &amp; concrete)</a:t>
            </a:r>
          </a:p>
          <a:p>
            <a:pPr algn="just"/>
            <a:endParaRPr lang="en-US" sz="2400">
              <a:latin typeface="Cambria" pitchFamily="18" charset="0"/>
            </a:endParaRPr>
          </a:p>
          <a:p>
            <a:pPr algn="just"/>
            <a:r>
              <a:rPr lang="en-US" sz="2400" i="1">
                <a:solidFill>
                  <a:srgbClr val="0000FF"/>
                </a:solidFill>
                <a:latin typeface="Cambria" pitchFamily="18" charset="0"/>
              </a:rPr>
              <a:t>(c) Polymers: </a:t>
            </a:r>
            <a:r>
              <a:rPr lang="en-US" sz="2400">
                <a:latin typeface="Cambria" pitchFamily="18" charset="0"/>
              </a:rPr>
              <a:t>e.g. Plastics, Liquid Crystals, Adhesives.</a:t>
            </a:r>
          </a:p>
          <a:p>
            <a:pPr algn="just"/>
            <a:endParaRPr lang="en-US" sz="2400">
              <a:latin typeface="Cambria" pitchFamily="18" charset="0"/>
            </a:endParaRPr>
          </a:p>
          <a:p>
            <a:pPr algn="just"/>
            <a:r>
              <a:rPr lang="en-US" sz="2400" i="1">
                <a:solidFill>
                  <a:srgbClr val="0000FF"/>
                </a:solidFill>
                <a:latin typeface="Cambria" pitchFamily="18" charset="0"/>
              </a:rPr>
              <a:t>(d) Electronic Materials: </a:t>
            </a:r>
            <a:r>
              <a:rPr lang="en-US" sz="2400">
                <a:latin typeface="Cambria" pitchFamily="18" charset="0"/>
              </a:rPr>
              <a:t>e.g. Silicon, Germanium, Photonic materials (solid-state lasers, LEDs)</a:t>
            </a:r>
          </a:p>
        </p:txBody>
      </p:sp>
    </p:spTree>
    <p:extLst>
      <p:ext uri="{BB962C8B-B14F-4D97-AF65-F5344CB8AC3E}">
        <p14:creationId xmlns:p14="http://schemas.microsoft.com/office/powerpoint/2010/main" val="84011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66843"/>
            <a:ext cx="8610600" cy="5262979"/>
          </a:xfrm>
          <a:prstGeom prst="rect">
            <a:avLst/>
          </a:prstGeom>
        </p:spPr>
        <p:txBody>
          <a:bodyPr wrap="square">
            <a:spAutoFit/>
          </a:bodyPr>
          <a:lstStyle/>
          <a:p>
            <a:pPr algn="just"/>
            <a:r>
              <a:rPr lang="en-US" sz="2400">
                <a:solidFill>
                  <a:srgbClr val="0000FF"/>
                </a:solidFill>
                <a:latin typeface="Cambria" pitchFamily="18" charset="0"/>
              </a:rPr>
              <a:t>(e) Composites: </a:t>
            </a:r>
            <a:r>
              <a:rPr lang="en-US" sz="2400">
                <a:latin typeface="Cambria" pitchFamily="18" charset="0"/>
              </a:rPr>
              <a:t>e.g. Particulate composites (small particles embedded in a different material), Laminate composites (golf club shafts, tennis rackets), Fiber reinforced composites</a:t>
            </a:r>
          </a:p>
          <a:p>
            <a:pPr algn="just"/>
            <a:r>
              <a:rPr lang="en-US" sz="2400">
                <a:latin typeface="Cambria" pitchFamily="18" charset="0"/>
              </a:rPr>
              <a:t>(fiberglass).</a:t>
            </a:r>
          </a:p>
          <a:p>
            <a:pPr algn="just"/>
            <a:endParaRPr lang="en-US" sz="2400">
              <a:latin typeface="Cambria" pitchFamily="18" charset="0"/>
            </a:endParaRPr>
          </a:p>
          <a:p>
            <a:pPr algn="just"/>
            <a:r>
              <a:rPr lang="en-US" sz="2400">
                <a:solidFill>
                  <a:srgbClr val="0000FF"/>
                </a:solidFill>
                <a:latin typeface="Cambria" pitchFamily="18" charset="0"/>
              </a:rPr>
              <a:t>(f) Biomaterials: </a:t>
            </a:r>
            <a:r>
              <a:rPr lang="en-US" sz="2400">
                <a:latin typeface="Cambria" pitchFamily="18" charset="0"/>
              </a:rPr>
              <a:t>e.g. Man-made proteins (artificial bacterium), Biosensors, etc.</a:t>
            </a:r>
          </a:p>
          <a:p>
            <a:pPr algn="just"/>
            <a:endParaRPr lang="en-US" sz="2400">
              <a:latin typeface="Cambria" pitchFamily="18" charset="0"/>
            </a:endParaRPr>
          </a:p>
          <a:p>
            <a:pPr algn="just"/>
            <a:r>
              <a:rPr lang="en-US" sz="2400">
                <a:solidFill>
                  <a:srgbClr val="0000FF"/>
                </a:solidFill>
                <a:latin typeface="Cambria" pitchFamily="18" charset="0"/>
              </a:rPr>
              <a:t>(g) Advanced / Smart Materials: </a:t>
            </a:r>
            <a:r>
              <a:rPr lang="en-US" sz="2400">
                <a:latin typeface="Cambria" pitchFamily="18" charset="0"/>
              </a:rPr>
              <a:t>e.g. materials in computers (VCRs, CD Players, </a:t>
            </a:r>
            <a:r>
              <a:rPr lang="en-US" sz="2400" err="1">
                <a:latin typeface="Cambria" pitchFamily="18" charset="0"/>
              </a:rPr>
              <a:t>etc</a:t>
            </a:r>
            <a:r>
              <a:rPr lang="en-US" sz="2400">
                <a:latin typeface="Cambria" pitchFamily="18" charset="0"/>
              </a:rPr>
              <a:t>), </a:t>
            </a:r>
            <a:r>
              <a:rPr lang="en-US" sz="2400" err="1">
                <a:latin typeface="Cambria" pitchFamily="18" charset="0"/>
              </a:rPr>
              <a:t>fibreoptic</a:t>
            </a:r>
            <a:r>
              <a:rPr lang="en-US" sz="2400">
                <a:latin typeface="Cambria" pitchFamily="18" charset="0"/>
              </a:rPr>
              <a:t> systems, space crafts, aircrafts, rockets, shape-memory alloys, piezoelectric ceramics, magneto </a:t>
            </a:r>
            <a:r>
              <a:rPr lang="en-US" sz="2400" err="1">
                <a:latin typeface="Cambria" pitchFamily="18" charset="0"/>
              </a:rPr>
              <a:t>strictive</a:t>
            </a:r>
            <a:r>
              <a:rPr lang="en-US" sz="2400">
                <a:latin typeface="Cambria" pitchFamily="18" charset="0"/>
              </a:rPr>
              <a:t> materials, optical </a:t>
            </a:r>
            <a:r>
              <a:rPr lang="en-US" sz="2400" err="1">
                <a:latin typeface="Cambria" pitchFamily="18" charset="0"/>
              </a:rPr>
              <a:t>fibres</a:t>
            </a:r>
            <a:r>
              <a:rPr lang="en-US" sz="2400">
                <a:latin typeface="Cambria" pitchFamily="18" charset="0"/>
              </a:rPr>
              <a:t>, micro electromechanical (MEMs) devices, electro-rheological / magneto-rheological fluids, Nano-materials, etc.</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Tree>
    <p:extLst>
      <p:ext uri="{BB962C8B-B14F-4D97-AF65-F5344CB8AC3E}">
        <p14:creationId xmlns:p14="http://schemas.microsoft.com/office/powerpoint/2010/main" val="351450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686800" cy="4154984"/>
          </a:xfrm>
          <a:prstGeom prst="rect">
            <a:avLst/>
          </a:prstGeom>
        </p:spPr>
        <p:txBody>
          <a:bodyPr wrap="square">
            <a:spAutoFit/>
          </a:bodyPr>
          <a:lstStyle/>
          <a:p>
            <a:r>
              <a:rPr lang="en-US" sz="2400">
                <a:solidFill>
                  <a:srgbClr val="FF0000"/>
                </a:solidFill>
                <a:latin typeface="Cambria" pitchFamily="18" charset="0"/>
              </a:rPr>
              <a:t>3. According to Applications</a:t>
            </a:r>
          </a:p>
          <a:p>
            <a:pPr algn="just"/>
            <a:r>
              <a:rPr lang="en-US" sz="2400" i="1">
                <a:solidFill>
                  <a:srgbClr val="0000FF"/>
                </a:solidFill>
                <a:latin typeface="Cambria" pitchFamily="18" charset="0"/>
              </a:rPr>
              <a:t>(a) Electrical Materials: </a:t>
            </a:r>
            <a:r>
              <a:rPr lang="en-US" sz="2400">
                <a:latin typeface="Cambria" pitchFamily="18" charset="0"/>
              </a:rPr>
              <a:t>e.g. conductors, insulators, dielectrics, etc.</a:t>
            </a:r>
          </a:p>
          <a:p>
            <a:pPr algn="just"/>
            <a:r>
              <a:rPr lang="en-US" sz="2400" i="1">
                <a:solidFill>
                  <a:srgbClr val="0000FF"/>
                </a:solidFill>
                <a:latin typeface="Cambria" pitchFamily="18" charset="0"/>
              </a:rPr>
              <a:t>(b) Electronic Materials: </a:t>
            </a:r>
            <a:r>
              <a:rPr lang="en-US" sz="2400">
                <a:latin typeface="Cambria" pitchFamily="18" charset="0"/>
              </a:rPr>
              <a:t>e.g. conductors, semi-conductors, etc.</a:t>
            </a:r>
          </a:p>
          <a:p>
            <a:pPr algn="just"/>
            <a:endParaRPr lang="en-US" sz="2400">
              <a:latin typeface="Cambria" pitchFamily="18" charset="0"/>
            </a:endParaRPr>
          </a:p>
          <a:p>
            <a:pPr algn="just"/>
            <a:r>
              <a:rPr lang="en-US" sz="2400" i="1">
                <a:solidFill>
                  <a:srgbClr val="0000FF"/>
                </a:solidFill>
                <a:latin typeface="Cambria" pitchFamily="18" charset="0"/>
              </a:rPr>
              <a:t>(c) Magnetic Materials: </a:t>
            </a:r>
            <a:r>
              <a:rPr lang="en-US" sz="2400">
                <a:latin typeface="Cambria" pitchFamily="18" charset="0"/>
              </a:rPr>
              <a:t>e.g. ferromagnetic, paramagnetic &amp; diamagnetic materials, etc.</a:t>
            </a:r>
          </a:p>
          <a:p>
            <a:pPr algn="just"/>
            <a:endParaRPr lang="en-US" sz="2400">
              <a:latin typeface="Cambria" pitchFamily="18" charset="0"/>
            </a:endParaRPr>
          </a:p>
          <a:p>
            <a:pPr algn="just"/>
            <a:r>
              <a:rPr lang="en-US" sz="2400" i="1">
                <a:solidFill>
                  <a:srgbClr val="0000FF"/>
                </a:solidFill>
                <a:latin typeface="Cambria" pitchFamily="18" charset="0"/>
              </a:rPr>
              <a:t>(d) Optical Materials: </a:t>
            </a:r>
            <a:r>
              <a:rPr lang="en-US" sz="2400">
                <a:latin typeface="Cambria" pitchFamily="18" charset="0"/>
              </a:rPr>
              <a:t>e.g. glass, quartz, etc.</a:t>
            </a:r>
          </a:p>
          <a:p>
            <a:pPr algn="just"/>
            <a:endParaRPr lang="en-US" sz="2400">
              <a:latin typeface="Cambria" pitchFamily="18" charset="0"/>
            </a:endParaRPr>
          </a:p>
          <a:p>
            <a:pPr algn="just"/>
            <a:r>
              <a:rPr lang="en-US" sz="2400" i="1">
                <a:solidFill>
                  <a:srgbClr val="0000FF"/>
                </a:solidFill>
                <a:latin typeface="Cambria" pitchFamily="18" charset="0"/>
              </a:rPr>
              <a:t>(e) Bio Materials: </a:t>
            </a:r>
            <a:r>
              <a:rPr lang="en-US" sz="2400">
                <a:latin typeface="Cambria" pitchFamily="18" charset="0"/>
              </a:rPr>
              <a:t>e.g. man-made proteins, artificial bacterium</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Tree>
    <p:extLst>
      <p:ext uri="{BB962C8B-B14F-4D97-AF65-F5344CB8AC3E}">
        <p14:creationId xmlns:p14="http://schemas.microsoft.com/office/powerpoint/2010/main" val="40324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678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9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6553200" cy="608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Classification of Engineering Materials</a:t>
            </a:r>
          </a:p>
        </p:txBody>
      </p:sp>
    </p:spTree>
    <p:extLst>
      <p:ext uri="{BB962C8B-B14F-4D97-AF65-F5344CB8AC3E}">
        <p14:creationId xmlns:p14="http://schemas.microsoft.com/office/powerpoint/2010/main" val="413663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Materials Properties</a:t>
            </a:r>
          </a:p>
        </p:txBody>
      </p:sp>
      <p:sp>
        <p:nvSpPr>
          <p:cNvPr id="6" name="Rectangle 5"/>
          <p:cNvSpPr/>
          <p:nvPr/>
        </p:nvSpPr>
        <p:spPr>
          <a:xfrm>
            <a:off x="128154" y="1600200"/>
            <a:ext cx="8915400" cy="3046988"/>
          </a:xfrm>
          <a:prstGeom prst="rect">
            <a:avLst/>
          </a:prstGeom>
        </p:spPr>
        <p:txBody>
          <a:bodyPr wrap="square">
            <a:spAutoFit/>
          </a:bodyPr>
          <a:lstStyle/>
          <a:p>
            <a:pPr marL="457200" indent="-457200" algn="just">
              <a:buAutoNum type="arabicPeriod"/>
            </a:pPr>
            <a:r>
              <a:rPr lang="en-US" sz="2400" i="1">
                <a:solidFill>
                  <a:srgbClr val="0000FF"/>
                </a:solidFill>
                <a:latin typeface="Cambria" pitchFamily="18" charset="0"/>
              </a:rPr>
              <a:t>Physical: </a:t>
            </a:r>
            <a:r>
              <a:rPr lang="en-US" sz="2400">
                <a:latin typeface="Cambria" pitchFamily="18" charset="0"/>
              </a:rPr>
              <a:t>e.g. appearance, shape, weight, boiling point, melting point, freezing point, density, glass transition temperature, permeability.</a:t>
            </a:r>
          </a:p>
          <a:p>
            <a:pPr algn="just"/>
            <a:endParaRPr lang="en-US" sz="2400">
              <a:latin typeface="Cambria" pitchFamily="18" charset="0"/>
            </a:endParaRPr>
          </a:p>
          <a:p>
            <a:pPr algn="just"/>
            <a:r>
              <a:rPr lang="en-US" sz="2400">
                <a:solidFill>
                  <a:srgbClr val="0000FF"/>
                </a:solidFill>
                <a:latin typeface="Cambria" pitchFamily="18" charset="0"/>
              </a:rPr>
              <a:t>2. </a:t>
            </a:r>
            <a:r>
              <a:rPr lang="en-US" sz="2400" i="1">
                <a:solidFill>
                  <a:srgbClr val="0000FF"/>
                </a:solidFill>
                <a:latin typeface="Cambria" pitchFamily="18" charset="0"/>
              </a:rPr>
              <a:t>Mechanical: </a:t>
            </a:r>
            <a:r>
              <a:rPr lang="en-US" sz="2400">
                <a:latin typeface="Cambria" pitchFamily="18" charset="0"/>
              </a:rPr>
              <a:t>e.g. strength (tensile, compressive, shear, torsion, </a:t>
            </a:r>
          </a:p>
          <a:p>
            <a:pPr algn="just"/>
            <a:r>
              <a:rPr lang="en-US" sz="2400">
                <a:latin typeface="Cambria" pitchFamily="18" charset="0"/>
              </a:rPr>
              <a:t>     bending), elasticity, plasticity, ductility, malleability, rigidity,   </a:t>
            </a:r>
          </a:p>
          <a:p>
            <a:pPr algn="just"/>
            <a:r>
              <a:rPr lang="en-US" sz="2400">
                <a:latin typeface="Cambria" pitchFamily="18" charset="0"/>
              </a:rPr>
              <a:t>     toughness, hardness, brittleness, impact, fatigue, creep, strain  </a:t>
            </a:r>
          </a:p>
          <a:p>
            <a:pPr algn="just"/>
            <a:r>
              <a:rPr lang="en-US" sz="2400">
                <a:latin typeface="Cambria" pitchFamily="18" charset="0"/>
              </a:rPr>
              <a:t>     hardening, vibration, wear.</a:t>
            </a:r>
          </a:p>
        </p:txBody>
      </p:sp>
      <p:sp>
        <p:nvSpPr>
          <p:cNvPr id="7" name="Rectangle 6"/>
          <p:cNvSpPr/>
          <p:nvPr/>
        </p:nvSpPr>
        <p:spPr>
          <a:xfrm>
            <a:off x="27709" y="4944785"/>
            <a:ext cx="9029700" cy="830997"/>
          </a:xfrm>
          <a:prstGeom prst="rect">
            <a:avLst/>
          </a:prstGeom>
        </p:spPr>
        <p:txBody>
          <a:bodyPr wrap="square">
            <a:spAutoFit/>
          </a:bodyPr>
          <a:lstStyle/>
          <a:p>
            <a:pPr algn="just"/>
            <a:r>
              <a:rPr lang="en-US" sz="2400" i="1">
                <a:solidFill>
                  <a:srgbClr val="0000FF"/>
                </a:solidFill>
                <a:latin typeface="Cambria" pitchFamily="18" charset="0"/>
              </a:rPr>
              <a:t>3. Thermal: </a:t>
            </a:r>
            <a:r>
              <a:rPr lang="en-US" sz="2400">
                <a:latin typeface="Cambria" pitchFamily="18" charset="0"/>
              </a:rPr>
              <a:t>e.g. thermal conductivity, expansion coefficient, </a:t>
            </a:r>
          </a:p>
          <a:p>
            <a:pPr algn="just"/>
            <a:r>
              <a:rPr lang="en-US" sz="2400">
                <a:latin typeface="Cambria" pitchFamily="18" charset="0"/>
              </a:rPr>
              <a:t>    resistivity, thermal shock resistance, thermal diffusivity</a:t>
            </a:r>
          </a:p>
        </p:txBody>
      </p:sp>
    </p:spTree>
    <p:extLst>
      <p:ext uri="{BB962C8B-B14F-4D97-AF65-F5344CB8AC3E}">
        <p14:creationId xmlns:p14="http://schemas.microsoft.com/office/powerpoint/2010/main" val="1921706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82341"/>
            <a:ext cx="8839200" cy="3416320"/>
          </a:xfrm>
          <a:prstGeom prst="rect">
            <a:avLst/>
          </a:prstGeom>
        </p:spPr>
        <p:txBody>
          <a:bodyPr wrap="square">
            <a:spAutoFit/>
          </a:bodyPr>
          <a:lstStyle/>
          <a:p>
            <a:pPr algn="just"/>
            <a:r>
              <a:rPr lang="en-US" sz="2400" i="1">
                <a:solidFill>
                  <a:srgbClr val="0000FF"/>
                </a:solidFill>
                <a:latin typeface="Cambria" pitchFamily="18" charset="0"/>
              </a:rPr>
              <a:t>4. Electrical: </a:t>
            </a:r>
            <a:r>
              <a:rPr lang="en-US" sz="2400">
                <a:latin typeface="Cambria" pitchFamily="18" charset="0"/>
              </a:rPr>
              <a:t>e.g. conductivity, resistivity, dielectric strength. </a:t>
            </a:r>
          </a:p>
          <a:p>
            <a:pPr algn="just"/>
            <a:endParaRPr lang="en-US" sz="2400">
              <a:latin typeface="Cambria" pitchFamily="18" charset="0"/>
            </a:endParaRPr>
          </a:p>
          <a:p>
            <a:pPr algn="just"/>
            <a:r>
              <a:rPr lang="en-US" sz="2400">
                <a:solidFill>
                  <a:srgbClr val="0000FF"/>
                </a:solidFill>
                <a:latin typeface="Cambria" pitchFamily="18" charset="0"/>
              </a:rPr>
              <a:t>5. </a:t>
            </a:r>
            <a:r>
              <a:rPr lang="en-US" sz="2400" i="1">
                <a:solidFill>
                  <a:srgbClr val="0000FF"/>
                </a:solidFill>
                <a:latin typeface="Cambria" pitchFamily="18" charset="0"/>
              </a:rPr>
              <a:t>Magnetic: </a:t>
            </a:r>
            <a:r>
              <a:rPr lang="en-US" sz="2400">
                <a:latin typeface="Cambria" pitchFamily="18" charset="0"/>
              </a:rPr>
              <a:t>e.g. Ferromagnetism, </a:t>
            </a:r>
            <a:r>
              <a:rPr lang="en-US" sz="2400" err="1">
                <a:latin typeface="Cambria" pitchFamily="18" charset="0"/>
              </a:rPr>
              <a:t>Paramagnetism</a:t>
            </a:r>
            <a:r>
              <a:rPr lang="en-US" sz="2400">
                <a:latin typeface="Cambria" pitchFamily="18" charset="0"/>
              </a:rPr>
              <a:t>, </a:t>
            </a:r>
          </a:p>
          <a:p>
            <a:pPr algn="just"/>
            <a:r>
              <a:rPr lang="en-US" sz="2400">
                <a:latin typeface="Cambria" pitchFamily="18" charset="0"/>
              </a:rPr>
              <a:t>    magnetic permeability, curie temperature.</a:t>
            </a:r>
          </a:p>
          <a:p>
            <a:pPr algn="just"/>
            <a:endParaRPr lang="en-US" sz="2400" i="1">
              <a:latin typeface="Cambria" pitchFamily="18" charset="0"/>
            </a:endParaRPr>
          </a:p>
          <a:p>
            <a:pPr algn="just"/>
            <a:r>
              <a:rPr lang="en-US" sz="2400" i="1">
                <a:solidFill>
                  <a:srgbClr val="0000FF"/>
                </a:solidFill>
                <a:latin typeface="Cambria" pitchFamily="18" charset="0"/>
              </a:rPr>
              <a:t>6.Chemical: </a:t>
            </a:r>
            <a:r>
              <a:rPr lang="en-US" sz="2400">
                <a:latin typeface="Cambria" pitchFamily="18" charset="0"/>
              </a:rPr>
              <a:t>e.g. reactivity, corrosion resistance, polymerization, </a:t>
            </a:r>
          </a:p>
          <a:p>
            <a:pPr algn="just"/>
            <a:r>
              <a:rPr lang="en-US" sz="2400">
                <a:latin typeface="Cambria" pitchFamily="18" charset="0"/>
              </a:rPr>
              <a:t>    composition, acidity.</a:t>
            </a:r>
          </a:p>
          <a:p>
            <a:pPr algn="just"/>
            <a:r>
              <a:rPr lang="en-US" sz="2400" i="1">
                <a:solidFill>
                  <a:srgbClr val="0000FF"/>
                </a:solidFill>
                <a:latin typeface="Cambria" pitchFamily="18" charset="0"/>
              </a:rPr>
              <a:t>7. Optical: </a:t>
            </a:r>
            <a:r>
              <a:rPr lang="en-US" sz="2400">
                <a:latin typeface="Cambria" pitchFamily="18" charset="0"/>
              </a:rPr>
              <a:t>e.g. reflectivity, refractivity, absorptivity, transparency, </a:t>
            </a:r>
          </a:p>
          <a:p>
            <a:pPr algn="just"/>
            <a:r>
              <a:rPr lang="en-US" sz="2400">
                <a:latin typeface="Cambria" pitchFamily="18" charset="0"/>
              </a:rPr>
              <a:t>    opaqueness, color,</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Materials Properties</a:t>
            </a:r>
          </a:p>
        </p:txBody>
      </p:sp>
    </p:spTree>
    <p:extLst>
      <p:ext uri="{BB962C8B-B14F-4D97-AF65-F5344CB8AC3E}">
        <p14:creationId xmlns:p14="http://schemas.microsoft.com/office/powerpoint/2010/main" val="427605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0"/>
            <a:ext cx="8915400" cy="1569660"/>
          </a:xfrm>
          <a:prstGeom prst="rect">
            <a:avLst/>
          </a:prstGeom>
        </p:spPr>
        <p:txBody>
          <a:bodyPr wrap="square">
            <a:spAutoFit/>
          </a:bodyPr>
          <a:lstStyle/>
          <a:p>
            <a:pPr algn="just"/>
            <a:r>
              <a:rPr lang="en-US" sz="2400">
                <a:latin typeface="Cambria" pitchFamily="18" charset="0"/>
              </a:rPr>
              <a:t>2. Materials in Design –Evolution of Engineering materials –Metals-  </a:t>
            </a:r>
          </a:p>
          <a:p>
            <a:pPr algn="just"/>
            <a:r>
              <a:rPr lang="en-US" sz="2400">
                <a:latin typeface="Cambria" pitchFamily="18" charset="0"/>
              </a:rPr>
              <a:t>    Plastics -composites Applications – Automotive Industry-  </a:t>
            </a:r>
          </a:p>
          <a:p>
            <a:pPr algn="just"/>
            <a:r>
              <a:rPr lang="en-US" sz="2400">
                <a:latin typeface="Cambria" pitchFamily="18" charset="0"/>
              </a:rPr>
              <a:t>    Consumer Goods- Construction &amp; Civil Structure- Industrial </a:t>
            </a:r>
          </a:p>
          <a:p>
            <a:pPr algn="just"/>
            <a:r>
              <a:rPr lang="en-US" sz="2400">
                <a:latin typeface="Cambria" pitchFamily="18" charset="0"/>
              </a:rPr>
              <a:t>    Applications. </a:t>
            </a:r>
          </a:p>
        </p:txBody>
      </p:sp>
      <p:sp>
        <p:nvSpPr>
          <p:cNvPr id="6" name="Title 1"/>
          <p:cNvSpPr>
            <a:spLocks noGrp="1"/>
          </p:cNvSpPr>
          <p:nvPr>
            <p:ph type="title"/>
          </p:nvPr>
        </p:nvSpPr>
        <p:spPr>
          <a:xfrm>
            <a:off x="-6405" y="71887"/>
            <a:ext cx="9164782" cy="928254"/>
          </a:xfrm>
          <a:solidFill>
            <a:srgbClr val="0000FF"/>
          </a:solidFill>
        </p:spPr>
        <p:txBody>
          <a:bodyPr>
            <a:normAutofit/>
          </a:bodyPr>
          <a:lstStyle/>
          <a:p>
            <a:r>
              <a:rPr lang="en-US" sz="3200" b="1">
                <a:solidFill>
                  <a:srgbClr val="FFFFFF"/>
                </a:solidFill>
                <a:latin typeface="Cambria" pitchFamily="18" charset="0"/>
              </a:rPr>
              <a:t>Course Topic -2</a:t>
            </a:r>
          </a:p>
        </p:txBody>
      </p:sp>
    </p:spTree>
    <p:extLst>
      <p:ext uri="{BB962C8B-B14F-4D97-AF65-F5344CB8AC3E}">
        <p14:creationId xmlns:p14="http://schemas.microsoft.com/office/powerpoint/2010/main" val="330741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Young’s Modulus</a:t>
            </a:r>
          </a:p>
        </p:txBody>
      </p:sp>
      <p:sp>
        <p:nvSpPr>
          <p:cNvPr id="5" name="Rectangle 4"/>
          <p:cNvSpPr/>
          <p:nvPr/>
        </p:nvSpPr>
        <p:spPr>
          <a:xfrm>
            <a:off x="27708" y="1004500"/>
            <a:ext cx="9116291" cy="1938992"/>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Hook’s law: </a:t>
            </a:r>
            <a:r>
              <a:rPr lang="en-US" sz="2400">
                <a:latin typeface="Times New Roman" pitchFamily="18" charset="0"/>
                <a:cs typeface="Times New Roman" pitchFamily="18" charset="0"/>
              </a:rPr>
              <a:t>With in the elastic limit, the stress is very nearly proportional to the strain. The nominal tensile strain, for example, is proportional to the tensile stress; for simple tension</a:t>
            </a:r>
          </a:p>
          <a:p>
            <a:pPr algn="just"/>
            <a:r>
              <a:rPr lang="en-US" sz="2400"/>
              <a:t> </a:t>
            </a:r>
            <a:endParaRPr lang="en-US" sz="2400">
              <a:latin typeface="Times New Roman" pitchFamily="18" charset="0"/>
              <a:cs typeface="Times New Roman" pitchFamily="18" charset="0"/>
            </a:endParaRPr>
          </a:p>
          <a:p>
            <a:pPr algn="just"/>
            <a:endParaRPr lang="en-US" sz="24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2943492"/>
            <a:ext cx="1952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12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Young’s Modulus</a:t>
            </a:r>
          </a:p>
        </p:txBody>
      </p:sp>
      <p:sp>
        <p:nvSpPr>
          <p:cNvPr id="5" name="Rectangle 4"/>
          <p:cNvSpPr/>
          <p:nvPr/>
        </p:nvSpPr>
        <p:spPr>
          <a:xfrm>
            <a:off x="20782" y="1676537"/>
            <a:ext cx="9040092" cy="830997"/>
          </a:xfrm>
          <a:prstGeom prst="rect">
            <a:avLst/>
          </a:prstGeom>
        </p:spPr>
        <p:txBody>
          <a:bodyPr wrap="square">
            <a:spAutoFit/>
          </a:bodyPr>
          <a:lstStyle/>
          <a:p>
            <a:pPr marL="342900" indent="-342900" algn="just">
              <a:buFont typeface="Wingdings" pitchFamily="2" charset="2"/>
              <a:buChar char="Ø"/>
            </a:pPr>
            <a:r>
              <a:rPr lang="en-US" sz="2400">
                <a:latin typeface="Times New Roman" pitchFamily="18" charset="0"/>
                <a:cs typeface="Times New Roman" pitchFamily="18" charset="0"/>
              </a:rPr>
              <a:t>Diamond is at the top, with a modulus of 1000GPa. Soft rubbers and foamed polymers are at the bottom with moduli as low as 0.001GPa.</a:t>
            </a:r>
          </a:p>
        </p:txBody>
      </p:sp>
      <p:sp>
        <p:nvSpPr>
          <p:cNvPr id="6" name="Rectangle 5"/>
          <p:cNvSpPr/>
          <p:nvPr/>
        </p:nvSpPr>
        <p:spPr>
          <a:xfrm>
            <a:off x="152400" y="2895600"/>
            <a:ext cx="8887692" cy="1569660"/>
          </a:xfrm>
          <a:prstGeom prst="rect">
            <a:avLst/>
          </a:prstGeom>
        </p:spPr>
        <p:txBody>
          <a:bodyPr wrap="square">
            <a:spAutoFit/>
          </a:bodyPr>
          <a:lstStyle/>
          <a:p>
            <a:pPr marL="342900" indent="-342900" algn="just">
              <a:buFont typeface="Wingdings" pitchFamily="2" charset="2"/>
              <a:buChar char="Ø"/>
            </a:pPr>
            <a:r>
              <a:rPr lang="en-US" sz="2400">
                <a:latin typeface="Times New Roman" pitchFamily="18" charset="0"/>
                <a:cs typeface="Times New Roman" pitchFamily="18" charset="0"/>
              </a:rPr>
              <a:t>Most ceramics and metals have moduli in a comparatively narrow range: 30–300GPa. Cement and concrete (45GPa) are near the bottom of that range. Aluminum (69GPa) is higher up; and steels (200GPa) are near the top. </a:t>
            </a:r>
          </a:p>
        </p:txBody>
      </p:sp>
      <p:sp>
        <p:nvSpPr>
          <p:cNvPr id="8" name="Rectangle 7"/>
          <p:cNvSpPr/>
          <p:nvPr/>
        </p:nvSpPr>
        <p:spPr>
          <a:xfrm>
            <a:off x="88323" y="4705529"/>
            <a:ext cx="9015846" cy="1200329"/>
          </a:xfrm>
          <a:prstGeom prst="rect">
            <a:avLst/>
          </a:prstGeom>
        </p:spPr>
        <p:txBody>
          <a:bodyPr wrap="square">
            <a:spAutoFit/>
          </a:bodyPr>
          <a:lstStyle/>
          <a:p>
            <a:pPr marL="342900" indent="-342900" algn="just">
              <a:buFont typeface="Wingdings" pitchFamily="2" charset="2"/>
              <a:buChar char="Ø"/>
            </a:pPr>
            <a:r>
              <a:rPr lang="en-US" sz="2400">
                <a:latin typeface="Times New Roman" pitchFamily="18" charset="0"/>
                <a:cs typeface="Times New Roman" pitchFamily="18" charset="0"/>
              </a:rPr>
              <a:t>Polymers are quite different: all of them have moduli which are smaller. </a:t>
            </a:r>
          </a:p>
          <a:p>
            <a:pPr algn="just"/>
            <a:endParaRPr lang="en-US" sz="24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553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066799"/>
            <a:ext cx="4960845" cy="461665"/>
          </a:xfrm>
          <a:prstGeom prst="rect">
            <a:avLst/>
          </a:prstGeom>
        </p:spPr>
        <p:txBody>
          <a:bodyPr wrap="none">
            <a:spAutoFit/>
          </a:bodyPr>
          <a:lstStyle/>
          <a:p>
            <a:pPr algn="just"/>
            <a:r>
              <a:rPr lang="en-US" sz="2400">
                <a:solidFill>
                  <a:srgbClr val="FF0000"/>
                </a:solidFill>
                <a:latin typeface="Times New Roman" pitchFamily="18" charset="0"/>
                <a:cs typeface="Times New Roman" pitchFamily="18" charset="0"/>
              </a:rPr>
              <a:t>Is it possible to make polymers stiffer?</a:t>
            </a:r>
          </a:p>
        </p:txBody>
      </p:sp>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Young’s Modulus of composites</a:t>
            </a:r>
          </a:p>
        </p:txBody>
      </p:sp>
      <p:sp>
        <p:nvSpPr>
          <p:cNvPr id="7" name="Rectangle 6"/>
          <p:cNvSpPr/>
          <p:nvPr/>
        </p:nvSpPr>
        <p:spPr>
          <a:xfrm>
            <a:off x="145473" y="1528464"/>
            <a:ext cx="8991600" cy="4154984"/>
          </a:xfrm>
          <a:prstGeom prst="rect">
            <a:avLst/>
          </a:prstGeom>
        </p:spPr>
        <p:txBody>
          <a:bodyPr wrap="square">
            <a:spAutoFit/>
          </a:bodyPr>
          <a:lstStyle/>
          <a:p>
            <a:pPr algn="just"/>
            <a:r>
              <a:rPr lang="en-US" sz="2400">
                <a:latin typeface="Times New Roman" pitchFamily="18" charset="0"/>
                <a:cs typeface="Times New Roman" pitchFamily="18" charset="0"/>
              </a:rPr>
              <a:t>The answer is yes—if we mix into the polymer a second, stiffer, material. Good examples of materials stiffened in this way  are:</a:t>
            </a:r>
          </a:p>
          <a:p>
            <a:pPr marL="457200" indent="-457200" algn="just">
              <a:buAutoNum type="alphaLcParenBoth"/>
            </a:pPr>
            <a:r>
              <a:rPr lang="en-US" sz="2400">
                <a:solidFill>
                  <a:srgbClr val="FF0000"/>
                </a:solidFill>
                <a:latin typeface="Times New Roman" pitchFamily="18" charset="0"/>
                <a:cs typeface="Times New Roman" pitchFamily="18" charset="0"/>
              </a:rPr>
              <a:t>GFRP</a:t>
            </a:r>
            <a:r>
              <a:rPr lang="en-US" sz="2400">
                <a:latin typeface="Times New Roman" pitchFamily="18" charset="0"/>
                <a:cs typeface="Times New Roman" pitchFamily="18" charset="0"/>
              </a:rPr>
              <a:t> - Glass-fiber reinforced polymers, where the polymer is  </a:t>
            </a:r>
          </a:p>
          <a:p>
            <a:pPr algn="just"/>
            <a:r>
              <a:rPr lang="en-US" sz="2400">
                <a:latin typeface="Times New Roman" pitchFamily="18" charset="0"/>
                <a:cs typeface="Times New Roman" pitchFamily="18" charset="0"/>
              </a:rPr>
              <a:t>                    stiffened or reinforced by long fibers of soda glass;</a:t>
            </a:r>
          </a:p>
          <a:p>
            <a:pPr algn="just"/>
            <a:r>
              <a:rPr lang="en-US" sz="2400">
                <a:solidFill>
                  <a:srgbClr val="FF0000"/>
                </a:solidFill>
                <a:latin typeface="Times New Roman" pitchFamily="18" charset="0"/>
                <a:cs typeface="Times New Roman" pitchFamily="18" charset="0"/>
              </a:rPr>
              <a:t>(b) CFRP </a:t>
            </a:r>
            <a:r>
              <a:rPr lang="en-US" sz="2400">
                <a:latin typeface="Times New Roman" pitchFamily="18" charset="0"/>
                <a:cs typeface="Times New Roman" pitchFamily="18" charset="0"/>
              </a:rPr>
              <a:t>- Carbon-fiber reinforced polymers, where the reinforcement   </a:t>
            </a:r>
          </a:p>
          <a:p>
            <a:pPr algn="just"/>
            <a:r>
              <a:rPr lang="en-US" sz="2400">
                <a:latin typeface="Times New Roman" pitchFamily="18" charset="0"/>
                <a:cs typeface="Times New Roman" pitchFamily="18" charset="0"/>
              </a:rPr>
              <a:t>                   is achieved with fibers of graphite;</a:t>
            </a:r>
          </a:p>
          <a:p>
            <a:pPr algn="just"/>
            <a:r>
              <a:rPr lang="en-US" sz="2400">
                <a:solidFill>
                  <a:srgbClr val="FF0000"/>
                </a:solidFill>
                <a:latin typeface="Times New Roman" pitchFamily="18" charset="0"/>
                <a:cs typeface="Times New Roman" pitchFamily="18" charset="0"/>
              </a:rPr>
              <a:t>(c) KFRP </a:t>
            </a:r>
            <a:r>
              <a:rPr lang="en-US" sz="2400">
                <a:latin typeface="Times New Roman" pitchFamily="18" charset="0"/>
                <a:cs typeface="Times New Roman" pitchFamily="18" charset="0"/>
              </a:rPr>
              <a:t>-Kevlar-fiber reinforced polymers, using Kevlar fibers </a:t>
            </a:r>
          </a:p>
          <a:p>
            <a:pPr algn="just"/>
            <a:r>
              <a:rPr lang="en-US" sz="2400">
                <a:latin typeface="Times New Roman" pitchFamily="18" charset="0"/>
                <a:cs typeface="Times New Roman" pitchFamily="18" charset="0"/>
              </a:rPr>
              <a:t>                  (a unique polymer with a high density of covalent bonds </a:t>
            </a:r>
          </a:p>
          <a:p>
            <a:pPr algn="just"/>
            <a:r>
              <a:rPr lang="en-US" sz="2400">
                <a:latin typeface="Times New Roman" pitchFamily="18" charset="0"/>
                <a:cs typeface="Times New Roman" pitchFamily="18" charset="0"/>
              </a:rPr>
              <a:t>                  oriented along the fiber axis) as stiffening;</a:t>
            </a:r>
          </a:p>
          <a:p>
            <a:pPr algn="just"/>
            <a:r>
              <a:rPr lang="en-US" sz="2400">
                <a:solidFill>
                  <a:srgbClr val="FF0000"/>
                </a:solidFill>
                <a:latin typeface="Times New Roman" pitchFamily="18" charset="0"/>
                <a:cs typeface="Times New Roman" pitchFamily="18" charset="0"/>
              </a:rPr>
              <a:t>(d) Filled polymers </a:t>
            </a:r>
            <a:r>
              <a:rPr lang="en-US" sz="2400">
                <a:latin typeface="Times New Roman" pitchFamily="18" charset="0"/>
                <a:cs typeface="Times New Roman" pitchFamily="18" charset="0"/>
              </a:rPr>
              <a:t>- polymers into which glass powder or silica flour </a:t>
            </a:r>
          </a:p>
          <a:p>
            <a:pPr algn="just"/>
            <a:r>
              <a:rPr lang="en-US" sz="2400">
                <a:latin typeface="Times New Roman" pitchFamily="18" charset="0"/>
                <a:cs typeface="Times New Roman" pitchFamily="18" charset="0"/>
              </a:rPr>
              <a:t>                  has been mixed to stiffen them;</a:t>
            </a:r>
          </a:p>
        </p:txBody>
      </p:sp>
    </p:spTree>
    <p:extLst>
      <p:ext uri="{BB962C8B-B14F-4D97-AF65-F5344CB8AC3E}">
        <p14:creationId xmlns:p14="http://schemas.microsoft.com/office/powerpoint/2010/main" val="306560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507" y="1052946"/>
            <a:ext cx="372854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5. Material Selection – Civil structure</a:t>
            </a:r>
          </a:p>
        </p:txBody>
      </p:sp>
      <p:sp>
        <p:nvSpPr>
          <p:cNvPr id="6" name="Rectangle 5"/>
          <p:cNvSpPr/>
          <p:nvPr/>
        </p:nvSpPr>
        <p:spPr>
          <a:xfrm>
            <a:off x="4627716" y="3571009"/>
            <a:ext cx="2828723" cy="369332"/>
          </a:xfrm>
          <a:prstGeom prst="rect">
            <a:avLst/>
          </a:prstGeom>
        </p:spPr>
        <p:txBody>
          <a:bodyPr wrap="none">
            <a:spAutoFit/>
          </a:bodyPr>
          <a:lstStyle/>
          <a:p>
            <a:pPr algn="just"/>
            <a:r>
              <a:rPr lang="en-US" b="1">
                <a:solidFill>
                  <a:srgbClr val="FF0000"/>
                </a:solidFill>
                <a:latin typeface="Times New Roman" pitchFamily="18" charset="0"/>
                <a:cs typeface="Times New Roman" pitchFamily="18" charset="0"/>
              </a:rPr>
              <a:t>The Wooden Bridge (1749)</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2" y="3760305"/>
            <a:ext cx="3851266" cy="27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43282" y="6412468"/>
            <a:ext cx="2491067" cy="369332"/>
          </a:xfrm>
          <a:prstGeom prst="rect">
            <a:avLst/>
          </a:prstGeom>
        </p:spPr>
        <p:txBody>
          <a:bodyPr wrap="none">
            <a:spAutoFit/>
          </a:bodyPr>
          <a:lstStyle/>
          <a:p>
            <a:pPr algn="just"/>
            <a:r>
              <a:rPr lang="en-US" b="1">
                <a:solidFill>
                  <a:srgbClr val="FF0000"/>
                </a:solidFill>
                <a:latin typeface="Times New Roman" pitchFamily="18" charset="0"/>
                <a:cs typeface="Times New Roman" pitchFamily="18" charset="0"/>
              </a:rPr>
              <a:t>Cast Iron arches (1823)</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 y="969962"/>
            <a:ext cx="3819525" cy="259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57200" y="3567546"/>
            <a:ext cx="2133918" cy="369332"/>
          </a:xfrm>
          <a:prstGeom prst="rect">
            <a:avLst/>
          </a:prstGeom>
        </p:spPr>
        <p:txBody>
          <a:bodyPr wrap="none">
            <a:spAutoFit/>
          </a:bodyPr>
          <a:lstStyle/>
          <a:p>
            <a:pPr algn="just"/>
            <a:r>
              <a:rPr lang="en-US" b="1">
                <a:solidFill>
                  <a:srgbClr val="FF0000"/>
                </a:solidFill>
                <a:latin typeface="Times New Roman" pitchFamily="18" charset="0"/>
                <a:cs typeface="Times New Roman" pitchFamily="18" charset="0"/>
              </a:rPr>
              <a:t>Stone Bridge (1640)</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6309" y="3851135"/>
            <a:ext cx="4252939" cy="26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5267798" y="6488668"/>
            <a:ext cx="2623475" cy="369332"/>
          </a:xfrm>
          <a:prstGeom prst="rect">
            <a:avLst/>
          </a:prstGeom>
        </p:spPr>
        <p:txBody>
          <a:bodyPr wrap="none">
            <a:spAutoFit/>
          </a:bodyPr>
          <a:lstStyle/>
          <a:p>
            <a:pPr algn="just"/>
            <a:r>
              <a:rPr lang="en-US" b="1">
                <a:solidFill>
                  <a:srgbClr val="FF0000"/>
                </a:solidFill>
                <a:latin typeface="Times New Roman" pitchFamily="18" charset="0"/>
                <a:cs typeface="Times New Roman" pitchFamily="18" charset="0"/>
              </a:rPr>
              <a:t>Mild steel bridge (1950)</a:t>
            </a:r>
          </a:p>
        </p:txBody>
      </p:sp>
    </p:spTree>
    <p:extLst>
      <p:ext uri="{BB962C8B-B14F-4D97-AF65-F5344CB8AC3E}">
        <p14:creationId xmlns:p14="http://schemas.microsoft.com/office/powerpoint/2010/main" val="38640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4" y="3810000"/>
            <a:ext cx="8763000" cy="2677656"/>
          </a:xfrm>
          <a:prstGeom prst="rect">
            <a:avLst/>
          </a:prstGeom>
        </p:spPr>
        <p:txBody>
          <a:bodyPr wrap="square">
            <a:spAutoFit/>
          </a:bodyPr>
          <a:lstStyle/>
          <a:p>
            <a:pPr marL="342900" indent="-342900" algn="just">
              <a:buFont typeface="Wingdings" pitchFamily="2" charset="2"/>
              <a:buChar char="Ø"/>
            </a:pPr>
            <a:r>
              <a:rPr lang="en-US" sz="2400">
                <a:latin typeface="Times New Roman" pitchFamily="18" charset="0"/>
                <a:cs typeface="Times New Roman" pitchFamily="18" charset="0"/>
              </a:rPr>
              <a:t>In the eighteenth century the ready availability of cast iron, with its relatively low assembly costs, led to many cast-iron bridges.</a:t>
            </a:r>
          </a:p>
          <a:p>
            <a:pPr marL="342900" indent="-342900" algn="just">
              <a:buFont typeface="Wingdings" pitchFamily="2" charset="2"/>
              <a:buChar char="Ø"/>
            </a:pPr>
            <a:r>
              <a:rPr lang="en-US" sz="2400">
                <a:latin typeface="Times New Roman" pitchFamily="18" charset="0"/>
                <a:cs typeface="Times New Roman" pitchFamily="18" charset="0"/>
              </a:rPr>
              <a:t>Metallurgical developments of the later nineteenth century allowed large mild-steel structures to be built. </a:t>
            </a:r>
          </a:p>
          <a:p>
            <a:pPr marL="342900" indent="-342900" algn="just">
              <a:buFont typeface="Wingdings" pitchFamily="2" charset="2"/>
              <a:buChar char="Ø"/>
            </a:pPr>
            <a:r>
              <a:rPr lang="en-US" sz="2400">
                <a:latin typeface="Times New Roman" pitchFamily="18" charset="0"/>
                <a:cs typeface="Times New Roman" pitchFamily="18" charset="0"/>
              </a:rPr>
              <a:t>Finally, the advent of cheap reinforced concrete led to graceful and durable structures This evolution clearly illustrates how availability influences the choice of materials.</a:t>
            </a:r>
          </a:p>
        </p:txBody>
      </p:sp>
      <p:sp>
        <p:nvSpPr>
          <p:cNvPr id="5"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5. Material Selection – Civil structure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907473"/>
            <a:ext cx="3352800" cy="231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715000" y="3276600"/>
            <a:ext cx="2856551" cy="369332"/>
          </a:xfrm>
          <a:prstGeom prst="rect">
            <a:avLst/>
          </a:prstGeom>
        </p:spPr>
        <p:txBody>
          <a:bodyPr wrap="none">
            <a:spAutoFit/>
          </a:bodyPr>
          <a:lstStyle/>
          <a:p>
            <a:pPr algn="just"/>
            <a:r>
              <a:rPr lang="en-US" b="1">
                <a:solidFill>
                  <a:srgbClr val="FF0000"/>
                </a:solidFill>
                <a:latin typeface="Times New Roman" pitchFamily="18" charset="0"/>
                <a:cs typeface="Times New Roman" pitchFamily="18" charset="0"/>
              </a:rPr>
              <a:t>Reinforced concrete bridge</a:t>
            </a:r>
          </a:p>
        </p:txBody>
      </p:sp>
      <p:sp>
        <p:nvSpPr>
          <p:cNvPr id="6" name="Rectangle 5"/>
          <p:cNvSpPr/>
          <p:nvPr/>
        </p:nvSpPr>
        <p:spPr>
          <a:xfrm>
            <a:off x="34934" y="942109"/>
            <a:ext cx="5299066" cy="2308324"/>
          </a:xfrm>
          <a:prstGeom prst="rect">
            <a:avLst/>
          </a:prstGeom>
        </p:spPr>
        <p:txBody>
          <a:bodyPr wrap="square">
            <a:spAutoFit/>
          </a:bodyPr>
          <a:lstStyle/>
          <a:p>
            <a:pPr marL="342900" indent="-342900" algn="just">
              <a:buFont typeface="Wingdings" pitchFamily="2" charset="2"/>
              <a:buChar char="Ø"/>
            </a:pPr>
            <a:r>
              <a:rPr lang="en-US" sz="2400">
                <a:latin typeface="Times New Roman" pitchFamily="18" charset="0"/>
                <a:cs typeface="Times New Roman" pitchFamily="18" charset="0"/>
              </a:rPr>
              <a:t>150 years or so ago wood was commonly used for bridge building. It was cheap, and high-quality timber was still available in large sections from natural forests. </a:t>
            </a:r>
          </a:p>
          <a:p>
            <a:pPr marL="342900" indent="-342900">
              <a:buFont typeface="Wingdings" pitchFamily="2" charset="2"/>
              <a:buChar char="Ø"/>
            </a:pPr>
            <a:r>
              <a:rPr lang="en-US" sz="2400">
                <a:latin typeface="Times New Roman" pitchFamily="18" charset="0"/>
                <a:cs typeface="Times New Roman" pitchFamily="18" charset="0"/>
              </a:rPr>
              <a:t>Stone, too, was widely used. </a:t>
            </a:r>
          </a:p>
        </p:txBody>
      </p:sp>
    </p:spTree>
    <p:extLst>
      <p:ext uri="{BB962C8B-B14F-4D97-AF65-F5344CB8AC3E}">
        <p14:creationId xmlns:p14="http://schemas.microsoft.com/office/powerpoint/2010/main" val="98523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Ferrous Alloys</a:t>
            </a:r>
          </a:p>
        </p:txBody>
      </p:sp>
      <p:sp>
        <p:nvSpPr>
          <p:cNvPr id="5" name="Rectangle 4"/>
          <p:cNvSpPr/>
          <p:nvPr/>
        </p:nvSpPr>
        <p:spPr>
          <a:xfrm>
            <a:off x="34934" y="942109"/>
            <a:ext cx="9109066" cy="6370975"/>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Steels:</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Iron it its purest form is not used as an engineering material because it has poor tensile strength and hardness. But when alloyed with other elements, the properties can be greatly improved or modified.</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Out of the various alloying element, carbon is the most important element.</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maximum amount of carbon that can be alloyed with iron is 6.67% (the maximum solubility of carbon in iron).</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Carbon content </a:t>
            </a:r>
            <a:r>
              <a:rPr lang="en-US" sz="2400" err="1">
                <a:solidFill>
                  <a:srgbClr val="FF0000"/>
                </a:solidFill>
                <a:latin typeface="Times New Roman" pitchFamily="18" charset="0"/>
                <a:cs typeface="Times New Roman" pitchFamily="18" charset="0"/>
              </a:rPr>
              <a:t>upto</a:t>
            </a:r>
            <a:r>
              <a:rPr lang="en-US" sz="2400">
                <a:solidFill>
                  <a:srgbClr val="FF0000"/>
                </a:solidFill>
                <a:latin typeface="Times New Roman" pitchFamily="18" charset="0"/>
                <a:cs typeface="Times New Roman" pitchFamily="18" charset="0"/>
              </a:rPr>
              <a:t> 2% in iron is termed as steel and above 2% are called as cast iron.</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Steels have other than carbon, small amount of elements such as manganese, </a:t>
            </a:r>
            <a:r>
              <a:rPr lang="en-US" sz="2400" err="1">
                <a:solidFill>
                  <a:srgbClr val="0000FF"/>
                </a:solidFill>
                <a:latin typeface="Times New Roman" pitchFamily="18" charset="0"/>
                <a:cs typeface="Times New Roman" pitchFamily="18" charset="0"/>
              </a:rPr>
              <a:t>sulphur</a:t>
            </a:r>
            <a:r>
              <a:rPr lang="en-US" sz="2400">
                <a:solidFill>
                  <a:srgbClr val="0000FF"/>
                </a:solidFill>
                <a:latin typeface="Times New Roman" pitchFamily="18" charset="0"/>
                <a:cs typeface="Times New Roman" pitchFamily="18" charset="0"/>
              </a:rPr>
              <a:t>, phosphorous and silicon.</a:t>
            </a:r>
          </a:p>
          <a:p>
            <a:pPr algn="just"/>
            <a:r>
              <a:rPr lang="en-US" sz="2400">
                <a:solidFill>
                  <a:srgbClr val="0000FF"/>
                </a:solidFill>
                <a:latin typeface="Times New Roman" pitchFamily="18" charset="0"/>
                <a:cs typeface="Times New Roman" pitchFamily="18" charset="0"/>
              </a:rPr>
              <a:t>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63808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Ferrous Alloys</a:t>
            </a:r>
          </a:p>
        </p:txBody>
      </p:sp>
      <p:sp>
        <p:nvSpPr>
          <p:cNvPr id="5" name="Rectangle 4"/>
          <p:cNvSpPr/>
          <p:nvPr/>
        </p:nvSpPr>
        <p:spPr>
          <a:xfrm>
            <a:off x="34934" y="942109"/>
            <a:ext cx="9109066" cy="5632311"/>
          </a:xfrm>
          <a:prstGeom prst="rect">
            <a:avLst/>
          </a:prstGeom>
        </p:spPr>
        <p:txBody>
          <a:bodyPr wrap="square">
            <a:spAutoFit/>
          </a:bodyPr>
          <a:lstStyle/>
          <a:p>
            <a:pPr algn="just"/>
            <a:endParaRPr lang="en-US" sz="2400" b="1">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properties of steel are influenced by an increase in carbon content which has the following effects:</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Tensile strength is increased</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Greater hardness is obtained</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Ductility is decreased</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Weld ability – (the ability of a material to be weld) is decreased</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Toughness is improved</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70618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Classification of steels on the base of carbon</a:t>
            </a:r>
          </a:p>
        </p:txBody>
      </p:sp>
      <p:sp>
        <p:nvSpPr>
          <p:cNvPr id="5" name="Rectangle 4"/>
          <p:cNvSpPr/>
          <p:nvPr/>
        </p:nvSpPr>
        <p:spPr>
          <a:xfrm>
            <a:off x="34934" y="942109"/>
            <a:ext cx="9109066" cy="6001643"/>
          </a:xfrm>
          <a:prstGeom prst="rect">
            <a:avLst/>
          </a:prstGeom>
        </p:spPr>
        <p:txBody>
          <a:bodyPr wrap="square">
            <a:spAutoFit/>
          </a:bodyPr>
          <a:lstStyle/>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Steels may broadly be classified as </a:t>
            </a:r>
          </a:p>
          <a:p>
            <a:pPr algn="just"/>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Carbon steels (plain carbon steels)</a:t>
            </a:r>
          </a:p>
          <a:p>
            <a:pPr marL="457200" indent="-457200" algn="just">
              <a:buAutoNum type="arabicPeriod"/>
            </a:pPr>
            <a:r>
              <a:rPr lang="en-US" sz="2400">
                <a:solidFill>
                  <a:srgbClr val="FF0000"/>
                </a:solidFill>
                <a:latin typeface="Times New Roman" pitchFamily="18" charset="0"/>
                <a:cs typeface="Times New Roman" pitchFamily="18" charset="0"/>
              </a:rPr>
              <a:t>Alloy steels</a:t>
            </a:r>
          </a:p>
          <a:p>
            <a:pPr algn="just"/>
            <a:endParaRPr lang="en-US" sz="2400">
              <a:solidFill>
                <a:srgbClr val="FF0000"/>
              </a:solidFill>
              <a:latin typeface="Times New Roman" pitchFamily="18" charset="0"/>
              <a:cs typeface="Times New Roman" pitchFamily="18" charset="0"/>
            </a:endParaRPr>
          </a:p>
          <a:p>
            <a:pPr algn="just"/>
            <a:r>
              <a:rPr lang="en-US" sz="2400" b="1">
                <a:solidFill>
                  <a:srgbClr val="0000FF"/>
                </a:solidFill>
                <a:latin typeface="Times New Roman" pitchFamily="18" charset="0"/>
                <a:cs typeface="Times New Roman" pitchFamily="18" charset="0"/>
              </a:rPr>
              <a:t>Carbon steels</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These are known as plain carbon steel or simply steel.</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percentage of carbon in most steels range from 0.1% to 2%.</a:t>
            </a:r>
          </a:p>
          <a:p>
            <a:pPr algn="just"/>
            <a:endParaRPr lang="en-US" sz="2400">
              <a:solidFill>
                <a:srgbClr val="FF0000"/>
              </a:solidFill>
              <a:latin typeface="Times New Roman" pitchFamily="18" charset="0"/>
              <a:cs typeface="Times New Roman" pitchFamily="18" charset="0"/>
            </a:endParaRPr>
          </a:p>
          <a:p>
            <a:pPr algn="just"/>
            <a:r>
              <a:rPr lang="en-US" sz="2400" b="1">
                <a:solidFill>
                  <a:srgbClr val="0000FF"/>
                </a:solidFill>
                <a:latin typeface="Times New Roman" pitchFamily="18" charset="0"/>
                <a:cs typeface="Times New Roman" pitchFamily="18" charset="0"/>
              </a:rPr>
              <a:t>Carbon steels are classified as</a:t>
            </a:r>
          </a:p>
          <a:p>
            <a:pPr marL="457200" indent="-457200" algn="just">
              <a:buAutoNum type="arabicPeriod"/>
            </a:pPr>
            <a:r>
              <a:rPr lang="en-US" sz="2400">
                <a:solidFill>
                  <a:srgbClr val="FF0000"/>
                </a:solidFill>
                <a:latin typeface="Times New Roman" pitchFamily="18" charset="0"/>
                <a:cs typeface="Times New Roman" pitchFamily="18" charset="0"/>
              </a:rPr>
              <a:t>Low carbon steel (Mild steel) : 0.008 to 0.3% Carbon</a:t>
            </a:r>
          </a:p>
          <a:p>
            <a:pPr marL="457200" indent="-457200" algn="just">
              <a:buAutoNum type="arabicPeriod"/>
            </a:pPr>
            <a:r>
              <a:rPr lang="en-US" sz="2400">
                <a:solidFill>
                  <a:srgbClr val="FF0000"/>
                </a:solidFill>
                <a:latin typeface="Times New Roman" pitchFamily="18" charset="0"/>
                <a:cs typeface="Times New Roman" pitchFamily="18" charset="0"/>
              </a:rPr>
              <a:t>Medium carbon steel : 0.3 to 0.6% Carbon</a:t>
            </a:r>
          </a:p>
          <a:p>
            <a:pPr marL="457200" indent="-457200" algn="just">
              <a:buAutoNum type="arabicPeriod"/>
            </a:pPr>
            <a:r>
              <a:rPr lang="en-US" sz="2400">
                <a:solidFill>
                  <a:srgbClr val="FF0000"/>
                </a:solidFill>
                <a:latin typeface="Times New Roman" pitchFamily="18" charset="0"/>
                <a:cs typeface="Times New Roman" pitchFamily="18" charset="0"/>
              </a:rPr>
              <a:t>High carbon steel : 0.6 to 2%</a:t>
            </a:r>
            <a:r>
              <a:rPr lang="en-US" sz="2400">
                <a:solidFill>
                  <a:srgbClr val="0000FF"/>
                </a:solidFill>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Carbon</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49812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1. Low carbon steels</a:t>
            </a:r>
          </a:p>
        </p:txBody>
      </p:sp>
      <p:sp>
        <p:nvSpPr>
          <p:cNvPr id="5" name="Rectangle 4"/>
          <p:cNvSpPr/>
          <p:nvPr/>
        </p:nvSpPr>
        <p:spPr>
          <a:xfrm>
            <a:off x="34934" y="942109"/>
            <a:ext cx="9109066" cy="5632311"/>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This is also known as soft steel. It is used where ductility and softness are important and high tensile strength is not required.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hardness of plain carbon steel increases with carbon content.</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 It is important to note that the percentage of carbon in low carbon steel is </a:t>
            </a:r>
            <a:r>
              <a:rPr lang="en-US" sz="2400" err="1">
                <a:solidFill>
                  <a:srgbClr val="FF0000"/>
                </a:solidFill>
                <a:latin typeface="Times New Roman" pitchFamily="18" charset="0"/>
                <a:cs typeface="Times New Roman" pitchFamily="18" charset="0"/>
              </a:rPr>
              <a:t>upto</a:t>
            </a:r>
            <a:r>
              <a:rPr lang="en-US" sz="2400">
                <a:solidFill>
                  <a:srgbClr val="FF0000"/>
                </a:solidFill>
                <a:latin typeface="Times New Roman" pitchFamily="18" charset="0"/>
                <a:cs typeface="Times New Roman" pitchFamily="18" charset="0"/>
              </a:rPr>
              <a:t> 0.3% and this amount of carbon is not sufficient for steel to undergo the heat treatment process.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So the hardness of low carbon steel cannot be increased by conventional heat treatment method.</a:t>
            </a:r>
          </a:p>
          <a:p>
            <a:pPr algn="just"/>
            <a:r>
              <a:rPr lang="en-US" sz="2400">
                <a:solidFill>
                  <a:srgbClr val="FF0000"/>
                </a:solidFill>
                <a:latin typeface="Times New Roman" pitchFamily="18" charset="0"/>
                <a:cs typeface="Times New Roman" pitchFamily="18" charset="0"/>
              </a:rPr>
              <a:t> </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They can be case hardened (the outer surface can be made hard by heating it in an atmosphere of carbon).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hardness of low carbon steel is only about 150 BHN.  </a:t>
            </a:r>
          </a:p>
        </p:txBody>
      </p:sp>
    </p:spTree>
    <p:extLst>
      <p:ext uri="{BB962C8B-B14F-4D97-AF65-F5344CB8AC3E}">
        <p14:creationId xmlns:p14="http://schemas.microsoft.com/office/powerpoint/2010/main" val="331704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1. Low carbon steels</a:t>
            </a:r>
          </a:p>
        </p:txBody>
      </p:sp>
      <p:sp>
        <p:nvSpPr>
          <p:cNvPr id="5" name="Rectangle 4"/>
          <p:cNvSpPr/>
          <p:nvPr/>
        </p:nvSpPr>
        <p:spPr>
          <a:xfrm>
            <a:off x="34934" y="942109"/>
            <a:ext cx="9109066" cy="3416320"/>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Applications:</a:t>
            </a:r>
          </a:p>
          <a:p>
            <a:pPr marL="457200" indent="-457200" algn="just">
              <a:buAutoNum type="arabicPeriod"/>
            </a:pPr>
            <a:r>
              <a:rPr lang="en-US" sz="2400">
                <a:solidFill>
                  <a:srgbClr val="0000FF"/>
                </a:solidFill>
                <a:latin typeface="Times New Roman" pitchFamily="18" charset="0"/>
                <a:cs typeface="Times New Roman" pitchFamily="18" charset="0"/>
              </a:rPr>
              <a:t>It is used for manufacturing products such as screws, nails, nut, bolts, washers, wire fences, automobile body sheets.</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It is also used in the form of sheets, squares, rounds, plates, and wires.</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Steels with 0.15 to 0.3% carbon are used as structural steels and find applications as building bars, grills, beams, angle, channels etc.</a:t>
            </a:r>
          </a:p>
        </p:txBody>
      </p:sp>
    </p:spTree>
    <p:extLst>
      <p:ext uri="{BB962C8B-B14F-4D97-AF65-F5344CB8AC3E}">
        <p14:creationId xmlns:p14="http://schemas.microsoft.com/office/powerpoint/2010/main" val="123263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915400" cy="2677656"/>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Materials play an important role for our day to day needs ,and even for our survival. </a:t>
            </a:r>
          </a:p>
          <a:p>
            <a:pPr marL="342900" indent="-342900" algn="just">
              <a:buFont typeface="Wingdings" pitchFamily="2" charset="2"/>
              <a:buChar char="Ø"/>
            </a:pPr>
            <a:r>
              <a:rPr lang="en-US" sz="2400">
                <a:latin typeface="Cambria" pitchFamily="18" charset="0"/>
              </a:rPr>
              <a:t>In the stone age the naturally accessible materials were stone, wood, bone, etc..</a:t>
            </a:r>
          </a:p>
          <a:p>
            <a:pPr marL="342900" indent="-342900" algn="just">
              <a:buFont typeface="Wingdings" pitchFamily="2" charset="2"/>
              <a:buChar char="Ø"/>
            </a:pPr>
            <a:r>
              <a:rPr lang="en-US" sz="2400" i="1">
                <a:latin typeface="Cambria" pitchFamily="18" charset="0"/>
              </a:rPr>
              <a:t>Gold was the 1st metal used by the mankind followed by copper. </a:t>
            </a:r>
          </a:p>
          <a:p>
            <a:pPr marL="342900" indent="-342900" algn="just">
              <a:buFont typeface="Wingdings" pitchFamily="2" charset="2"/>
              <a:buChar char="Ø"/>
            </a:pPr>
            <a:r>
              <a:rPr lang="en-US" sz="2400">
                <a:latin typeface="Cambria" pitchFamily="18" charset="0"/>
              </a:rPr>
              <a:t>In the bronze age Copper and its alloy like bronze was used and in the iron age they discovered Iron (pig iron).</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Evolution of Engineering Materials</a:t>
            </a:r>
          </a:p>
        </p:txBody>
      </p:sp>
      <p:sp>
        <p:nvSpPr>
          <p:cNvPr id="6" name="Rectangle 5"/>
          <p:cNvSpPr/>
          <p:nvPr/>
        </p:nvSpPr>
        <p:spPr>
          <a:xfrm flipV="1">
            <a:off x="1066800" y="4630358"/>
            <a:ext cx="8772181" cy="369332"/>
          </a:xfrm>
          <a:prstGeom prst="rect">
            <a:avLst/>
          </a:prstGeom>
        </p:spPr>
        <p:txBody>
          <a:bodyPr wrap="square" lIns="91440" tIns="45720" rIns="91440" bIns="45720" anchor="t">
            <a:spAutoFit/>
          </a:bodyPr>
          <a:lstStyle/>
          <a:p>
            <a:r>
              <a:rPr lang="en-US" err="1">
                <a:ea typeface="+mn-lt"/>
                <a:cs typeface="+mn-lt"/>
              </a:rPr>
              <a:t>zz</a:t>
            </a:r>
            <a:endParaRPr lang="en-US" err="1"/>
          </a:p>
        </p:txBody>
      </p:sp>
      <p:sp>
        <p:nvSpPr>
          <p:cNvPr id="2" name="TextBox 1">
            <a:extLst>
              <a:ext uri="{FF2B5EF4-FFF2-40B4-BE49-F238E27FC236}">
                <a16:creationId xmlns:a16="http://schemas.microsoft.com/office/drawing/2014/main" id="{FDB42144-66DF-44FC-9D50-02F93150DAEE}"/>
              </a:ext>
            </a:extLst>
          </p:cNvPr>
          <p:cNvSpPr txBox="1"/>
          <p:nvPr/>
        </p:nvSpPr>
        <p:spPr>
          <a:xfrm>
            <a:off x="3475821" y="500900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47959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2. Medium carbon steels </a:t>
            </a:r>
          </a:p>
        </p:txBody>
      </p:sp>
      <p:sp>
        <p:nvSpPr>
          <p:cNvPr id="5" name="Rectangle 4"/>
          <p:cNvSpPr/>
          <p:nvPr/>
        </p:nvSpPr>
        <p:spPr>
          <a:xfrm>
            <a:off x="34934" y="942109"/>
            <a:ext cx="9109066" cy="5632311"/>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carbon content ranges between 0.3% to 0.6%.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Medium carbon steels have greater tensile strength and hardness than low carbon steels.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hardness around 300 BHN.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They also have better machining qualities.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They are difficult to cold worked and hence are usually hot worked.</a:t>
            </a:r>
          </a:p>
          <a:p>
            <a:pPr algn="just"/>
            <a:endParaRPr lang="en-US" sz="2400">
              <a:solidFill>
                <a:srgbClr val="FF0000"/>
              </a:solidFill>
              <a:latin typeface="Times New Roman" pitchFamily="18" charset="0"/>
              <a:cs typeface="Times New Roman" pitchFamily="18" charset="0"/>
            </a:endParaRPr>
          </a:p>
          <a:p>
            <a:pPr algn="just"/>
            <a:r>
              <a:rPr lang="en-US" sz="2400">
                <a:solidFill>
                  <a:srgbClr val="0000FF"/>
                </a:solidFill>
                <a:latin typeface="Times New Roman" pitchFamily="18" charset="0"/>
                <a:cs typeface="Times New Roman" pitchFamily="18" charset="0"/>
              </a:rPr>
              <a:t>Applications: </a:t>
            </a:r>
          </a:p>
          <a:p>
            <a:pPr algn="just"/>
            <a:endParaRPr lang="en-US" sz="2400">
              <a:solidFill>
                <a:srgbClr val="FF0000"/>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1. They are used for making hooks, wire ropes, shafts, connecting rods, spindles, rail axels, gears, turbine bucket, steering arms.</a:t>
            </a:r>
          </a:p>
        </p:txBody>
      </p:sp>
    </p:spTree>
    <p:extLst>
      <p:ext uri="{BB962C8B-B14F-4D97-AF65-F5344CB8AC3E}">
        <p14:creationId xmlns:p14="http://schemas.microsoft.com/office/powerpoint/2010/main" val="871197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3. High carbon steels </a:t>
            </a:r>
          </a:p>
        </p:txBody>
      </p:sp>
      <p:sp>
        <p:nvSpPr>
          <p:cNvPr id="5" name="Rectangle 4"/>
          <p:cNvSpPr/>
          <p:nvPr/>
        </p:nvSpPr>
        <p:spPr>
          <a:xfrm>
            <a:off x="34934" y="942109"/>
            <a:ext cx="9109066" cy="5632311"/>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carbon content ranges between 0.6% to 2%.</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 They have higher tensile strength and are harder than other carbon steels. They have hardness about 500 BHN.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High carbon steels responds readily to heat treatment and hence their hardness can be further increased to desired values</a:t>
            </a:r>
          </a:p>
          <a:p>
            <a:pPr algn="just"/>
            <a:r>
              <a:rPr lang="en-US" sz="2400">
                <a:solidFill>
                  <a:srgbClr val="0000FF"/>
                </a:solidFill>
                <a:latin typeface="Times New Roman" pitchFamily="18" charset="0"/>
                <a:cs typeface="Times New Roman" pitchFamily="18" charset="0"/>
              </a:rPr>
              <a:t>.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They have good wear resistance.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hardenability is more than medium carbon steels.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 These steels cannot be cold worked and are hence always hot worked.</a:t>
            </a:r>
          </a:p>
          <a:p>
            <a:pPr algn="just"/>
            <a:endParaRPr lang="en-US" sz="24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7399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00200"/>
            <a:ext cx="8839200" cy="1938992"/>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Applications : </a:t>
            </a:r>
          </a:p>
          <a:p>
            <a:pPr algn="just"/>
            <a:endParaRPr lang="en-US" sz="2400">
              <a:solidFill>
                <a:srgbClr val="0000FF"/>
              </a:solidFill>
              <a:latin typeface="Times New Roman" pitchFamily="18" charset="0"/>
              <a:cs typeface="Times New Roman" pitchFamily="18" charset="0"/>
            </a:endParaRPr>
          </a:p>
          <a:p>
            <a:pPr algn="just"/>
            <a:r>
              <a:rPr lang="en-US" sz="2400">
                <a:solidFill>
                  <a:srgbClr val="0000FF"/>
                </a:solidFill>
                <a:latin typeface="Times New Roman" pitchFamily="18" charset="0"/>
                <a:cs typeface="Times New Roman" pitchFamily="18" charset="0"/>
              </a:rPr>
              <a:t>1. They are used for making hand tools such as wrenches, chisels, punches and rail wheels, files, cutting tools like drills, wood working tools and rod for reinforced concrete. </a:t>
            </a:r>
          </a:p>
        </p:txBody>
      </p:sp>
      <p:sp>
        <p:nvSpPr>
          <p:cNvPr id="5"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3. High carbon steels </a:t>
            </a:r>
          </a:p>
        </p:txBody>
      </p:sp>
    </p:spTree>
    <p:extLst>
      <p:ext uri="{BB962C8B-B14F-4D97-AF65-F5344CB8AC3E}">
        <p14:creationId xmlns:p14="http://schemas.microsoft.com/office/powerpoint/2010/main" val="9837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Alloy steels</a:t>
            </a:r>
          </a:p>
        </p:txBody>
      </p:sp>
      <p:sp>
        <p:nvSpPr>
          <p:cNvPr id="6" name="Rectangle 5"/>
          <p:cNvSpPr/>
          <p:nvPr/>
        </p:nvSpPr>
        <p:spPr>
          <a:xfrm>
            <a:off x="24543" y="1219200"/>
            <a:ext cx="8839200" cy="5262979"/>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Alloy steels are those steels which contain other elements like Ni, </a:t>
            </a:r>
            <a:r>
              <a:rPr lang="en-US" sz="2400" err="1">
                <a:solidFill>
                  <a:srgbClr val="FF0000"/>
                </a:solidFill>
                <a:latin typeface="Times New Roman" pitchFamily="18" charset="0"/>
                <a:cs typeface="Times New Roman" pitchFamily="18" charset="0"/>
              </a:rPr>
              <a:t>Mn</a:t>
            </a:r>
            <a:r>
              <a:rPr lang="en-US" sz="2400">
                <a:solidFill>
                  <a:srgbClr val="FF0000"/>
                </a:solidFill>
                <a:latin typeface="Times New Roman" pitchFamily="18" charset="0"/>
                <a:cs typeface="Times New Roman" pitchFamily="18" charset="0"/>
              </a:rPr>
              <a:t>, W, Cr, Mo, V etc.</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These elements are added to plain carbon steel to improve one or more of the following properties:</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Greater strength, hardness, toughness at low and high temperatures</a:t>
            </a:r>
          </a:p>
          <a:p>
            <a:pPr marL="457200" indent="-457200" algn="just">
              <a:buAutoNum type="arabicPeriod"/>
            </a:pPr>
            <a:r>
              <a:rPr lang="en-US" sz="2400">
                <a:solidFill>
                  <a:srgbClr val="0000FF"/>
                </a:solidFill>
                <a:latin typeface="Times New Roman" pitchFamily="18" charset="0"/>
                <a:cs typeface="Times New Roman" pitchFamily="18" charset="0"/>
              </a:rPr>
              <a:t>High hardenability</a:t>
            </a:r>
          </a:p>
          <a:p>
            <a:pPr marL="457200" indent="-457200" algn="just">
              <a:buAutoNum type="arabicPeriod"/>
            </a:pPr>
            <a:r>
              <a:rPr lang="en-US" sz="2400">
                <a:solidFill>
                  <a:srgbClr val="FF0000"/>
                </a:solidFill>
                <a:latin typeface="Times New Roman" pitchFamily="18" charset="0"/>
                <a:cs typeface="Times New Roman" pitchFamily="18" charset="0"/>
              </a:rPr>
              <a:t>Greater wear resistance</a:t>
            </a:r>
          </a:p>
          <a:p>
            <a:pPr marL="457200" indent="-457200" algn="just">
              <a:buAutoNum type="arabicPeriod"/>
            </a:pPr>
            <a:r>
              <a:rPr lang="en-US" sz="2400">
                <a:solidFill>
                  <a:srgbClr val="0000FF"/>
                </a:solidFill>
                <a:latin typeface="Times New Roman" pitchFamily="18" charset="0"/>
                <a:cs typeface="Times New Roman" pitchFamily="18" charset="0"/>
              </a:rPr>
              <a:t>Lesser tendency to cracking</a:t>
            </a:r>
          </a:p>
          <a:p>
            <a:pPr marL="457200" indent="-457200" algn="just">
              <a:buAutoNum type="arabicPeriod"/>
            </a:pPr>
            <a:r>
              <a:rPr lang="en-US" sz="2400">
                <a:solidFill>
                  <a:srgbClr val="FF0000"/>
                </a:solidFill>
                <a:latin typeface="Times New Roman" pitchFamily="18" charset="0"/>
                <a:cs typeface="Times New Roman" pitchFamily="18" charset="0"/>
              </a:rPr>
              <a:t>More uniform properties throughout the cross section</a:t>
            </a:r>
          </a:p>
          <a:p>
            <a:pPr marL="457200" indent="-457200" algn="just">
              <a:buAutoNum type="arabicPeriod"/>
            </a:pPr>
            <a:r>
              <a:rPr lang="en-US" sz="2400">
                <a:solidFill>
                  <a:srgbClr val="0000FF"/>
                </a:solidFill>
                <a:latin typeface="Times New Roman" pitchFamily="18" charset="0"/>
                <a:cs typeface="Times New Roman" pitchFamily="18" charset="0"/>
              </a:rPr>
              <a:t>More resistance to corrosion</a:t>
            </a:r>
          </a:p>
          <a:p>
            <a:pPr marL="457200" indent="-457200" algn="just">
              <a:buAutoNum type="arabicPeriod"/>
            </a:pPr>
            <a:r>
              <a:rPr lang="en-US" sz="2400">
                <a:solidFill>
                  <a:srgbClr val="FF0000"/>
                </a:solidFill>
                <a:latin typeface="Times New Roman" pitchFamily="18" charset="0"/>
                <a:cs typeface="Times New Roman" pitchFamily="18" charset="0"/>
              </a:rPr>
              <a:t>Greater flexibility in heat treatment is possible.</a:t>
            </a:r>
          </a:p>
          <a:p>
            <a:pPr marL="457200" indent="-457200" algn="just">
              <a:buAutoNum type="arabicPeriod"/>
            </a:pPr>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960871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Alloy steels</a:t>
            </a:r>
          </a:p>
        </p:txBody>
      </p:sp>
      <p:sp>
        <p:nvSpPr>
          <p:cNvPr id="5" name="Rectangle 4"/>
          <p:cNvSpPr/>
          <p:nvPr/>
        </p:nvSpPr>
        <p:spPr>
          <a:xfrm>
            <a:off x="187334" y="1295400"/>
            <a:ext cx="8839200" cy="4524315"/>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Alloy steels can be classified as low alloy steels and high alloy steel.</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Steel is said to be low alloy steel if the total percentage of alloying elements is less than 8%.</a:t>
            </a:r>
          </a:p>
          <a:p>
            <a:pPr algn="just"/>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Steels is said to be high alloy steel if the total percentage of alloying elements is more than 8%.</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Every alloying element present in steel contribute a certain property to it.</a:t>
            </a:r>
          </a:p>
          <a:p>
            <a:pPr algn="just"/>
            <a:endParaRPr lang="en-US" sz="240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865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Influence of alloying elements in steels</a:t>
            </a:r>
          </a:p>
        </p:txBody>
      </p:sp>
      <p:sp>
        <p:nvSpPr>
          <p:cNvPr id="5" name="Rectangle 4"/>
          <p:cNvSpPr/>
          <p:nvPr/>
        </p:nvSpPr>
        <p:spPr>
          <a:xfrm>
            <a:off x="187334" y="1295400"/>
            <a:ext cx="8839200" cy="4893647"/>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Aluminum:</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Aluminum is a deoxidizer and restricts grain growth.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When aluminum is added small amount, it increased strength, however too much aluminum causes </a:t>
            </a:r>
            <a:r>
              <a:rPr lang="en-US" sz="2400" err="1">
                <a:solidFill>
                  <a:srgbClr val="0000FF"/>
                </a:solidFill>
                <a:latin typeface="Times New Roman" pitchFamily="18" charset="0"/>
                <a:cs typeface="Times New Roman" pitchFamily="18" charset="0"/>
              </a:rPr>
              <a:t>embrittlement</a:t>
            </a:r>
            <a:r>
              <a:rPr lang="en-US" sz="2400">
                <a:solidFill>
                  <a:srgbClr val="0000FF"/>
                </a:solidFill>
                <a:latin typeface="Times New Roman" pitchFamily="18" charset="0"/>
                <a:cs typeface="Times New Roman" pitchFamily="18" charset="0"/>
              </a:rPr>
              <a:t>.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Aluminum ranges from 2 to 5 % imparts resistance to heat and oxidation. </a:t>
            </a:r>
          </a:p>
          <a:p>
            <a:pPr algn="just"/>
            <a:r>
              <a:rPr lang="en-US" sz="2400">
                <a:solidFill>
                  <a:srgbClr val="FF0000"/>
                </a:solidFill>
                <a:latin typeface="Times New Roman" pitchFamily="18" charset="0"/>
                <a:cs typeface="Times New Roman" pitchFamily="18" charset="0"/>
              </a:rPr>
              <a:t>Boron</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Boron is a very powerful hardening agent, however it is a very expensive element.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Hence, boron is used in small quantity not over 0.003%.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When too much boron is added, it produces brittleness.</a:t>
            </a:r>
          </a:p>
        </p:txBody>
      </p:sp>
    </p:spTree>
    <p:extLst>
      <p:ext uri="{BB962C8B-B14F-4D97-AF65-F5344CB8AC3E}">
        <p14:creationId xmlns:p14="http://schemas.microsoft.com/office/powerpoint/2010/main" val="152569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Influence of alloying elements in steels</a:t>
            </a:r>
          </a:p>
        </p:txBody>
      </p:sp>
      <p:sp>
        <p:nvSpPr>
          <p:cNvPr id="5" name="Rectangle 4"/>
          <p:cNvSpPr/>
          <p:nvPr/>
        </p:nvSpPr>
        <p:spPr>
          <a:xfrm>
            <a:off x="187334" y="949036"/>
            <a:ext cx="8839200" cy="4893647"/>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Chromium:</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Chromium forms hard carbides and imparts good wear resistance corrosion resistance and high hardness.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Chromium decreases machinability.</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When more than 5% chromium is added, the high temperature properties and corrosion resistance of the steel will be greatly improved.</a:t>
            </a:r>
          </a:p>
          <a:p>
            <a:pPr algn="just"/>
            <a:r>
              <a:rPr lang="en-US" sz="2400" b="1">
                <a:solidFill>
                  <a:srgbClr val="FF0000"/>
                </a:solidFill>
                <a:latin typeface="Times New Roman" pitchFamily="18" charset="0"/>
                <a:cs typeface="Times New Roman" pitchFamily="18" charset="0"/>
              </a:rPr>
              <a:t>Copper</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Copper is added in steel ranging from 0.1 to 0.4%.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Copper increases resistance to atmospheric corrosion and also strengthens steels.</a:t>
            </a:r>
          </a:p>
        </p:txBody>
      </p:sp>
    </p:spTree>
    <p:extLst>
      <p:ext uri="{BB962C8B-B14F-4D97-AF65-F5344CB8AC3E}">
        <p14:creationId xmlns:p14="http://schemas.microsoft.com/office/powerpoint/2010/main" val="2502772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Influence of alloying elements in steels</a:t>
            </a:r>
          </a:p>
        </p:txBody>
      </p:sp>
      <p:sp>
        <p:nvSpPr>
          <p:cNvPr id="5" name="Rectangle 4"/>
          <p:cNvSpPr/>
          <p:nvPr/>
        </p:nvSpPr>
        <p:spPr>
          <a:xfrm>
            <a:off x="187334" y="949036"/>
            <a:ext cx="8839200" cy="4524315"/>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Nickel:</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Nickel is mainly used in alloy steels in amounts </a:t>
            </a:r>
            <a:r>
              <a:rPr lang="en-US" sz="2400" err="1">
                <a:solidFill>
                  <a:srgbClr val="0000FF"/>
                </a:solidFill>
                <a:latin typeface="Times New Roman" pitchFamily="18" charset="0"/>
                <a:cs typeface="Times New Roman" pitchFamily="18" charset="0"/>
              </a:rPr>
              <a:t>upto</a:t>
            </a:r>
            <a:r>
              <a:rPr lang="en-US" sz="2400">
                <a:solidFill>
                  <a:srgbClr val="0000FF"/>
                </a:solidFill>
                <a:latin typeface="Times New Roman" pitchFamily="18" charset="0"/>
                <a:cs typeface="Times New Roman" pitchFamily="18" charset="0"/>
              </a:rPr>
              <a:t> about 5% to increase strength and toughness.</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presence of nickel in large amounts increases resistance to oxidation at high temperature.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Nickel also decreases the machinability</a:t>
            </a:r>
          </a:p>
          <a:p>
            <a:pPr algn="just"/>
            <a:r>
              <a:rPr lang="en-US" sz="2400" b="1">
                <a:solidFill>
                  <a:srgbClr val="FF0000"/>
                </a:solidFill>
                <a:latin typeface="Times New Roman" pitchFamily="18" charset="0"/>
                <a:cs typeface="Times New Roman" pitchFamily="18" charset="0"/>
              </a:rPr>
              <a:t>Phosphorus:</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Phosphorus is kept below 0.5% in most of the steels.</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It increases the tensile strength, hardness and also improves machinability.</a:t>
            </a:r>
          </a:p>
        </p:txBody>
      </p:sp>
    </p:spTree>
    <p:extLst>
      <p:ext uri="{BB962C8B-B14F-4D97-AF65-F5344CB8AC3E}">
        <p14:creationId xmlns:p14="http://schemas.microsoft.com/office/powerpoint/2010/main" val="1527583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Influence of alloying elements in steels</a:t>
            </a:r>
          </a:p>
        </p:txBody>
      </p:sp>
      <p:sp>
        <p:nvSpPr>
          <p:cNvPr id="5" name="Rectangle 4"/>
          <p:cNvSpPr/>
          <p:nvPr/>
        </p:nvSpPr>
        <p:spPr>
          <a:xfrm>
            <a:off x="187334" y="949036"/>
            <a:ext cx="8839200" cy="3416320"/>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Tungsten:</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Tungsten forms strong carbides and strengthens steels. These carbides provide wear and abrasive resistance to the steel.</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It gives red hardness (also called hot hardness, it is the ability of the material to maintain strength at high temperature).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Hence, tungsten is an important element in most high speed tool steels and hot working die steels.</a:t>
            </a:r>
          </a:p>
        </p:txBody>
      </p:sp>
    </p:spTree>
    <p:extLst>
      <p:ext uri="{BB962C8B-B14F-4D97-AF65-F5344CB8AC3E}">
        <p14:creationId xmlns:p14="http://schemas.microsoft.com/office/powerpoint/2010/main" val="1299113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Cast Iron</a:t>
            </a:r>
          </a:p>
        </p:txBody>
      </p:sp>
      <p:sp>
        <p:nvSpPr>
          <p:cNvPr id="5" name="Rectangle 4"/>
          <p:cNvSpPr/>
          <p:nvPr/>
        </p:nvSpPr>
        <p:spPr>
          <a:xfrm>
            <a:off x="187334" y="1066800"/>
            <a:ext cx="8839200" cy="4524315"/>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By melting Pig iron along with iron scraps and limestone in a cupola furnace Cast iron is obtained.</a:t>
            </a:r>
          </a:p>
          <a:p>
            <a:pPr algn="just"/>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Cast iron is a ferrous materials, it is basically an alloy of iron and carbon. The cast iron can have any carbon percentage between 2 to 6.67%.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practical limit is normally between 2 to 4%. Too much carbon makes the iron very brittle.</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Although cast iron is brittle and has lower strength properties than most steel it has certain advantages. </a:t>
            </a:r>
          </a:p>
        </p:txBody>
      </p:sp>
    </p:spTree>
    <p:extLst>
      <p:ext uri="{BB962C8B-B14F-4D97-AF65-F5344CB8AC3E}">
        <p14:creationId xmlns:p14="http://schemas.microsoft.com/office/powerpoint/2010/main" val="385929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3D9A-190A-47AE-9F24-A621BDBE5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179D6-0440-4A1E-9CDB-AB5601DBA5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5133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Cast Iron</a:t>
            </a:r>
          </a:p>
        </p:txBody>
      </p:sp>
      <p:sp>
        <p:nvSpPr>
          <p:cNvPr id="5" name="Rectangle 4"/>
          <p:cNvSpPr/>
          <p:nvPr/>
        </p:nvSpPr>
        <p:spPr>
          <a:xfrm>
            <a:off x="187334" y="1066800"/>
            <a:ext cx="8839200" cy="5632311"/>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Advantages of Cast Iron</a:t>
            </a:r>
          </a:p>
          <a:p>
            <a:pPr marL="457200" indent="-457200" algn="just">
              <a:buAutoNum type="arabicPeriod"/>
            </a:pPr>
            <a:r>
              <a:rPr lang="en-US" sz="2400">
                <a:solidFill>
                  <a:srgbClr val="0000FF"/>
                </a:solidFill>
                <a:latin typeface="Times New Roman" pitchFamily="18" charset="0"/>
                <a:cs typeface="Times New Roman" pitchFamily="18" charset="0"/>
              </a:rPr>
              <a:t>Cast iron has a lower melting temperature (1140 -1200 C) than steel (1380- 1500 C), hence it can easily be cast.</a:t>
            </a:r>
          </a:p>
          <a:p>
            <a:pPr marL="457200" indent="-457200" algn="just">
              <a:buAutoNum type="arabicPeriod"/>
            </a:pPr>
            <a:r>
              <a:rPr lang="en-US" sz="2400">
                <a:solidFill>
                  <a:srgbClr val="FF0000"/>
                </a:solidFill>
                <a:latin typeface="Times New Roman" pitchFamily="18" charset="0"/>
                <a:cs typeface="Times New Roman" pitchFamily="18" charset="0"/>
              </a:rPr>
              <a:t>It possesses high casting property such as high fluidity, low shrinkage and ease of production. It can be cast into any shape.</a:t>
            </a:r>
          </a:p>
          <a:p>
            <a:pPr marL="457200" indent="-457200" algn="just">
              <a:buAutoNum type="arabicPeriod"/>
            </a:pPr>
            <a:endParaRPr lang="en-US" sz="2400">
              <a:solidFill>
                <a:srgbClr val="FF0000"/>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They have very high compressive strength, about 3 to 4 times that of its tensile strength. The base of heavy machines are usually made of cast iron.</a:t>
            </a:r>
          </a:p>
          <a:p>
            <a:pPr marL="457200" indent="-457200" algn="just">
              <a:buAutoNum type="arabicPeriod"/>
            </a:pPr>
            <a:r>
              <a:rPr lang="en-US" sz="2400">
                <a:solidFill>
                  <a:srgbClr val="FF0000"/>
                </a:solidFill>
                <a:latin typeface="Times New Roman" pitchFamily="18" charset="0"/>
                <a:cs typeface="Times New Roman" pitchFamily="18" charset="0"/>
              </a:rPr>
              <a:t>Cast iron can be easily machined (good machinability)</a:t>
            </a:r>
          </a:p>
          <a:p>
            <a:pPr marL="457200" indent="-457200" algn="just">
              <a:buAutoNum type="arabicPeriod"/>
            </a:pPr>
            <a:r>
              <a:rPr lang="en-US" sz="2400">
                <a:solidFill>
                  <a:srgbClr val="0000FF"/>
                </a:solidFill>
                <a:latin typeface="Times New Roman" pitchFamily="18" charset="0"/>
                <a:cs typeface="Times New Roman" pitchFamily="18" charset="0"/>
              </a:rPr>
              <a:t>They provide high wear resistance.</a:t>
            </a:r>
          </a:p>
          <a:p>
            <a:pPr marL="457200" indent="-457200" algn="just">
              <a:buAutoNum type="arabicPeriod"/>
            </a:pPr>
            <a:endParaRPr lang="en-US" sz="2400">
              <a:solidFill>
                <a:srgbClr val="0000FF"/>
              </a:solidFill>
              <a:latin typeface="Times New Roman" pitchFamily="18" charset="0"/>
              <a:cs typeface="Times New Roman" pitchFamily="18" charset="0"/>
            </a:endParaRPr>
          </a:p>
          <a:p>
            <a:pPr marL="457200" indent="-457200" algn="just">
              <a:buAutoNum type="arabicPeriod"/>
            </a:pPr>
            <a:r>
              <a:rPr lang="en-US" sz="2400">
                <a:solidFill>
                  <a:srgbClr val="FF0000"/>
                </a:solidFill>
                <a:latin typeface="Times New Roman" pitchFamily="18" charset="0"/>
                <a:cs typeface="Times New Roman" pitchFamily="18" charset="0"/>
              </a:rPr>
              <a:t>Because of high carbon content, they have self lubricating properties hence lathe machine bed are made of cast iron.</a:t>
            </a:r>
          </a:p>
          <a:p>
            <a:pPr marL="457200" indent="-457200" algn="just">
              <a:buAutoNum type="arabicPeriod"/>
            </a:pPr>
            <a:r>
              <a:rPr lang="en-US" sz="2400">
                <a:solidFill>
                  <a:srgbClr val="0000FF"/>
                </a:solidFill>
                <a:latin typeface="Times New Roman" pitchFamily="18" charset="0"/>
                <a:cs typeface="Times New Roman" pitchFamily="18" charset="0"/>
              </a:rPr>
              <a:t>Cast iron has high damping capacity.</a:t>
            </a:r>
          </a:p>
        </p:txBody>
      </p:sp>
    </p:spTree>
    <p:extLst>
      <p:ext uri="{BB962C8B-B14F-4D97-AF65-F5344CB8AC3E}">
        <p14:creationId xmlns:p14="http://schemas.microsoft.com/office/powerpoint/2010/main" val="2193983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Types of Cast Iron</a:t>
            </a:r>
          </a:p>
        </p:txBody>
      </p:sp>
      <p:sp>
        <p:nvSpPr>
          <p:cNvPr id="5" name="Rectangle 4"/>
          <p:cNvSpPr/>
          <p:nvPr/>
        </p:nvSpPr>
        <p:spPr>
          <a:xfrm>
            <a:off x="187334" y="1066800"/>
            <a:ext cx="8839200" cy="5632311"/>
          </a:xfrm>
          <a:prstGeom prst="rect">
            <a:avLst/>
          </a:prstGeom>
        </p:spPr>
        <p:txBody>
          <a:bodyPr wrap="square">
            <a:spAutoFit/>
          </a:bodyPr>
          <a:lstStyle/>
          <a:p>
            <a:pPr marL="457200" indent="-457200" algn="just">
              <a:buAutoNum type="arabicPeriod"/>
            </a:pPr>
            <a:r>
              <a:rPr lang="en-US" sz="2400" b="1">
                <a:solidFill>
                  <a:srgbClr val="0000FF"/>
                </a:solidFill>
                <a:latin typeface="Times New Roman" pitchFamily="18" charset="0"/>
                <a:cs typeface="Times New Roman" pitchFamily="18" charset="0"/>
              </a:rPr>
              <a:t>White cast iron : </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is called white cast iron because it shows a white surface when it broken. </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The carbon percentage ranges from 2 to 3.6%. It is very hard and brittle. The hardness varies from 350 to 500 BHN.</a:t>
            </a:r>
          </a:p>
          <a:p>
            <a:pPr marL="342900" indent="-342900" algn="just">
              <a:buFont typeface="Wingdings" pitchFamily="2" charset="2"/>
              <a:buChar char="Ø"/>
            </a:pPr>
            <a:endParaRPr lang="en-US" sz="2400" b="1">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White cast iron is obtained by making the molten metal to cool and solidify rapidly. On solidification iron carbide gives a white </a:t>
            </a:r>
            <a:r>
              <a:rPr lang="en-US" sz="2400" b="1" err="1">
                <a:solidFill>
                  <a:srgbClr val="0000FF"/>
                </a:solidFill>
                <a:latin typeface="Times New Roman" pitchFamily="18" charset="0"/>
                <a:cs typeface="Times New Roman" pitchFamily="18" charset="0"/>
              </a:rPr>
              <a:t>colour</a:t>
            </a:r>
            <a:r>
              <a:rPr lang="en-US" sz="2400" b="1">
                <a:solidFill>
                  <a:srgbClr val="0000FF"/>
                </a:solidFill>
                <a:latin typeface="Times New Roman" pitchFamily="18" charset="0"/>
                <a:cs typeface="Times New Roman" pitchFamily="18" charset="0"/>
              </a:rPr>
              <a:t> to the cast iron. </a:t>
            </a:r>
          </a:p>
          <a:p>
            <a:pPr marL="342900" indent="-342900" algn="just">
              <a:buFont typeface="Wingdings" pitchFamily="2" charset="2"/>
              <a:buChar char="Ø"/>
            </a:pPr>
            <a:endParaRPr lang="en-US" sz="2400" b="1">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has high compressive strength so it is very difficult to machine white cast iron.</a:t>
            </a:r>
          </a:p>
          <a:p>
            <a:pPr algn="just"/>
            <a:r>
              <a:rPr lang="en-US" sz="2400" b="1">
                <a:solidFill>
                  <a:srgbClr val="FF0000"/>
                </a:solidFill>
                <a:latin typeface="Times New Roman" pitchFamily="18" charset="0"/>
                <a:cs typeface="Times New Roman" pitchFamily="18" charset="0"/>
              </a:rPr>
              <a:t>Applications</a:t>
            </a:r>
          </a:p>
          <a:p>
            <a:pPr marL="457200" indent="-457200" algn="just">
              <a:buAutoNum type="arabicPeriod"/>
            </a:pPr>
            <a:r>
              <a:rPr lang="en-US" sz="2400" b="1">
                <a:solidFill>
                  <a:srgbClr val="0000FF"/>
                </a:solidFill>
                <a:latin typeface="Times New Roman" pitchFamily="18" charset="0"/>
                <a:cs typeface="Times New Roman" pitchFamily="18" charset="0"/>
              </a:rPr>
              <a:t>It has good wear resistance and is used for making rolls for rolling mills, grinding balls, wearing plates.</a:t>
            </a:r>
          </a:p>
        </p:txBody>
      </p:sp>
    </p:spTree>
    <p:extLst>
      <p:ext uri="{BB962C8B-B14F-4D97-AF65-F5344CB8AC3E}">
        <p14:creationId xmlns:p14="http://schemas.microsoft.com/office/powerpoint/2010/main" val="2150228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Types of Cast Iron</a:t>
            </a:r>
          </a:p>
        </p:txBody>
      </p:sp>
      <p:sp>
        <p:nvSpPr>
          <p:cNvPr id="5" name="Rectangle 4"/>
          <p:cNvSpPr/>
          <p:nvPr/>
        </p:nvSpPr>
        <p:spPr>
          <a:xfrm>
            <a:off x="187334" y="1066800"/>
            <a:ext cx="8839200" cy="6001643"/>
          </a:xfrm>
          <a:prstGeom prst="rect">
            <a:avLst/>
          </a:prstGeom>
        </p:spPr>
        <p:txBody>
          <a:bodyPr wrap="square">
            <a:spAutoFit/>
          </a:bodyPr>
          <a:lstStyle/>
          <a:p>
            <a:pPr algn="just"/>
            <a:r>
              <a:rPr lang="en-US" sz="2400" b="1">
                <a:solidFill>
                  <a:srgbClr val="0000FF"/>
                </a:solidFill>
                <a:latin typeface="Times New Roman" pitchFamily="18" charset="0"/>
                <a:cs typeface="Times New Roman" pitchFamily="18" charset="0"/>
              </a:rPr>
              <a:t>2. Grey cast iron : </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is called white cast iron because it shows a grey surface when it broken. </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The carbon percentage ranges from 2.4 to 3.8%. It is very hard and brittle. The hardness varies from 150 to 320 BHN.</a:t>
            </a:r>
          </a:p>
          <a:p>
            <a:pPr marL="342900" indent="-342900" algn="just">
              <a:buFont typeface="Wingdings" pitchFamily="2" charset="2"/>
              <a:buChar char="Ø"/>
            </a:pPr>
            <a:endParaRPr lang="en-US" sz="2400" b="1">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Grey cast iron is obtained by allowing the molten metal to cool and solidify slowly. On solidification graphite flakes gives a grey  </a:t>
            </a:r>
            <a:r>
              <a:rPr lang="en-US" sz="2400" b="1" err="1">
                <a:solidFill>
                  <a:srgbClr val="0000FF"/>
                </a:solidFill>
                <a:latin typeface="Times New Roman" pitchFamily="18" charset="0"/>
                <a:cs typeface="Times New Roman" pitchFamily="18" charset="0"/>
              </a:rPr>
              <a:t>colour</a:t>
            </a:r>
            <a:r>
              <a:rPr lang="en-US" sz="2400" b="1">
                <a:solidFill>
                  <a:srgbClr val="0000FF"/>
                </a:solidFill>
                <a:latin typeface="Times New Roman" pitchFamily="18" charset="0"/>
                <a:cs typeface="Times New Roman" pitchFamily="18" charset="0"/>
              </a:rPr>
              <a:t> to the cast iron. </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has good machinability and it has low melting point.</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has good shock resistance.</a:t>
            </a:r>
          </a:p>
          <a:p>
            <a:pPr algn="just"/>
            <a:r>
              <a:rPr lang="en-US" sz="2400" b="1">
                <a:solidFill>
                  <a:srgbClr val="0000FF"/>
                </a:solidFill>
                <a:latin typeface="Times New Roman" pitchFamily="18" charset="0"/>
                <a:cs typeface="Times New Roman" pitchFamily="18" charset="0"/>
              </a:rPr>
              <a:t>Applications</a:t>
            </a:r>
          </a:p>
          <a:p>
            <a:pPr algn="just"/>
            <a:r>
              <a:rPr lang="en-US" sz="2400" b="1">
                <a:solidFill>
                  <a:srgbClr val="0000FF"/>
                </a:solidFill>
                <a:latin typeface="Times New Roman" pitchFamily="18" charset="0"/>
                <a:cs typeface="Times New Roman" pitchFamily="18" charset="0"/>
              </a:rPr>
              <a:t>1. Grey cast iron is used for making machine bed, tables, IC engine cylinder block, cylinder head, flywheels, electric motor body, car wheel drum.</a:t>
            </a:r>
          </a:p>
          <a:p>
            <a:pPr marL="342900" indent="-342900" algn="just">
              <a:buFont typeface="Wingdings" pitchFamily="2" charset="2"/>
              <a:buChar char="Ø"/>
            </a:pPr>
            <a:endParaRPr lang="en-US" sz="24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31595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Types of Cast Iron</a:t>
            </a:r>
          </a:p>
        </p:txBody>
      </p:sp>
      <p:sp>
        <p:nvSpPr>
          <p:cNvPr id="5" name="Rectangle 4"/>
          <p:cNvSpPr/>
          <p:nvPr/>
        </p:nvSpPr>
        <p:spPr>
          <a:xfrm>
            <a:off x="187334" y="1066800"/>
            <a:ext cx="8839200" cy="4893647"/>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3. Chilled cast iron : </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Chilled cast iron is a combination of both white and grey cast iron. In this, the molten metal is solidified in a chiller mold.</a:t>
            </a:r>
          </a:p>
          <a:p>
            <a:pPr algn="just"/>
            <a:endParaRPr lang="en-US" sz="2400" b="1">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The surface which gets rapidly cooled becomes white cat iron </a:t>
            </a:r>
            <a:r>
              <a:rPr lang="en-US" sz="2400" b="1">
                <a:solidFill>
                  <a:srgbClr val="FF0000"/>
                </a:solidFill>
                <a:latin typeface="Times New Roman" pitchFamily="18" charset="0"/>
                <a:cs typeface="Times New Roman" pitchFamily="18" charset="0"/>
              </a:rPr>
              <a:t>and the inner which gets slowly cooled becomes grey cast iron</a:t>
            </a:r>
            <a:r>
              <a:rPr lang="en-US" sz="2400" b="1">
                <a:solidFill>
                  <a:srgbClr val="0000FF"/>
                </a:solidFill>
                <a:latin typeface="Times New Roman" pitchFamily="18" charset="0"/>
                <a:cs typeface="Times New Roman" pitchFamily="18" charset="0"/>
              </a:rPr>
              <a:t>.</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Chilled cast iron is made by careful cooling and maintaining a proper cooling rate.</a:t>
            </a:r>
          </a:p>
          <a:p>
            <a:pPr marL="342900" indent="-342900" algn="just">
              <a:buFont typeface="Wingdings" pitchFamily="2" charset="2"/>
              <a:buChar char="Ø"/>
            </a:pPr>
            <a:endParaRPr lang="en-US" sz="2400" b="1">
              <a:solidFill>
                <a:srgbClr val="0000FF"/>
              </a:solidFill>
              <a:latin typeface="Times New Roman" pitchFamily="18" charset="0"/>
              <a:cs typeface="Times New Roman" pitchFamily="18" charset="0"/>
            </a:endParaRPr>
          </a:p>
          <a:p>
            <a:pPr algn="just"/>
            <a:r>
              <a:rPr lang="en-US" sz="2400" b="1">
                <a:solidFill>
                  <a:srgbClr val="FF0000"/>
                </a:solidFill>
                <a:latin typeface="Times New Roman" pitchFamily="18" charset="0"/>
                <a:cs typeface="Times New Roman" pitchFamily="18" charset="0"/>
              </a:rPr>
              <a:t>Applications</a:t>
            </a:r>
          </a:p>
          <a:p>
            <a:pPr algn="just"/>
            <a:r>
              <a:rPr lang="en-US" sz="2400" b="1">
                <a:solidFill>
                  <a:srgbClr val="0000FF"/>
                </a:solidFill>
                <a:latin typeface="Times New Roman" pitchFamily="18" charset="0"/>
                <a:cs typeface="Times New Roman" pitchFamily="18" charset="0"/>
              </a:rPr>
              <a:t>1. Chilled cast iron is used for making Forging dies, sprockets, cam shaft, grinding balls.</a:t>
            </a:r>
          </a:p>
          <a:p>
            <a:pPr marL="342900" indent="-342900" algn="just">
              <a:buFont typeface="Wingdings" pitchFamily="2" charset="2"/>
              <a:buChar char="Ø"/>
            </a:pPr>
            <a:endParaRPr lang="en-US" sz="24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59371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Types of Cast Iron</a:t>
            </a:r>
          </a:p>
        </p:txBody>
      </p:sp>
      <p:sp>
        <p:nvSpPr>
          <p:cNvPr id="5" name="Rectangle 4"/>
          <p:cNvSpPr/>
          <p:nvPr/>
        </p:nvSpPr>
        <p:spPr>
          <a:xfrm>
            <a:off x="187334" y="1066800"/>
            <a:ext cx="8839200" cy="5632311"/>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4. Malleable cast iron: </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As the name suggests, malleable cast iron has the ability to be deformed and bendable.</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Malleable cast iron is obtained by prolonged heat treating white cast iron at high temperature (950 -970 c), this results in the formation of rounded nodules of graphite.</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Malleable cast iron has 2.5% carbon and 1% silicon.</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is less brittle and hence stronger and tougher. </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It readily absorbs shock load and vibrations. </a:t>
            </a:r>
          </a:p>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It has good machinability and high resistance to corrosion.</a:t>
            </a:r>
          </a:p>
          <a:p>
            <a:pPr marL="342900" indent="-342900" algn="just">
              <a:buFont typeface="Wingdings" pitchFamily="2" charset="2"/>
              <a:buChar char="Ø"/>
            </a:pPr>
            <a:r>
              <a:rPr lang="en-US" sz="2400" b="1">
                <a:solidFill>
                  <a:srgbClr val="0000FF"/>
                </a:solidFill>
                <a:latin typeface="Times New Roman" pitchFamily="18" charset="0"/>
                <a:cs typeface="Times New Roman" pitchFamily="18" charset="0"/>
              </a:rPr>
              <a:t>It has hardness in the range of 140 – 285 BHN.</a:t>
            </a:r>
          </a:p>
          <a:p>
            <a:pPr marL="342900" indent="-342900" algn="just">
              <a:buFont typeface="Wingdings" pitchFamily="2" charset="2"/>
              <a:buChar char="Ø"/>
            </a:pPr>
            <a:endParaRPr lang="en-US" sz="2400" b="1">
              <a:solidFill>
                <a:srgbClr val="0000FF"/>
              </a:solidFill>
              <a:latin typeface="Times New Roman" pitchFamily="18" charset="0"/>
              <a:cs typeface="Times New Roman" pitchFamily="18" charset="0"/>
            </a:endParaRPr>
          </a:p>
          <a:p>
            <a:pPr algn="just"/>
            <a:r>
              <a:rPr lang="en-US" sz="2400" b="1">
                <a:solidFill>
                  <a:srgbClr val="FF0000"/>
                </a:solidFill>
                <a:latin typeface="Times New Roman" pitchFamily="18" charset="0"/>
                <a:cs typeface="Times New Roman" pitchFamily="18" charset="0"/>
              </a:rPr>
              <a:t>Applications</a:t>
            </a:r>
          </a:p>
          <a:p>
            <a:pPr algn="just"/>
            <a:r>
              <a:rPr lang="en-US" sz="2400" b="1">
                <a:solidFill>
                  <a:srgbClr val="0000FF"/>
                </a:solidFill>
                <a:latin typeface="Times New Roman" pitchFamily="18" charset="0"/>
                <a:cs typeface="Times New Roman" pitchFamily="18" charset="0"/>
              </a:rPr>
              <a:t>1. It is used for making spanners, lever, sewing machine and hand wheels.</a:t>
            </a:r>
          </a:p>
        </p:txBody>
      </p:sp>
    </p:spTree>
    <p:extLst>
      <p:ext uri="{BB962C8B-B14F-4D97-AF65-F5344CB8AC3E}">
        <p14:creationId xmlns:p14="http://schemas.microsoft.com/office/powerpoint/2010/main" val="3321672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Non-ferrous alloys</a:t>
            </a:r>
          </a:p>
        </p:txBody>
      </p:sp>
      <p:sp>
        <p:nvSpPr>
          <p:cNvPr id="6" name="Rectangle 5"/>
          <p:cNvSpPr/>
          <p:nvPr/>
        </p:nvSpPr>
        <p:spPr>
          <a:xfrm>
            <a:off x="24543" y="1066800"/>
            <a:ext cx="8839200" cy="3046988"/>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Major non-ferrous alloys</a:t>
            </a:r>
          </a:p>
          <a:p>
            <a:pPr marL="457200" indent="-457200" algn="just">
              <a:buAutoNum type="arabicPeriod"/>
            </a:pPr>
            <a:r>
              <a:rPr lang="en-US" sz="2400" b="1">
                <a:solidFill>
                  <a:srgbClr val="0000FF"/>
                </a:solidFill>
                <a:latin typeface="Times New Roman" pitchFamily="18" charset="0"/>
                <a:cs typeface="Times New Roman" pitchFamily="18" charset="0"/>
              </a:rPr>
              <a:t>Copper and its alloys</a:t>
            </a:r>
          </a:p>
          <a:p>
            <a:pPr marL="457200" indent="-457200" algn="just">
              <a:buAutoNum type="arabicPeriod"/>
            </a:pPr>
            <a:r>
              <a:rPr lang="en-US" sz="2400" b="1" err="1">
                <a:solidFill>
                  <a:srgbClr val="0000FF"/>
                </a:solidFill>
                <a:latin typeface="Times New Roman" pitchFamily="18" charset="0"/>
                <a:cs typeface="Times New Roman" pitchFamily="18" charset="0"/>
              </a:rPr>
              <a:t>Aluminium</a:t>
            </a:r>
            <a:r>
              <a:rPr lang="en-US" sz="2400" b="1">
                <a:solidFill>
                  <a:srgbClr val="0000FF"/>
                </a:solidFill>
                <a:latin typeface="Times New Roman" pitchFamily="18" charset="0"/>
                <a:cs typeface="Times New Roman" pitchFamily="18" charset="0"/>
              </a:rPr>
              <a:t> and its alloys</a:t>
            </a:r>
          </a:p>
          <a:p>
            <a:pPr marL="457200" indent="-457200" algn="just">
              <a:buAutoNum type="arabicPeriod"/>
            </a:pPr>
            <a:r>
              <a:rPr lang="en-US" sz="2400" b="1">
                <a:solidFill>
                  <a:srgbClr val="0000FF"/>
                </a:solidFill>
                <a:latin typeface="Times New Roman" pitchFamily="18" charset="0"/>
                <a:cs typeface="Times New Roman" pitchFamily="18" charset="0"/>
              </a:rPr>
              <a:t>Nickel and its alloys</a:t>
            </a:r>
          </a:p>
          <a:p>
            <a:pPr marL="457200" indent="-457200" algn="just">
              <a:buAutoNum type="arabicPeriod"/>
            </a:pPr>
            <a:r>
              <a:rPr lang="en-US" sz="2400" b="1">
                <a:solidFill>
                  <a:srgbClr val="0000FF"/>
                </a:solidFill>
                <a:latin typeface="Times New Roman" pitchFamily="18" charset="0"/>
                <a:cs typeface="Times New Roman" pitchFamily="18" charset="0"/>
              </a:rPr>
              <a:t>Zinc and its alloys</a:t>
            </a:r>
          </a:p>
          <a:p>
            <a:pPr marL="457200" indent="-457200" algn="just">
              <a:buAutoNum type="arabicPeriod"/>
            </a:pPr>
            <a:r>
              <a:rPr lang="en-US" sz="2400" b="1">
                <a:solidFill>
                  <a:srgbClr val="0000FF"/>
                </a:solidFill>
                <a:latin typeface="Times New Roman" pitchFamily="18" charset="0"/>
                <a:cs typeface="Times New Roman" pitchFamily="18" charset="0"/>
              </a:rPr>
              <a:t>Lead and its alloys</a:t>
            </a:r>
          </a:p>
          <a:p>
            <a:pPr marL="457200" indent="-457200" algn="just">
              <a:buAutoNum type="arabicPeriod"/>
            </a:pPr>
            <a:r>
              <a:rPr lang="en-US" sz="2400" b="1">
                <a:solidFill>
                  <a:srgbClr val="0000FF"/>
                </a:solidFill>
                <a:latin typeface="Times New Roman" pitchFamily="18" charset="0"/>
                <a:cs typeface="Times New Roman" pitchFamily="18" charset="0"/>
              </a:rPr>
              <a:t>Tin and its alloys</a:t>
            </a:r>
          </a:p>
          <a:p>
            <a:pPr marL="457200" indent="-457200" algn="just">
              <a:buAutoNum type="arabicPeriod"/>
            </a:pPr>
            <a:r>
              <a:rPr lang="en-US" sz="2400" b="1">
                <a:solidFill>
                  <a:srgbClr val="0000FF"/>
                </a:solidFill>
                <a:latin typeface="Times New Roman" pitchFamily="18" charset="0"/>
                <a:cs typeface="Times New Roman" pitchFamily="18" charset="0"/>
              </a:rPr>
              <a:t>Bearing metals</a:t>
            </a:r>
          </a:p>
        </p:txBody>
      </p:sp>
    </p:spTree>
    <p:extLst>
      <p:ext uri="{BB962C8B-B14F-4D97-AF65-F5344CB8AC3E}">
        <p14:creationId xmlns:p14="http://schemas.microsoft.com/office/powerpoint/2010/main" val="4282342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981200"/>
            <a:ext cx="8839200" cy="2677656"/>
          </a:xfrm>
          <a:prstGeom prst="rect">
            <a:avLst/>
          </a:prstGeom>
        </p:spPr>
        <p:txBody>
          <a:bodyPr wrap="square">
            <a:spAutoFit/>
          </a:bodyPr>
          <a:lstStyle/>
          <a:p>
            <a:pPr algn="just"/>
            <a:r>
              <a:rPr lang="en-US" sz="2400" b="1">
                <a:solidFill>
                  <a:srgbClr val="FF0000"/>
                </a:solidFill>
                <a:latin typeface="Times New Roman" pitchFamily="18" charset="0"/>
                <a:cs typeface="Times New Roman" pitchFamily="18" charset="0"/>
              </a:rPr>
              <a:t>Important Properties of non-ferrous alloys</a:t>
            </a:r>
          </a:p>
          <a:p>
            <a:pPr marL="457200" indent="-457200" algn="just">
              <a:buAutoNum type="arabicPeriod"/>
            </a:pPr>
            <a:r>
              <a:rPr lang="en-US" sz="2400" b="1">
                <a:solidFill>
                  <a:srgbClr val="0000FF"/>
                </a:solidFill>
                <a:latin typeface="Times New Roman" pitchFamily="18" charset="0"/>
                <a:cs typeface="Times New Roman" pitchFamily="18" charset="0"/>
              </a:rPr>
              <a:t>High resistance to corrosion</a:t>
            </a:r>
          </a:p>
          <a:p>
            <a:pPr marL="457200" indent="-457200" algn="just">
              <a:buAutoNum type="arabicPeriod"/>
            </a:pPr>
            <a:r>
              <a:rPr lang="en-US" sz="2400" b="1">
                <a:solidFill>
                  <a:srgbClr val="0000FF"/>
                </a:solidFill>
                <a:latin typeface="Times New Roman" pitchFamily="18" charset="0"/>
                <a:cs typeface="Times New Roman" pitchFamily="18" charset="0"/>
              </a:rPr>
              <a:t>Ease of fabrication to any shape by casting, rolling and forging</a:t>
            </a:r>
          </a:p>
          <a:p>
            <a:pPr marL="457200" indent="-457200" algn="just">
              <a:buAutoNum type="arabicPeriod"/>
            </a:pPr>
            <a:r>
              <a:rPr lang="en-US" sz="2400" b="1">
                <a:solidFill>
                  <a:srgbClr val="0000FF"/>
                </a:solidFill>
                <a:latin typeface="Times New Roman" pitchFamily="18" charset="0"/>
                <a:cs typeface="Times New Roman" pitchFamily="18" charset="0"/>
              </a:rPr>
              <a:t>High electrical conductivity</a:t>
            </a:r>
          </a:p>
          <a:p>
            <a:pPr marL="457200" indent="-457200" algn="just">
              <a:buAutoNum type="arabicPeriod"/>
            </a:pPr>
            <a:r>
              <a:rPr lang="en-US" sz="2400" b="1">
                <a:solidFill>
                  <a:srgbClr val="0000FF"/>
                </a:solidFill>
                <a:latin typeface="Times New Roman" pitchFamily="18" charset="0"/>
                <a:cs typeface="Times New Roman" pitchFamily="18" charset="0"/>
              </a:rPr>
              <a:t>Very good thermal </a:t>
            </a:r>
            <a:r>
              <a:rPr lang="en-US" sz="2400" b="1" err="1">
                <a:solidFill>
                  <a:srgbClr val="0000FF"/>
                </a:solidFill>
                <a:latin typeface="Times New Roman" pitchFamily="18" charset="0"/>
                <a:cs typeface="Times New Roman" pitchFamily="18" charset="0"/>
              </a:rPr>
              <a:t>condutivity</a:t>
            </a:r>
            <a:endParaRPr lang="en-US" sz="2400" b="1">
              <a:solidFill>
                <a:srgbClr val="0000FF"/>
              </a:solidFill>
              <a:latin typeface="Times New Roman" pitchFamily="18" charset="0"/>
              <a:cs typeface="Times New Roman" pitchFamily="18" charset="0"/>
            </a:endParaRPr>
          </a:p>
          <a:p>
            <a:pPr marL="457200" indent="-457200" algn="just">
              <a:buAutoNum type="arabicPeriod"/>
            </a:pPr>
            <a:r>
              <a:rPr lang="en-US" sz="2400" b="1">
                <a:solidFill>
                  <a:srgbClr val="0000FF"/>
                </a:solidFill>
                <a:latin typeface="Times New Roman" pitchFamily="18" charset="0"/>
                <a:cs typeface="Times New Roman" pitchFamily="18" charset="0"/>
              </a:rPr>
              <a:t>Light weight</a:t>
            </a:r>
          </a:p>
          <a:p>
            <a:pPr marL="457200" indent="-457200" algn="just">
              <a:buAutoNum type="arabicPeriod"/>
            </a:pPr>
            <a:r>
              <a:rPr lang="en-US" sz="2400" b="1">
                <a:solidFill>
                  <a:srgbClr val="0000FF"/>
                </a:solidFill>
                <a:latin typeface="Times New Roman" pitchFamily="18" charset="0"/>
                <a:cs typeface="Times New Roman" pitchFamily="18" charset="0"/>
              </a:rPr>
              <a:t>Softness and cold workability</a:t>
            </a:r>
          </a:p>
        </p:txBody>
      </p:sp>
      <p:sp>
        <p:nvSpPr>
          <p:cNvPr id="5" name="Title 1"/>
          <p:cNvSpPr txBox="1">
            <a:spLocks/>
          </p:cNvSpPr>
          <p:nvPr/>
        </p:nvSpPr>
        <p:spPr>
          <a:xfrm>
            <a:off x="24543"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Non-ferrous alloys</a:t>
            </a:r>
          </a:p>
        </p:txBody>
      </p:sp>
      <p:sp>
        <p:nvSpPr>
          <p:cNvPr id="2" name="TextBox 1">
            <a:extLst>
              <a:ext uri="{FF2B5EF4-FFF2-40B4-BE49-F238E27FC236}">
                <a16:creationId xmlns:a16="http://schemas.microsoft.com/office/drawing/2014/main" id="{D589B5A8-66B9-4873-B1A5-298A3D4F5B6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681499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Copper and its alloys</a:t>
            </a:r>
          </a:p>
        </p:txBody>
      </p:sp>
      <p:sp>
        <p:nvSpPr>
          <p:cNvPr id="5" name="Rectangle 4"/>
          <p:cNvSpPr/>
          <p:nvPr/>
        </p:nvSpPr>
        <p:spPr>
          <a:xfrm>
            <a:off x="13854" y="856357"/>
            <a:ext cx="9053945" cy="6001643"/>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Copper is extracted from its ore, called copper pyrites. Pure copper has the following properties</a:t>
            </a:r>
          </a:p>
          <a:p>
            <a:pPr marL="457200" indent="-457200" algn="just">
              <a:buAutoNum type="arabicPeriod"/>
            </a:pPr>
            <a:r>
              <a:rPr lang="en-US" sz="2400">
                <a:solidFill>
                  <a:srgbClr val="0000FF"/>
                </a:solidFill>
                <a:latin typeface="Times New Roman" pitchFamily="18" charset="0"/>
                <a:cs typeface="Times New Roman" pitchFamily="18" charset="0"/>
              </a:rPr>
              <a:t>High electrical and thermal conductivity</a:t>
            </a:r>
          </a:p>
          <a:p>
            <a:pPr marL="457200" indent="-457200" algn="just">
              <a:buAutoNum type="arabicPeriod"/>
            </a:pPr>
            <a:r>
              <a:rPr lang="en-US" sz="2400">
                <a:solidFill>
                  <a:srgbClr val="0000FF"/>
                </a:solidFill>
                <a:latin typeface="Times New Roman" pitchFamily="18" charset="0"/>
                <a:cs typeface="Times New Roman" pitchFamily="18" charset="0"/>
              </a:rPr>
              <a:t>Good corrosion resistance </a:t>
            </a:r>
          </a:p>
          <a:p>
            <a:pPr marL="457200" indent="-457200" algn="just">
              <a:buAutoNum type="arabicPeriod"/>
            </a:pPr>
            <a:r>
              <a:rPr lang="en-US" sz="2400">
                <a:solidFill>
                  <a:srgbClr val="0000FF"/>
                </a:solidFill>
                <a:latin typeface="Times New Roman" pitchFamily="18" charset="0"/>
                <a:cs typeface="Times New Roman" pitchFamily="18" charset="0"/>
              </a:rPr>
              <a:t>Better machinability</a:t>
            </a:r>
          </a:p>
          <a:p>
            <a:pPr marL="457200" indent="-457200" algn="just">
              <a:buAutoNum type="arabicPeriod"/>
            </a:pPr>
            <a:r>
              <a:rPr lang="en-US" sz="2400">
                <a:solidFill>
                  <a:srgbClr val="0000FF"/>
                </a:solidFill>
                <a:latin typeface="Times New Roman" pitchFamily="18" charset="0"/>
                <a:cs typeface="Times New Roman" pitchFamily="18" charset="0"/>
              </a:rPr>
              <a:t>Good ductility </a:t>
            </a:r>
          </a:p>
          <a:p>
            <a:pPr marL="457200" indent="-457200" algn="just">
              <a:buAutoNum type="arabicPeriod"/>
            </a:pPr>
            <a:r>
              <a:rPr lang="en-US" sz="2400">
                <a:solidFill>
                  <a:srgbClr val="0000FF"/>
                </a:solidFill>
                <a:latin typeface="Times New Roman" pitchFamily="18" charset="0"/>
                <a:cs typeface="Times New Roman" pitchFamily="18" charset="0"/>
              </a:rPr>
              <a:t>It is non magnetic and has a pleasing reddish </a:t>
            </a:r>
            <a:r>
              <a:rPr lang="en-US" sz="2400" err="1">
                <a:solidFill>
                  <a:srgbClr val="0000FF"/>
                </a:solidFill>
                <a:latin typeface="Times New Roman" pitchFamily="18" charset="0"/>
                <a:cs typeface="Times New Roman" pitchFamily="18" charset="0"/>
              </a:rPr>
              <a:t>colour</a:t>
            </a:r>
            <a:r>
              <a:rPr lang="en-US" sz="2400">
                <a:solidFill>
                  <a:srgbClr val="0000FF"/>
                </a:solidFill>
                <a:latin typeface="Times New Roman" pitchFamily="18" charset="0"/>
                <a:cs typeface="Times New Roman" pitchFamily="18" charset="0"/>
              </a:rPr>
              <a:t>.</a:t>
            </a:r>
          </a:p>
          <a:p>
            <a:pPr marL="457200" indent="-457200" algn="just">
              <a:buAutoNum type="arabicPeriod"/>
            </a:pPr>
            <a:endParaRPr lang="en-US" sz="2400">
              <a:solidFill>
                <a:srgbClr val="FF0000"/>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1. Arsenical copper : </a:t>
            </a:r>
            <a:r>
              <a:rPr lang="en-US" sz="2400">
                <a:solidFill>
                  <a:srgbClr val="0000FF"/>
                </a:solidFill>
                <a:latin typeface="Times New Roman" pitchFamily="18" charset="0"/>
                <a:cs typeface="Times New Roman" pitchFamily="18" charset="0"/>
              </a:rPr>
              <a:t>Arsenic, when added </a:t>
            </a:r>
            <a:r>
              <a:rPr lang="en-US" sz="2400" err="1">
                <a:solidFill>
                  <a:srgbClr val="0000FF"/>
                </a:solidFill>
                <a:latin typeface="Times New Roman" pitchFamily="18" charset="0"/>
                <a:cs typeface="Times New Roman" pitchFamily="18" charset="0"/>
              </a:rPr>
              <a:t>upto</a:t>
            </a:r>
            <a:r>
              <a:rPr lang="en-US" sz="2400">
                <a:solidFill>
                  <a:srgbClr val="0000FF"/>
                </a:solidFill>
                <a:latin typeface="Times New Roman" pitchFamily="18" charset="0"/>
                <a:cs typeface="Times New Roman" pitchFamily="18" charset="0"/>
              </a:rPr>
              <a:t> 0.3%, improves corrosion resistance of copper. </a:t>
            </a:r>
          </a:p>
          <a:p>
            <a:pPr algn="just"/>
            <a:r>
              <a:rPr lang="en-US" sz="2400">
                <a:solidFill>
                  <a:srgbClr val="0000FF"/>
                </a:solidFill>
                <a:latin typeface="Times New Roman" pitchFamily="18" charset="0"/>
                <a:cs typeface="Times New Roman" pitchFamily="18" charset="0"/>
              </a:rPr>
              <a:t>This is used in condensers, heat exchangers.</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2. Free cutting copper: </a:t>
            </a:r>
            <a:r>
              <a:rPr lang="en-US" sz="2400">
                <a:solidFill>
                  <a:srgbClr val="0000FF"/>
                </a:solidFill>
                <a:latin typeface="Times New Roman" pitchFamily="18" charset="0"/>
                <a:cs typeface="Times New Roman" pitchFamily="18" charset="0"/>
              </a:rPr>
              <a:t>Tellurium, when added to 0.6% improves machinability of copper.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This is used for making bolts, studs, electrical parts such as switch gear, relays, contact pins.</a:t>
            </a:r>
          </a:p>
        </p:txBody>
      </p:sp>
    </p:spTree>
    <p:extLst>
      <p:ext uri="{BB962C8B-B14F-4D97-AF65-F5344CB8AC3E}">
        <p14:creationId xmlns:p14="http://schemas.microsoft.com/office/powerpoint/2010/main" val="2876523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Copper and its alloys</a:t>
            </a:r>
          </a:p>
        </p:txBody>
      </p:sp>
      <p:sp>
        <p:nvSpPr>
          <p:cNvPr id="5" name="Rectangle 4"/>
          <p:cNvSpPr/>
          <p:nvPr/>
        </p:nvSpPr>
        <p:spPr>
          <a:xfrm>
            <a:off x="13854" y="856357"/>
            <a:ext cx="9053945" cy="6001643"/>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3. Silver bearing  copper : </a:t>
            </a:r>
            <a:r>
              <a:rPr lang="en-US" sz="2400">
                <a:solidFill>
                  <a:srgbClr val="0000FF"/>
                </a:solidFill>
                <a:latin typeface="Times New Roman" pitchFamily="18" charset="0"/>
                <a:cs typeface="Times New Roman" pitchFamily="18" charset="0"/>
              </a:rPr>
              <a:t>Silver, when added </a:t>
            </a:r>
            <a:r>
              <a:rPr lang="en-US" sz="2400" err="1">
                <a:solidFill>
                  <a:srgbClr val="0000FF"/>
                </a:solidFill>
                <a:latin typeface="Times New Roman" pitchFamily="18" charset="0"/>
                <a:cs typeface="Times New Roman" pitchFamily="18" charset="0"/>
              </a:rPr>
              <a:t>upto</a:t>
            </a:r>
            <a:r>
              <a:rPr lang="en-US" sz="2400">
                <a:solidFill>
                  <a:srgbClr val="0000FF"/>
                </a:solidFill>
                <a:latin typeface="Times New Roman" pitchFamily="18" charset="0"/>
                <a:cs typeface="Times New Roman" pitchFamily="18" charset="0"/>
              </a:rPr>
              <a:t> 0.1% prevents softening of copper during soldering process.</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4. </a:t>
            </a:r>
            <a:r>
              <a:rPr lang="en-US" sz="2400" err="1">
                <a:solidFill>
                  <a:srgbClr val="FF0000"/>
                </a:solidFill>
                <a:latin typeface="Times New Roman" pitchFamily="18" charset="0"/>
                <a:cs typeface="Times New Roman" pitchFamily="18" charset="0"/>
              </a:rPr>
              <a:t>Phosphorised</a:t>
            </a:r>
            <a:r>
              <a:rPr lang="en-US" sz="2400">
                <a:solidFill>
                  <a:srgbClr val="FF0000"/>
                </a:solidFill>
                <a:latin typeface="Times New Roman" pitchFamily="18" charset="0"/>
                <a:cs typeface="Times New Roman" pitchFamily="18" charset="0"/>
              </a:rPr>
              <a:t> copper: </a:t>
            </a:r>
            <a:r>
              <a:rPr lang="en-US" sz="2400">
                <a:solidFill>
                  <a:srgbClr val="0000FF"/>
                </a:solidFill>
                <a:latin typeface="Times New Roman" pitchFamily="18" charset="0"/>
                <a:cs typeface="Times New Roman" pitchFamily="18" charset="0"/>
              </a:rPr>
              <a:t>Phosphorous, when added </a:t>
            </a:r>
            <a:r>
              <a:rPr lang="en-US" sz="2400" err="1">
                <a:solidFill>
                  <a:srgbClr val="0000FF"/>
                </a:solidFill>
                <a:latin typeface="Times New Roman" pitchFamily="18" charset="0"/>
                <a:cs typeface="Times New Roman" pitchFamily="18" charset="0"/>
              </a:rPr>
              <a:t>upto</a:t>
            </a:r>
            <a:r>
              <a:rPr lang="en-US" sz="2400">
                <a:solidFill>
                  <a:srgbClr val="0000FF"/>
                </a:solidFill>
                <a:latin typeface="Times New Roman" pitchFamily="18" charset="0"/>
                <a:cs typeface="Times New Roman" pitchFamily="18" charset="0"/>
              </a:rPr>
              <a:t> 0.02% controls the electrical conductivity of copper</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I. Brasses: </a:t>
            </a:r>
            <a:r>
              <a:rPr lang="en-US" sz="2400">
                <a:solidFill>
                  <a:srgbClr val="0000FF"/>
                </a:solidFill>
                <a:latin typeface="Times New Roman" pitchFamily="18" charset="0"/>
                <a:cs typeface="Times New Roman" pitchFamily="18" charset="0"/>
              </a:rPr>
              <a:t>Brass is an alloy of copper and zinc.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Addition of zinc in varying percentage results in improving color, strength, machinability, hardness of the alloy.</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70% copper and 30% Zn is called as </a:t>
            </a:r>
            <a:r>
              <a:rPr lang="el-GR" sz="2400">
                <a:solidFill>
                  <a:srgbClr val="0000FF"/>
                </a:solidFill>
                <a:latin typeface="Times New Roman" pitchFamily="18" charset="0"/>
                <a:cs typeface="Times New Roman" pitchFamily="18" charset="0"/>
              </a:rPr>
              <a:t>α</a:t>
            </a:r>
            <a:r>
              <a:rPr lang="en-US" sz="2400">
                <a:solidFill>
                  <a:srgbClr val="0000FF"/>
                </a:solidFill>
                <a:latin typeface="Times New Roman" pitchFamily="18" charset="0"/>
                <a:cs typeface="Times New Roman" pitchFamily="18" charset="0"/>
              </a:rPr>
              <a:t>-brass . It shows higher ductility and corrosion resistance.</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Gilding Metal </a:t>
            </a:r>
            <a:r>
              <a:rPr lang="en-US" sz="2400">
                <a:solidFill>
                  <a:srgbClr val="0000FF"/>
                </a:solidFill>
                <a:latin typeface="Times New Roman" pitchFamily="18" charset="0"/>
                <a:cs typeface="Times New Roman" pitchFamily="18" charset="0"/>
              </a:rPr>
              <a:t>(95% Cu and 5% Zn): It shows good ductility and better pressing ability. It is used medals, coins, tokens, jewelry.</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Red Brass (85% Cu and 15% Zn): </a:t>
            </a:r>
            <a:r>
              <a:rPr lang="en-US" sz="2400">
                <a:solidFill>
                  <a:srgbClr val="0000FF"/>
                </a:solidFill>
                <a:latin typeface="Times New Roman" pitchFamily="18" charset="0"/>
                <a:cs typeface="Times New Roman" pitchFamily="18" charset="0"/>
              </a:rPr>
              <a:t>This alloys show improved corrosion resistance. It is used for condenser and heat exchanger tubes.</a:t>
            </a:r>
          </a:p>
        </p:txBody>
      </p:sp>
    </p:spTree>
    <p:extLst>
      <p:ext uri="{BB962C8B-B14F-4D97-AF65-F5344CB8AC3E}">
        <p14:creationId xmlns:p14="http://schemas.microsoft.com/office/powerpoint/2010/main" val="1691292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Copper and its alloys</a:t>
            </a:r>
          </a:p>
        </p:txBody>
      </p:sp>
      <p:sp>
        <p:nvSpPr>
          <p:cNvPr id="5" name="Rectangle 4"/>
          <p:cNvSpPr/>
          <p:nvPr/>
        </p:nvSpPr>
        <p:spPr>
          <a:xfrm>
            <a:off x="50577" y="938984"/>
            <a:ext cx="9053945" cy="6001643"/>
          </a:xfrm>
          <a:prstGeom prst="rect">
            <a:avLst/>
          </a:prstGeom>
        </p:spPr>
        <p:txBody>
          <a:bodyPr wrap="square">
            <a:spAutoFit/>
          </a:bodyPr>
          <a:lstStyle/>
          <a:p>
            <a:pPr algn="just"/>
            <a:r>
              <a:rPr lang="en-US" sz="2400" err="1">
                <a:solidFill>
                  <a:srgbClr val="FF0000"/>
                </a:solidFill>
                <a:latin typeface="Times New Roman" pitchFamily="18" charset="0"/>
                <a:cs typeface="Times New Roman" pitchFamily="18" charset="0"/>
              </a:rPr>
              <a:t>Munz</a:t>
            </a:r>
            <a:r>
              <a:rPr lang="en-US" sz="2400">
                <a:solidFill>
                  <a:srgbClr val="FF0000"/>
                </a:solidFill>
                <a:latin typeface="Times New Roman" pitchFamily="18" charset="0"/>
                <a:cs typeface="Times New Roman" pitchFamily="18" charset="0"/>
              </a:rPr>
              <a:t> Metal (60% Cu and 40% Zn): </a:t>
            </a:r>
            <a:r>
              <a:rPr lang="en-US" sz="2400">
                <a:solidFill>
                  <a:srgbClr val="0000FF"/>
                </a:solidFill>
                <a:latin typeface="Times New Roman" pitchFamily="18" charset="0"/>
                <a:cs typeface="Times New Roman" pitchFamily="18" charset="0"/>
              </a:rPr>
              <a:t>It is most widely used brass. It is used in pump parts as valve, condenser tubes, brazing rods and utensils.</a:t>
            </a:r>
          </a:p>
          <a:p>
            <a:pPr algn="just"/>
            <a:endParaRPr lang="en-US" sz="2400">
              <a:solidFill>
                <a:srgbClr val="FF0000"/>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Brazing Brass (50% Cu and 50% Zn): </a:t>
            </a:r>
            <a:r>
              <a:rPr lang="en-US" sz="2400">
                <a:solidFill>
                  <a:srgbClr val="0000FF"/>
                </a:solidFill>
                <a:latin typeface="Times New Roman" pitchFamily="18" charset="0"/>
                <a:cs typeface="Times New Roman" pitchFamily="18" charset="0"/>
              </a:rPr>
              <a:t>It is used for joining of brasses.</a:t>
            </a:r>
          </a:p>
          <a:p>
            <a:pPr algn="just"/>
            <a:endParaRPr lang="en-US" sz="2400">
              <a:solidFill>
                <a:srgbClr val="FF0000"/>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Cast Brass (85%Cu, Tin 5%, Lead 5% and Zinc 5%): </a:t>
            </a:r>
            <a:r>
              <a:rPr lang="en-US" sz="2400">
                <a:solidFill>
                  <a:srgbClr val="0000FF"/>
                </a:solidFill>
                <a:latin typeface="Times New Roman" pitchFamily="18" charset="0"/>
                <a:cs typeface="Times New Roman" pitchFamily="18" charset="0"/>
              </a:rPr>
              <a:t>This brass shows a good </a:t>
            </a:r>
            <a:r>
              <a:rPr lang="en-US" sz="2400" err="1">
                <a:solidFill>
                  <a:srgbClr val="0000FF"/>
                </a:solidFill>
                <a:latin typeface="Times New Roman" pitchFamily="18" charset="0"/>
                <a:cs typeface="Times New Roman" pitchFamily="18" charset="0"/>
              </a:rPr>
              <a:t>castability</a:t>
            </a:r>
            <a:r>
              <a:rPr lang="en-US" sz="2400">
                <a:solidFill>
                  <a:srgbClr val="0000FF"/>
                </a:solidFill>
                <a:latin typeface="Times New Roman" pitchFamily="18" charset="0"/>
                <a:cs typeface="Times New Roman" pitchFamily="18" charset="0"/>
              </a:rPr>
              <a:t> and machining property. It is also called as leaded gun metal (or) ounce metal. It is used in low pressure valves, pipe fittings, and small pump casting. </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II. Bronzes:</a:t>
            </a:r>
          </a:p>
          <a:p>
            <a:pPr algn="just"/>
            <a:r>
              <a:rPr lang="en-US" sz="2400">
                <a:solidFill>
                  <a:srgbClr val="0000FF"/>
                </a:solidFill>
                <a:latin typeface="Times New Roman" pitchFamily="18" charset="0"/>
                <a:cs typeface="Times New Roman" pitchFamily="18" charset="0"/>
              </a:rPr>
              <a:t>If any alloy of copper contains any alloying elements other than zinc, it is called as bronze. In general, copper and tin alloy called as bronze.</a:t>
            </a:r>
          </a:p>
          <a:p>
            <a:pPr algn="just"/>
            <a:r>
              <a:rPr lang="en-US" sz="2400">
                <a:solidFill>
                  <a:srgbClr val="FF0000"/>
                </a:solidFill>
                <a:latin typeface="Times New Roman" pitchFamily="18" charset="0"/>
                <a:cs typeface="Times New Roman" pitchFamily="18" charset="0"/>
              </a:rPr>
              <a:t> </a:t>
            </a:r>
          </a:p>
          <a:p>
            <a:pPr algn="just"/>
            <a:r>
              <a:rPr lang="en-US" sz="2400">
                <a:solidFill>
                  <a:srgbClr val="FF0000"/>
                </a:solidFill>
                <a:latin typeface="Times New Roman" pitchFamily="18" charset="0"/>
                <a:cs typeface="Times New Roman" pitchFamily="18" charset="0"/>
              </a:rPr>
              <a:t>Gun Metal (88% Cu, 10% tin and 2% zinc): </a:t>
            </a:r>
            <a:r>
              <a:rPr lang="en-US" sz="2400">
                <a:solidFill>
                  <a:srgbClr val="0000FF"/>
                </a:solidFill>
                <a:latin typeface="Times New Roman" pitchFamily="18" charset="0"/>
                <a:cs typeface="Times New Roman" pitchFamily="18" charset="0"/>
              </a:rPr>
              <a:t>It is used for making gun barrels and other ordinance components</a:t>
            </a:r>
            <a:r>
              <a:rPr lang="en-US" sz="240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7791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6621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Evolution of Engineering Materials</a:t>
            </a:r>
          </a:p>
        </p:txBody>
      </p:sp>
    </p:spTree>
    <p:extLst>
      <p:ext uri="{BB962C8B-B14F-4D97-AF65-F5344CB8AC3E}">
        <p14:creationId xmlns:p14="http://schemas.microsoft.com/office/powerpoint/2010/main" val="3194831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Copper and its alloys</a:t>
            </a:r>
          </a:p>
        </p:txBody>
      </p:sp>
      <p:sp>
        <p:nvSpPr>
          <p:cNvPr id="5" name="Rectangle 4"/>
          <p:cNvSpPr/>
          <p:nvPr/>
        </p:nvSpPr>
        <p:spPr>
          <a:xfrm>
            <a:off x="13854" y="856357"/>
            <a:ext cx="9053945" cy="5632311"/>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Phosphor Bronze (10%   tin, 0.03 to 0.25 % phosphorus and balance copper):  </a:t>
            </a:r>
            <a:r>
              <a:rPr lang="en-US" sz="2400">
                <a:solidFill>
                  <a:srgbClr val="0000FF"/>
                </a:solidFill>
                <a:latin typeface="Times New Roman" pitchFamily="18" charset="0"/>
                <a:cs typeface="Times New Roman" pitchFamily="18" charset="0"/>
              </a:rPr>
              <a:t>It shows excellent casting properties. It is used for making bearings and bushes due to antifriction properties. </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Leaded bronze (or) Plastic bronze: </a:t>
            </a:r>
            <a:r>
              <a:rPr lang="en-US" sz="2400">
                <a:solidFill>
                  <a:srgbClr val="0000FF"/>
                </a:solidFill>
                <a:latin typeface="Times New Roman" pitchFamily="18" charset="0"/>
                <a:cs typeface="Times New Roman" pitchFamily="18" charset="0"/>
              </a:rPr>
              <a:t>It contains lead in the range of 5 to 24%, tin around 2% and balance copper. It shows the highest bearing properties and is used for bearing applications.</a:t>
            </a:r>
          </a:p>
          <a:p>
            <a:pPr algn="just"/>
            <a:r>
              <a:rPr lang="en-US" sz="2400">
                <a:solidFill>
                  <a:srgbClr val="FF0000"/>
                </a:solidFill>
                <a:latin typeface="Times New Roman" pitchFamily="18" charset="0"/>
                <a:cs typeface="Times New Roman" pitchFamily="18" charset="0"/>
              </a:rPr>
              <a:t>.</a:t>
            </a:r>
          </a:p>
          <a:p>
            <a:pPr algn="just"/>
            <a:r>
              <a:rPr lang="en-US" sz="2400">
                <a:solidFill>
                  <a:srgbClr val="FF0000"/>
                </a:solidFill>
                <a:latin typeface="Times New Roman" pitchFamily="18" charset="0"/>
                <a:cs typeface="Times New Roman" pitchFamily="18" charset="0"/>
              </a:rPr>
              <a:t>Copper – Nickel alloys</a:t>
            </a:r>
          </a:p>
          <a:p>
            <a:pPr algn="just"/>
            <a:r>
              <a:rPr lang="en-US" sz="2400">
                <a:solidFill>
                  <a:srgbClr val="FF0000"/>
                </a:solidFill>
                <a:latin typeface="Times New Roman" pitchFamily="18" charset="0"/>
                <a:cs typeface="Times New Roman" pitchFamily="18" charset="0"/>
              </a:rPr>
              <a:t>Cupronickel : </a:t>
            </a:r>
            <a:r>
              <a:rPr lang="en-US" sz="2400">
                <a:solidFill>
                  <a:srgbClr val="0000FF"/>
                </a:solidFill>
                <a:latin typeface="Times New Roman" pitchFamily="18" charset="0"/>
                <a:cs typeface="Times New Roman" pitchFamily="18" charset="0"/>
              </a:rPr>
              <a:t>Ni 30% and Cu 70%. It has a higher resistance to corrosion, fatigue resistance. It is used for condensers, heat exchanger tubes.</a:t>
            </a:r>
          </a:p>
          <a:p>
            <a:pPr algn="just"/>
            <a:r>
              <a:rPr lang="en-US" sz="2400">
                <a:solidFill>
                  <a:srgbClr val="FF0000"/>
                </a:solidFill>
                <a:latin typeface="Times New Roman" pitchFamily="18" charset="0"/>
                <a:cs typeface="Times New Roman" pitchFamily="18" charset="0"/>
              </a:rPr>
              <a:t>Constantan : </a:t>
            </a:r>
            <a:r>
              <a:rPr lang="en-US" sz="2400">
                <a:solidFill>
                  <a:srgbClr val="0000FF"/>
                </a:solidFill>
                <a:latin typeface="Times New Roman" pitchFamily="18" charset="0"/>
                <a:cs typeface="Times New Roman" pitchFamily="18" charset="0"/>
              </a:rPr>
              <a:t>Ni 45% and Cu 55%. This alloy has a very high electrical resistivity. Constantan is used in the form of wires for making resistors and thermocouples.</a:t>
            </a:r>
          </a:p>
        </p:txBody>
      </p:sp>
    </p:spTree>
    <p:extLst>
      <p:ext uri="{BB962C8B-B14F-4D97-AF65-F5344CB8AC3E}">
        <p14:creationId xmlns:p14="http://schemas.microsoft.com/office/powerpoint/2010/main" val="3361942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 y="856357"/>
            <a:ext cx="9053945" cy="5632311"/>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Nickel Silvers :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These are the alloys of copper, nickel and zinc. </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A typical composition contains 50 to 70 % Cu, 5 to 30 % Ni, 4 to 30% Zn.</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addition of nickel to copper zinc alloy gives it a silver blue white </a:t>
            </a:r>
            <a:r>
              <a:rPr lang="en-US" sz="2400" err="1">
                <a:solidFill>
                  <a:srgbClr val="0000FF"/>
                </a:solidFill>
                <a:latin typeface="Times New Roman" pitchFamily="18" charset="0"/>
                <a:cs typeface="Times New Roman" pitchFamily="18" charset="0"/>
              </a:rPr>
              <a:t>colour</a:t>
            </a:r>
            <a:r>
              <a:rPr lang="en-US" sz="2400">
                <a:solidFill>
                  <a:srgbClr val="0000FF"/>
                </a:solidFill>
                <a:latin typeface="Times New Roman" pitchFamily="18" charset="0"/>
                <a:cs typeface="Times New Roman" pitchFamily="18" charset="0"/>
              </a:rPr>
              <a:t>.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They are also called as German Silver. </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They show a higher corrosion resistance and better cold working properties. </a:t>
            </a:r>
          </a:p>
          <a:p>
            <a:pPr algn="just"/>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Silver and chromium can be effectively plated on these alloys.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They are used for rivets, screws, jewelry.  </a:t>
            </a: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Copper and its alloys</a:t>
            </a:r>
          </a:p>
        </p:txBody>
      </p:sp>
    </p:spTree>
    <p:extLst>
      <p:ext uri="{BB962C8B-B14F-4D97-AF65-F5344CB8AC3E}">
        <p14:creationId xmlns:p14="http://schemas.microsoft.com/office/powerpoint/2010/main" val="2486509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err="1">
                <a:solidFill>
                  <a:srgbClr val="FFFFFF"/>
                </a:solidFill>
                <a:latin typeface="Cambria" pitchFamily="18" charset="0"/>
              </a:rPr>
              <a:t>Aluminium</a:t>
            </a:r>
            <a:r>
              <a:rPr lang="en-US" sz="3200" b="1">
                <a:solidFill>
                  <a:srgbClr val="FFFFFF"/>
                </a:solidFill>
                <a:latin typeface="Cambria" pitchFamily="18" charset="0"/>
              </a:rPr>
              <a:t> and its alloys</a:t>
            </a:r>
          </a:p>
        </p:txBody>
      </p:sp>
      <p:sp>
        <p:nvSpPr>
          <p:cNvPr id="5" name="Rectangle 4"/>
          <p:cNvSpPr/>
          <p:nvPr/>
        </p:nvSpPr>
        <p:spPr>
          <a:xfrm>
            <a:off x="13854" y="856357"/>
            <a:ext cx="9053945" cy="5262979"/>
          </a:xfrm>
          <a:prstGeom prst="rect">
            <a:avLst/>
          </a:prstGeom>
        </p:spPr>
        <p:txBody>
          <a:bodyPr wrap="square">
            <a:spAutoFit/>
          </a:bodyPr>
          <a:lstStyle/>
          <a:p>
            <a:pPr algn="just"/>
            <a:r>
              <a:rPr lang="en-US" sz="2400" err="1">
                <a:solidFill>
                  <a:srgbClr val="FF0000"/>
                </a:solidFill>
                <a:latin typeface="Times New Roman" pitchFamily="18" charset="0"/>
                <a:cs typeface="Times New Roman" pitchFamily="18" charset="0"/>
              </a:rPr>
              <a:t>Aluminium</a:t>
            </a:r>
            <a:r>
              <a:rPr lang="en-US" sz="2400">
                <a:solidFill>
                  <a:srgbClr val="FF0000"/>
                </a:solidFill>
                <a:latin typeface="Times New Roman" pitchFamily="18" charset="0"/>
                <a:cs typeface="Times New Roman" pitchFamily="18" charset="0"/>
              </a:rPr>
              <a:t> :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It is one of the most used non-ferrous metal. It is alloyed with silicon, copper, and magnesium to improve its properties. </a:t>
            </a:r>
          </a:p>
          <a:p>
            <a:pPr marL="342900" indent="-342900" algn="just">
              <a:buFont typeface="Wingdings" pitchFamily="2" charset="2"/>
              <a:buChar char="Ø"/>
            </a:pPr>
            <a:endParaRPr lang="en-US" sz="2400">
              <a:solidFill>
                <a:srgbClr val="FF0000"/>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Some of the important properties of </a:t>
            </a:r>
            <a:r>
              <a:rPr lang="en-US" sz="2400" err="1">
                <a:solidFill>
                  <a:srgbClr val="FF0000"/>
                </a:solidFill>
                <a:latin typeface="Times New Roman" pitchFamily="18" charset="0"/>
                <a:cs typeface="Times New Roman" pitchFamily="18" charset="0"/>
              </a:rPr>
              <a:t>aluminium</a:t>
            </a:r>
            <a:r>
              <a:rPr lang="en-US" sz="2400">
                <a:solidFill>
                  <a:srgbClr val="FF0000"/>
                </a:solidFill>
                <a:latin typeface="Times New Roman" pitchFamily="18" charset="0"/>
                <a:cs typeface="Times New Roman" pitchFamily="18" charset="0"/>
              </a:rPr>
              <a:t> are as follows,</a:t>
            </a:r>
          </a:p>
          <a:p>
            <a:pPr algn="just"/>
            <a:endParaRPr lang="en-US" sz="2400">
              <a:solidFill>
                <a:srgbClr val="FF0000"/>
              </a:solidFill>
              <a:latin typeface="Times New Roman" pitchFamily="18" charset="0"/>
              <a:cs typeface="Times New Roman" pitchFamily="18" charset="0"/>
            </a:endParaRPr>
          </a:p>
          <a:p>
            <a:pPr marL="457200" indent="-457200" algn="just">
              <a:buAutoNum type="arabicPeriod"/>
            </a:pPr>
            <a:r>
              <a:rPr lang="en-US" sz="2400">
                <a:solidFill>
                  <a:srgbClr val="0000FF"/>
                </a:solidFill>
                <a:latin typeface="Times New Roman" pitchFamily="18" charset="0"/>
                <a:cs typeface="Times New Roman" pitchFamily="18" charset="0"/>
              </a:rPr>
              <a:t>It is light in weight. It has low density which is almost one third that of iron.</a:t>
            </a:r>
          </a:p>
          <a:p>
            <a:pPr marL="457200" indent="-457200" algn="just">
              <a:buAutoNum type="arabicPeriod"/>
            </a:pPr>
            <a:r>
              <a:rPr lang="en-US" sz="2400">
                <a:solidFill>
                  <a:srgbClr val="0000FF"/>
                </a:solidFill>
                <a:latin typeface="Times New Roman" pitchFamily="18" charset="0"/>
                <a:cs typeface="Times New Roman" pitchFamily="18" charset="0"/>
              </a:rPr>
              <a:t>It has low melting point (660 c)</a:t>
            </a:r>
          </a:p>
          <a:p>
            <a:pPr marL="457200" indent="-457200" algn="just">
              <a:buAutoNum type="arabicPeriod"/>
            </a:pPr>
            <a:r>
              <a:rPr lang="en-US" sz="2400">
                <a:solidFill>
                  <a:srgbClr val="0000FF"/>
                </a:solidFill>
                <a:latin typeface="Times New Roman" pitchFamily="18" charset="0"/>
                <a:cs typeface="Times New Roman" pitchFamily="18" charset="0"/>
              </a:rPr>
              <a:t>It shows better corrosion resistance </a:t>
            </a:r>
          </a:p>
          <a:p>
            <a:pPr marL="457200" indent="-457200" algn="just">
              <a:buAutoNum type="arabicPeriod"/>
            </a:pPr>
            <a:r>
              <a:rPr lang="en-US" sz="2400">
                <a:solidFill>
                  <a:srgbClr val="0000FF"/>
                </a:solidFill>
                <a:latin typeface="Times New Roman" pitchFamily="18" charset="0"/>
                <a:cs typeface="Times New Roman" pitchFamily="18" charset="0"/>
              </a:rPr>
              <a:t>It shows higher ductility and malleability</a:t>
            </a:r>
          </a:p>
          <a:p>
            <a:pPr marL="457200" indent="-457200" algn="just">
              <a:buAutoNum type="arabicPeriod"/>
            </a:pPr>
            <a:r>
              <a:rPr lang="en-US" sz="2400">
                <a:solidFill>
                  <a:srgbClr val="0000FF"/>
                </a:solidFill>
                <a:latin typeface="Times New Roman" pitchFamily="18" charset="0"/>
                <a:cs typeface="Times New Roman" pitchFamily="18" charset="0"/>
              </a:rPr>
              <a:t>It has good heat and electrical conductivity</a:t>
            </a:r>
          </a:p>
          <a:p>
            <a:pPr marL="457200" indent="-457200" algn="just">
              <a:buAutoNum type="arabicPeriod"/>
            </a:pPr>
            <a:r>
              <a:rPr lang="en-US" sz="2400">
                <a:solidFill>
                  <a:srgbClr val="0000FF"/>
                </a:solidFill>
                <a:latin typeface="Times New Roman" pitchFamily="18" charset="0"/>
                <a:cs typeface="Times New Roman" pitchFamily="18" charset="0"/>
              </a:rPr>
              <a:t>It has a good machinability</a:t>
            </a:r>
          </a:p>
          <a:p>
            <a:pPr marL="457200" indent="-457200" algn="just">
              <a:buAutoNum type="arabicPeriod"/>
            </a:pPr>
            <a:r>
              <a:rPr lang="en-US" sz="2400">
                <a:solidFill>
                  <a:srgbClr val="0000FF"/>
                </a:solidFill>
                <a:latin typeface="Times New Roman" pitchFamily="18" charset="0"/>
                <a:cs typeface="Times New Roman" pitchFamily="18" charset="0"/>
              </a:rPr>
              <a:t>It is non magnetic and non-sparking </a:t>
            </a:r>
          </a:p>
        </p:txBody>
      </p:sp>
    </p:spTree>
    <p:extLst>
      <p:ext uri="{BB962C8B-B14F-4D97-AF65-F5344CB8AC3E}">
        <p14:creationId xmlns:p14="http://schemas.microsoft.com/office/powerpoint/2010/main" val="239919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err="1">
                <a:solidFill>
                  <a:srgbClr val="FFFFFF"/>
                </a:solidFill>
                <a:latin typeface="Cambria" pitchFamily="18" charset="0"/>
              </a:rPr>
              <a:t>Aluminium</a:t>
            </a:r>
            <a:r>
              <a:rPr lang="en-US" sz="3200" b="1">
                <a:solidFill>
                  <a:srgbClr val="FFFFFF"/>
                </a:solidFill>
                <a:latin typeface="Cambria" pitchFamily="18" charset="0"/>
              </a:rPr>
              <a:t> and its alloys</a:t>
            </a:r>
          </a:p>
        </p:txBody>
      </p:sp>
      <p:sp>
        <p:nvSpPr>
          <p:cNvPr id="5" name="Rectangle 4"/>
          <p:cNvSpPr/>
          <p:nvPr/>
        </p:nvSpPr>
        <p:spPr>
          <a:xfrm>
            <a:off x="110837" y="2133600"/>
            <a:ext cx="9053945" cy="3046988"/>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Duralumin: </a:t>
            </a:r>
            <a:r>
              <a:rPr lang="en-US" sz="2400">
                <a:solidFill>
                  <a:srgbClr val="0000FF"/>
                </a:solidFill>
                <a:latin typeface="Times New Roman" pitchFamily="18" charset="0"/>
                <a:cs typeface="Times New Roman" pitchFamily="18" charset="0"/>
              </a:rPr>
              <a:t>4% Cu and rest Al. It shows good hardness and strength. It is used in aircraft industry.</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LM 5 </a:t>
            </a:r>
            <a:r>
              <a:rPr lang="en-US" sz="2400">
                <a:solidFill>
                  <a:srgbClr val="0000FF"/>
                </a:solidFill>
                <a:latin typeface="Times New Roman" pitchFamily="18" charset="0"/>
                <a:cs typeface="Times New Roman" pitchFamily="18" charset="0"/>
              </a:rPr>
              <a:t>– 5% Mg and balance Al. Good weld ability and corrosion resistance. It is used in cable.</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LM 10 - </a:t>
            </a:r>
            <a:r>
              <a:rPr lang="en-US" sz="2400">
                <a:solidFill>
                  <a:srgbClr val="0000FF"/>
                </a:solidFill>
                <a:latin typeface="Times New Roman" pitchFamily="18" charset="0"/>
                <a:cs typeface="Times New Roman" pitchFamily="18" charset="0"/>
              </a:rPr>
              <a:t>10% Mg and balance Al. It is used for making aircraft and  automobile parts.</a:t>
            </a:r>
          </a:p>
        </p:txBody>
      </p:sp>
    </p:spTree>
    <p:extLst>
      <p:ext uri="{BB962C8B-B14F-4D97-AF65-F5344CB8AC3E}">
        <p14:creationId xmlns:p14="http://schemas.microsoft.com/office/powerpoint/2010/main" val="115667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Nickel and its alloys</a:t>
            </a:r>
          </a:p>
        </p:txBody>
      </p:sp>
      <p:sp>
        <p:nvSpPr>
          <p:cNvPr id="5" name="Rectangle 4"/>
          <p:cNvSpPr/>
          <p:nvPr/>
        </p:nvSpPr>
        <p:spPr>
          <a:xfrm>
            <a:off x="55419" y="1066800"/>
            <a:ext cx="9053945" cy="5632311"/>
          </a:xfrm>
          <a:prstGeom prst="rect">
            <a:avLst/>
          </a:prstGeom>
        </p:spPr>
        <p:txBody>
          <a:bodyPr wrap="square">
            <a:spAutoFit/>
          </a:bodyPr>
          <a:lstStyle/>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Nickel shows good corrosion resistance.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Nickel is used mainly for production of stainless steel.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It is also used for electroplating.</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Dura Nickel: </a:t>
            </a:r>
            <a:r>
              <a:rPr lang="en-US" sz="2400">
                <a:solidFill>
                  <a:srgbClr val="0000FF"/>
                </a:solidFill>
                <a:latin typeface="Times New Roman" pitchFamily="18" charset="0"/>
                <a:cs typeface="Times New Roman" pitchFamily="18" charset="0"/>
              </a:rPr>
              <a:t>It is a nickel </a:t>
            </a:r>
            <a:r>
              <a:rPr lang="en-US" sz="2400" err="1">
                <a:solidFill>
                  <a:srgbClr val="0000FF"/>
                </a:solidFill>
                <a:latin typeface="Times New Roman" pitchFamily="18" charset="0"/>
                <a:cs typeface="Times New Roman" pitchFamily="18" charset="0"/>
              </a:rPr>
              <a:t>aluminium</a:t>
            </a:r>
            <a:r>
              <a:rPr lang="en-US" sz="2400">
                <a:solidFill>
                  <a:srgbClr val="0000FF"/>
                </a:solidFill>
                <a:latin typeface="Times New Roman" pitchFamily="18" charset="0"/>
                <a:cs typeface="Times New Roman" pitchFamily="18" charset="0"/>
              </a:rPr>
              <a:t> alloy. It contains 93.9% Ni, 0.15% C, 0.25% </a:t>
            </a:r>
            <a:r>
              <a:rPr lang="en-US" sz="2400" err="1">
                <a:solidFill>
                  <a:srgbClr val="0000FF"/>
                </a:solidFill>
                <a:latin typeface="Times New Roman" pitchFamily="18" charset="0"/>
                <a:cs typeface="Times New Roman" pitchFamily="18" charset="0"/>
              </a:rPr>
              <a:t>Mn</a:t>
            </a:r>
            <a:r>
              <a:rPr lang="en-US" sz="2400">
                <a:solidFill>
                  <a:srgbClr val="0000FF"/>
                </a:solidFill>
                <a:latin typeface="Times New Roman" pitchFamily="18" charset="0"/>
                <a:cs typeface="Times New Roman" pitchFamily="18" charset="0"/>
              </a:rPr>
              <a:t>, 0.55% Si and 4.5% Al and Fe, S, Cu and Ti. It shows high corrosion resistance and strength. It is used for bellows, fish hook and parts of fishing equipment.</a:t>
            </a:r>
          </a:p>
          <a:p>
            <a:pPr algn="just"/>
            <a:endParaRPr lang="en-US" sz="2400">
              <a:solidFill>
                <a:srgbClr val="0000FF"/>
              </a:solidFill>
              <a:latin typeface="Times New Roman" pitchFamily="18" charset="0"/>
              <a:cs typeface="Times New Roman" pitchFamily="18" charset="0"/>
            </a:endParaRPr>
          </a:p>
          <a:p>
            <a:pPr algn="just"/>
            <a:r>
              <a:rPr lang="en-US" sz="2400" err="1">
                <a:solidFill>
                  <a:srgbClr val="FF0000"/>
                </a:solidFill>
                <a:latin typeface="Times New Roman" pitchFamily="18" charset="0"/>
                <a:cs typeface="Times New Roman" pitchFamily="18" charset="0"/>
              </a:rPr>
              <a:t>Monel</a:t>
            </a:r>
            <a:r>
              <a:rPr lang="en-US" sz="2400">
                <a:solidFill>
                  <a:srgbClr val="FF0000"/>
                </a:solidFill>
                <a:latin typeface="Times New Roman" pitchFamily="18" charset="0"/>
                <a:cs typeface="Times New Roman" pitchFamily="18" charset="0"/>
              </a:rPr>
              <a:t> : </a:t>
            </a:r>
            <a:r>
              <a:rPr lang="en-US" sz="2400">
                <a:solidFill>
                  <a:srgbClr val="0000FF"/>
                </a:solidFill>
                <a:latin typeface="Times New Roman" pitchFamily="18" charset="0"/>
                <a:cs typeface="Times New Roman" pitchFamily="18" charset="0"/>
              </a:rPr>
              <a:t>It is a nickel copper alloy. It contains 66% Ni, 30% Cu with Fe and </a:t>
            </a:r>
            <a:r>
              <a:rPr lang="en-US" sz="2400" err="1">
                <a:solidFill>
                  <a:srgbClr val="0000FF"/>
                </a:solidFill>
                <a:latin typeface="Times New Roman" pitchFamily="18" charset="0"/>
                <a:cs typeface="Times New Roman" pitchFamily="18" charset="0"/>
              </a:rPr>
              <a:t>Mn</a:t>
            </a:r>
            <a:r>
              <a:rPr lang="en-US" sz="2400">
                <a:solidFill>
                  <a:srgbClr val="0000FF"/>
                </a:solidFill>
                <a:latin typeface="Times New Roman" pitchFamily="18" charset="0"/>
                <a:cs typeface="Times New Roman" pitchFamily="18" charset="0"/>
              </a:rPr>
              <a:t>. It is used in aircraft instruments.</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Electrical resistance alloys: </a:t>
            </a:r>
            <a:r>
              <a:rPr lang="en-US" sz="2400">
                <a:solidFill>
                  <a:srgbClr val="0000FF"/>
                </a:solidFill>
                <a:latin typeface="Times New Roman" pitchFamily="18" charset="0"/>
                <a:cs typeface="Times New Roman" pitchFamily="18" charset="0"/>
              </a:rPr>
              <a:t>80% Ni, 20% Cr. Used as heating elements for domestic ovens and industrial furnaces.</a:t>
            </a:r>
          </a:p>
          <a:p>
            <a:pPr algn="just"/>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71027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Nickel and its alloys</a:t>
            </a:r>
          </a:p>
        </p:txBody>
      </p:sp>
      <p:sp>
        <p:nvSpPr>
          <p:cNvPr id="5" name="Rectangle 4"/>
          <p:cNvSpPr/>
          <p:nvPr/>
        </p:nvSpPr>
        <p:spPr>
          <a:xfrm>
            <a:off x="55419" y="1066800"/>
            <a:ext cx="9053945" cy="5262979"/>
          </a:xfrm>
          <a:prstGeom prst="rect">
            <a:avLst/>
          </a:prstGeom>
        </p:spPr>
        <p:txBody>
          <a:bodyPr wrap="square">
            <a:spAutoFit/>
          </a:bodyPr>
          <a:lstStyle/>
          <a:p>
            <a:pPr algn="just"/>
            <a:r>
              <a:rPr lang="en-US" sz="2400">
                <a:solidFill>
                  <a:srgbClr val="FF0000"/>
                </a:solidFill>
                <a:latin typeface="Times New Roman" pitchFamily="18" charset="0"/>
                <a:cs typeface="Times New Roman" pitchFamily="18" charset="0"/>
              </a:rPr>
              <a:t>Inconel: </a:t>
            </a:r>
            <a:r>
              <a:rPr lang="en-US" sz="2400">
                <a:solidFill>
                  <a:srgbClr val="0000FF"/>
                </a:solidFill>
                <a:latin typeface="Times New Roman" pitchFamily="18" charset="0"/>
                <a:cs typeface="Times New Roman" pitchFamily="18" charset="0"/>
              </a:rPr>
              <a:t>It contains 76% Ni, 16% Cr and 8% </a:t>
            </a:r>
            <a:r>
              <a:rPr lang="en-US" sz="2400" err="1">
                <a:solidFill>
                  <a:srgbClr val="0000FF"/>
                </a:solidFill>
                <a:latin typeface="Times New Roman" pitchFamily="18" charset="0"/>
                <a:cs typeface="Times New Roman" pitchFamily="18" charset="0"/>
              </a:rPr>
              <a:t>Fe.It</a:t>
            </a:r>
            <a:r>
              <a:rPr lang="en-US" sz="2400">
                <a:solidFill>
                  <a:srgbClr val="0000FF"/>
                </a:solidFill>
                <a:latin typeface="Times New Roman" pitchFamily="18" charset="0"/>
                <a:cs typeface="Times New Roman" pitchFamily="18" charset="0"/>
              </a:rPr>
              <a:t> has good corrosion resistance, strength and toughness. It is used in heaters, dairy </a:t>
            </a:r>
            <a:r>
              <a:rPr lang="en-US" sz="2400" err="1">
                <a:solidFill>
                  <a:srgbClr val="0000FF"/>
                </a:solidFill>
                <a:latin typeface="Times New Roman" pitchFamily="18" charset="0"/>
                <a:cs typeface="Times New Roman" pitchFamily="18" charset="0"/>
              </a:rPr>
              <a:t>equipments</a:t>
            </a:r>
            <a:r>
              <a:rPr lang="en-US" sz="2400">
                <a:solidFill>
                  <a:srgbClr val="0000FF"/>
                </a:solidFill>
                <a:latin typeface="Times New Roman" pitchFamily="18" charset="0"/>
                <a:cs typeface="Times New Roman" pitchFamily="18" charset="0"/>
              </a:rPr>
              <a:t>. </a:t>
            </a:r>
          </a:p>
          <a:p>
            <a:pPr algn="just"/>
            <a:endParaRPr lang="en-US" sz="2400">
              <a:solidFill>
                <a:srgbClr val="FF0000"/>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Invar : </a:t>
            </a:r>
            <a:r>
              <a:rPr lang="en-US" sz="2400">
                <a:solidFill>
                  <a:srgbClr val="0000FF"/>
                </a:solidFill>
                <a:latin typeface="Times New Roman" pitchFamily="18" charset="0"/>
                <a:cs typeface="Times New Roman" pitchFamily="18" charset="0"/>
              </a:rPr>
              <a:t>It is Nickel – iron alloy with 35% nickel. It does not show any changes in dimensions with a change in temperature.  It is used for measuring instruments like gauges, scales, </a:t>
            </a:r>
            <a:r>
              <a:rPr lang="en-US" sz="2400" err="1">
                <a:solidFill>
                  <a:srgbClr val="0000FF"/>
                </a:solidFill>
                <a:latin typeface="Times New Roman" pitchFamily="18" charset="0"/>
                <a:cs typeface="Times New Roman" pitchFamily="18" charset="0"/>
              </a:rPr>
              <a:t>vernier</a:t>
            </a:r>
            <a:r>
              <a:rPr lang="en-US" sz="2400">
                <a:solidFill>
                  <a:srgbClr val="0000FF"/>
                </a:solidFill>
                <a:latin typeface="Times New Roman" pitchFamily="18" charset="0"/>
                <a:cs typeface="Times New Roman" pitchFamily="18" charset="0"/>
              </a:rPr>
              <a:t>.</a:t>
            </a:r>
          </a:p>
          <a:p>
            <a:pPr algn="just"/>
            <a:endParaRPr lang="en-US" sz="2400">
              <a:solidFill>
                <a:srgbClr val="0000FF"/>
              </a:solidFill>
              <a:latin typeface="Times New Roman" pitchFamily="18" charset="0"/>
              <a:cs typeface="Times New Roman" pitchFamily="18" charset="0"/>
            </a:endParaRPr>
          </a:p>
          <a:p>
            <a:pPr algn="just"/>
            <a:r>
              <a:rPr lang="en-US" sz="2400" err="1">
                <a:solidFill>
                  <a:srgbClr val="FF0000"/>
                </a:solidFill>
                <a:latin typeface="Times New Roman" pitchFamily="18" charset="0"/>
                <a:cs typeface="Times New Roman" pitchFamily="18" charset="0"/>
              </a:rPr>
              <a:t>Elinvar</a:t>
            </a:r>
            <a:r>
              <a:rPr lang="en-US" sz="2400">
                <a:solidFill>
                  <a:srgbClr val="FF0000"/>
                </a:solidFill>
                <a:latin typeface="Times New Roman" pitchFamily="18" charset="0"/>
                <a:cs typeface="Times New Roman" pitchFamily="18" charset="0"/>
              </a:rPr>
              <a:t> : </a:t>
            </a:r>
            <a:r>
              <a:rPr lang="en-US" sz="2400">
                <a:solidFill>
                  <a:srgbClr val="0000FF"/>
                </a:solidFill>
                <a:latin typeface="Times New Roman" pitchFamily="18" charset="0"/>
                <a:cs typeface="Times New Roman" pitchFamily="18" charset="0"/>
              </a:rPr>
              <a:t>It contains 36% Ni, 12% Cr with rest of Iron. It is used in watches for making springs.</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Alnico : </a:t>
            </a:r>
            <a:r>
              <a:rPr lang="en-US" sz="2400">
                <a:solidFill>
                  <a:srgbClr val="0000FF"/>
                </a:solidFill>
                <a:latin typeface="Times New Roman" pitchFamily="18" charset="0"/>
                <a:cs typeface="Times New Roman" pitchFamily="18" charset="0"/>
              </a:rPr>
              <a:t>It contains 8 to 10% Al, 15 to 30% Ni, 5 to 30% Co with Fe. It has high magnetic property. It is used to make powerful magnets. It finds applications in motors, microphones and speakers.</a:t>
            </a:r>
          </a:p>
        </p:txBody>
      </p:sp>
    </p:spTree>
    <p:extLst>
      <p:ext uri="{BB962C8B-B14F-4D97-AF65-F5344CB8AC3E}">
        <p14:creationId xmlns:p14="http://schemas.microsoft.com/office/powerpoint/2010/main" val="356027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Lead and tin alloys</a:t>
            </a:r>
          </a:p>
        </p:txBody>
      </p:sp>
      <p:sp>
        <p:nvSpPr>
          <p:cNvPr id="5" name="Rectangle 4"/>
          <p:cNvSpPr/>
          <p:nvPr/>
        </p:nvSpPr>
        <p:spPr>
          <a:xfrm>
            <a:off x="55419" y="1066800"/>
            <a:ext cx="9053945" cy="3785652"/>
          </a:xfrm>
          <a:prstGeom prst="rect">
            <a:avLst/>
          </a:prstGeom>
        </p:spPr>
        <p:txBody>
          <a:bodyPr wrap="square">
            <a:spAutoFit/>
          </a:bodyPr>
          <a:lstStyle/>
          <a:p>
            <a:pPr algn="just"/>
            <a:r>
              <a:rPr lang="en-US" sz="2400" err="1">
                <a:solidFill>
                  <a:srgbClr val="FF0000"/>
                </a:solidFill>
                <a:latin typeface="Times New Roman" pitchFamily="18" charset="0"/>
                <a:cs typeface="Times New Roman" pitchFamily="18" charset="0"/>
              </a:rPr>
              <a:t>Tinman’s</a:t>
            </a:r>
            <a:r>
              <a:rPr lang="en-US" sz="2400">
                <a:solidFill>
                  <a:srgbClr val="FF0000"/>
                </a:solidFill>
                <a:latin typeface="Times New Roman" pitchFamily="18" charset="0"/>
                <a:cs typeface="Times New Roman" pitchFamily="18" charset="0"/>
              </a:rPr>
              <a:t> solder: </a:t>
            </a:r>
            <a:r>
              <a:rPr lang="en-US" sz="2400">
                <a:solidFill>
                  <a:srgbClr val="0000FF"/>
                </a:solidFill>
                <a:latin typeface="Times New Roman" pitchFamily="18" charset="0"/>
                <a:cs typeface="Times New Roman" pitchFamily="18" charset="0"/>
              </a:rPr>
              <a:t>It contains 62% tin. It is used for soldering </a:t>
            </a:r>
            <a:r>
              <a:rPr lang="en-US" sz="2400" err="1">
                <a:solidFill>
                  <a:srgbClr val="0000FF"/>
                </a:solidFill>
                <a:latin typeface="Times New Roman" pitchFamily="18" charset="0"/>
                <a:cs typeface="Times New Roman" pitchFamily="18" charset="0"/>
              </a:rPr>
              <a:t>elctronic</a:t>
            </a:r>
            <a:r>
              <a:rPr lang="en-US" sz="2400">
                <a:solidFill>
                  <a:srgbClr val="0000FF"/>
                </a:solidFill>
                <a:latin typeface="Times New Roman" pitchFamily="18" charset="0"/>
                <a:cs typeface="Times New Roman" pitchFamily="18" charset="0"/>
              </a:rPr>
              <a:t> components.</a:t>
            </a:r>
          </a:p>
          <a:p>
            <a:pPr algn="just"/>
            <a:endParaRPr lang="en-US" sz="2400">
              <a:solidFill>
                <a:srgbClr val="0000FF"/>
              </a:solidFill>
              <a:latin typeface="Times New Roman" pitchFamily="18" charset="0"/>
              <a:cs typeface="Times New Roman" pitchFamily="18" charset="0"/>
            </a:endParaRPr>
          </a:p>
          <a:p>
            <a:pPr algn="just"/>
            <a:r>
              <a:rPr lang="en-US" sz="2400">
                <a:solidFill>
                  <a:srgbClr val="FF0000"/>
                </a:solidFill>
                <a:latin typeface="Times New Roman" pitchFamily="18" charset="0"/>
                <a:cs typeface="Times New Roman" pitchFamily="18" charset="0"/>
              </a:rPr>
              <a:t>Plumber’s solder:  </a:t>
            </a:r>
            <a:r>
              <a:rPr lang="en-US" sz="2400">
                <a:solidFill>
                  <a:srgbClr val="0000FF"/>
                </a:solidFill>
                <a:latin typeface="Times New Roman" pitchFamily="18" charset="0"/>
                <a:cs typeface="Times New Roman" pitchFamily="18" charset="0"/>
              </a:rPr>
              <a:t>It contains 20 to 40 % tin. The pasty nature of alloy helps the plumber to join pipes therefore it is called as plumber’s solder.</a:t>
            </a:r>
          </a:p>
          <a:p>
            <a:pPr algn="just"/>
            <a:endParaRPr lang="en-US" sz="2400">
              <a:solidFill>
                <a:srgbClr val="0000FF"/>
              </a:solidFill>
              <a:latin typeface="Times New Roman" pitchFamily="18" charset="0"/>
              <a:cs typeface="Times New Roman" pitchFamily="18" charset="0"/>
            </a:endParaRPr>
          </a:p>
          <a:p>
            <a:pPr algn="just"/>
            <a:r>
              <a:rPr lang="en-US" sz="2400" err="1">
                <a:solidFill>
                  <a:srgbClr val="FF0000"/>
                </a:solidFill>
                <a:latin typeface="Times New Roman" pitchFamily="18" charset="0"/>
                <a:cs typeface="Times New Roman" pitchFamily="18" charset="0"/>
              </a:rPr>
              <a:t>Terne</a:t>
            </a:r>
            <a:r>
              <a:rPr lang="en-US" sz="2400">
                <a:solidFill>
                  <a:srgbClr val="FF0000"/>
                </a:solidFill>
                <a:latin typeface="Times New Roman" pitchFamily="18" charset="0"/>
                <a:cs typeface="Times New Roman" pitchFamily="18" charset="0"/>
              </a:rPr>
              <a:t> metal : </a:t>
            </a:r>
            <a:r>
              <a:rPr lang="en-US" sz="2400">
                <a:solidFill>
                  <a:srgbClr val="0000FF"/>
                </a:solidFill>
                <a:latin typeface="Times New Roman" pitchFamily="18" charset="0"/>
                <a:cs typeface="Times New Roman" pitchFamily="18" charset="0"/>
              </a:rPr>
              <a:t>It contains 10 to 25% tin. It is used for coating steel sheets in order to improve its corrosion resistance.</a:t>
            </a:r>
          </a:p>
          <a:p>
            <a:pPr algn="just"/>
            <a:endParaRPr lang="en-US" sz="2400">
              <a:solidFill>
                <a:srgbClr val="0000FF"/>
              </a:solidFill>
              <a:latin typeface="Times New Roman" pitchFamily="18" charset="0"/>
              <a:cs typeface="Times New Roman" pitchFamily="18" charset="0"/>
            </a:endParaRPr>
          </a:p>
          <a:p>
            <a:pPr algn="just"/>
            <a:endParaRPr lang="en-US" sz="240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647070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Ceramics</a:t>
            </a:r>
          </a:p>
        </p:txBody>
      </p:sp>
      <p:sp>
        <p:nvSpPr>
          <p:cNvPr id="5" name="Rectangle 4"/>
          <p:cNvSpPr/>
          <p:nvPr/>
        </p:nvSpPr>
        <p:spPr>
          <a:xfrm>
            <a:off x="13855" y="1676400"/>
            <a:ext cx="8877300" cy="3108543"/>
          </a:xfrm>
          <a:prstGeom prst="rect">
            <a:avLst/>
          </a:prstGeom>
        </p:spPr>
        <p:txBody>
          <a:bodyPr wrap="square">
            <a:spAutoFit/>
          </a:bodyPr>
          <a:lstStyle/>
          <a:p>
            <a:pPr marL="457200" indent="-457200" algn="just">
              <a:buFont typeface="Wingdings" pitchFamily="2" charset="2"/>
              <a:buChar char="Ø"/>
            </a:pPr>
            <a:r>
              <a:rPr lang="en-US" sz="2800" b="1">
                <a:solidFill>
                  <a:srgbClr val="FF0000"/>
                </a:solidFill>
                <a:latin typeface="Times New Roman" pitchFamily="18" charset="0"/>
                <a:cs typeface="Times New Roman" pitchFamily="18" charset="0"/>
              </a:rPr>
              <a:t>Ceramics</a:t>
            </a:r>
            <a:r>
              <a:rPr lang="en-US" sz="2800" b="1">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can be defined as solid compounds that are formed by the application of heat, and sometimes heat and pressure, comprising at least two elements provided one of them is a non-metal or a nonmetallic elemental solid (NMES).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other element(s) may be a metal(s) or another nonmetallic elemental solid(s).</a:t>
            </a:r>
          </a:p>
        </p:txBody>
      </p:sp>
    </p:spTree>
    <p:extLst>
      <p:ext uri="{BB962C8B-B14F-4D97-AF65-F5344CB8AC3E}">
        <p14:creationId xmlns:p14="http://schemas.microsoft.com/office/powerpoint/2010/main" val="2895804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Ceramics</a:t>
            </a:r>
          </a:p>
        </p:txBody>
      </p:sp>
      <p:sp>
        <p:nvSpPr>
          <p:cNvPr id="5" name="Rectangle 4"/>
          <p:cNvSpPr/>
          <p:nvPr/>
        </p:nvSpPr>
        <p:spPr>
          <a:xfrm>
            <a:off x="10390" y="1109514"/>
            <a:ext cx="9133609" cy="4832092"/>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Examples: </a:t>
            </a:r>
          </a:p>
          <a:p>
            <a:pPr marL="342900" indent="-342900">
              <a:buFont typeface="Wingdings" pitchFamily="2" charset="2"/>
              <a:buChar char="Ø"/>
            </a:pPr>
            <a:r>
              <a:rPr lang="en-US" sz="2800">
                <a:solidFill>
                  <a:srgbClr val="0000FF"/>
                </a:solidFill>
                <a:latin typeface="Times New Roman" pitchFamily="18" charset="0"/>
                <a:cs typeface="Times New Roman" pitchFamily="18" charset="0"/>
              </a:rPr>
              <a:t>Magnesia or </a:t>
            </a:r>
            <a:r>
              <a:rPr lang="en-US" sz="2800" err="1">
                <a:solidFill>
                  <a:srgbClr val="0000FF"/>
                </a:solidFill>
                <a:latin typeface="Times New Roman" pitchFamily="18" charset="0"/>
                <a:cs typeface="Times New Roman" pitchFamily="18" charset="0"/>
              </a:rPr>
              <a:t>MgO</a:t>
            </a:r>
            <a:r>
              <a:rPr lang="en-US" sz="2800">
                <a:solidFill>
                  <a:srgbClr val="0000FF"/>
                </a:solidFill>
                <a:latin typeface="Times New Roman" pitchFamily="18" charset="0"/>
                <a:cs typeface="Times New Roman" pitchFamily="18" charset="0"/>
              </a:rPr>
              <a:t>, is a ceramic since it is a solid compound of a metal bonded to the nonmetal O</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a:t>
            </a:r>
          </a:p>
          <a:p>
            <a:endParaRPr lang="en-US" sz="280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800">
                <a:solidFill>
                  <a:srgbClr val="FF0000"/>
                </a:solidFill>
                <a:latin typeface="Times New Roman" pitchFamily="18" charset="0"/>
                <a:cs typeface="Times New Roman" pitchFamily="18" charset="0"/>
              </a:rPr>
              <a:t>Silica is also a ceramic since it combines an NMES and a nonmetal.</a:t>
            </a:r>
          </a:p>
          <a:p>
            <a:pPr marL="342900" indent="-342900">
              <a:buFont typeface="Wingdings" pitchFamily="2" charset="2"/>
              <a:buChar char="Ø"/>
            </a:pPr>
            <a:endParaRPr lang="en-US" sz="2800">
              <a:latin typeface="Times New Roman" pitchFamily="18" charset="0"/>
              <a:cs typeface="Times New Roman" pitchFamily="18" charset="0"/>
            </a:endParaRPr>
          </a:p>
          <a:p>
            <a:pPr marL="342900" indent="-342900">
              <a:buFont typeface="Wingdings" pitchFamily="2" charset="2"/>
              <a:buChar char="Ø"/>
            </a:pPr>
            <a:r>
              <a:rPr lang="en-US" sz="2800">
                <a:solidFill>
                  <a:srgbClr val="0000FF"/>
                </a:solidFill>
                <a:latin typeface="Times New Roman" pitchFamily="18" charset="0"/>
                <a:cs typeface="Times New Roman" pitchFamily="18" charset="0"/>
              </a:rPr>
              <a:t>Similarly TiC and ZrB</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 are ceramics since they combine metals (Ti, </a:t>
            </a:r>
            <a:r>
              <a:rPr lang="en-US" sz="2800" err="1">
                <a:solidFill>
                  <a:srgbClr val="0000FF"/>
                </a:solidFill>
                <a:latin typeface="Times New Roman" pitchFamily="18" charset="0"/>
                <a:cs typeface="Times New Roman" pitchFamily="18" charset="0"/>
              </a:rPr>
              <a:t>Zr</a:t>
            </a:r>
            <a:r>
              <a:rPr lang="en-US" sz="2800">
                <a:solidFill>
                  <a:srgbClr val="0000FF"/>
                </a:solidFill>
                <a:latin typeface="Times New Roman" pitchFamily="18" charset="0"/>
                <a:cs typeface="Times New Roman" pitchFamily="18" charset="0"/>
              </a:rPr>
              <a:t>) and the NMES (C, B)- </a:t>
            </a:r>
          </a:p>
          <a:p>
            <a:endParaRPr lang="en-US" sz="2800">
              <a:latin typeface="Times New Roman" pitchFamily="18" charset="0"/>
              <a:cs typeface="Times New Roman" pitchFamily="18" charset="0"/>
            </a:endParaRPr>
          </a:p>
          <a:p>
            <a:pPr marL="342900" indent="-342900">
              <a:buFont typeface="Wingdings" pitchFamily="2" charset="2"/>
              <a:buChar char="Ø"/>
            </a:pPr>
            <a:r>
              <a:rPr lang="en-US" sz="2800" err="1">
                <a:solidFill>
                  <a:srgbClr val="FF0000"/>
                </a:solidFill>
                <a:latin typeface="Times New Roman" pitchFamily="18" charset="0"/>
                <a:cs typeface="Times New Roman" pitchFamily="18" charset="0"/>
              </a:rPr>
              <a:t>SiC</a:t>
            </a:r>
            <a:r>
              <a:rPr lang="en-US" sz="2800">
                <a:solidFill>
                  <a:srgbClr val="FF0000"/>
                </a:solidFill>
                <a:latin typeface="Times New Roman" pitchFamily="18" charset="0"/>
                <a:cs typeface="Times New Roman" pitchFamily="18" charset="0"/>
              </a:rPr>
              <a:t> is also a ceramic. </a:t>
            </a:r>
          </a:p>
        </p:txBody>
      </p:sp>
    </p:spTree>
    <p:extLst>
      <p:ext uri="{BB962C8B-B14F-4D97-AF65-F5344CB8AC3E}">
        <p14:creationId xmlns:p14="http://schemas.microsoft.com/office/powerpoint/2010/main" val="54436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Ceramics</a:t>
            </a:r>
          </a:p>
        </p:txBody>
      </p:sp>
      <p:sp>
        <p:nvSpPr>
          <p:cNvPr id="5" name="Rectangle 4"/>
          <p:cNvSpPr/>
          <p:nvPr/>
        </p:nvSpPr>
        <p:spPr>
          <a:xfrm>
            <a:off x="152400" y="944710"/>
            <a:ext cx="8991600" cy="954107"/>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Silicate based ceramics - Pottery, sculpture, sanitary ware, tiles, electrically insulating silicate-based ceramics. </a:t>
            </a:r>
          </a:p>
        </p:txBody>
      </p:sp>
      <p:sp>
        <p:nvSpPr>
          <p:cNvPr id="6" name="Rectangle 5"/>
          <p:cNvSpPr/>
          <p:nvPr/>
        </p:nvSpPr>
        <p:spPr>
          <a:xfrm>
            <a:off x="152400" y="2136339"/>
            <a:ext cx="8839200" cy="3539430"/>
          </a:xfrm>
          <a:prstGeom prst="rect">
            <a:avLst/>
          </a:prstGeom>
        </p:spPr>
        <p:txBody>
          <a:bodyPr wrap="square">
            <a:spAutoFit/>
          </a:bodyPr>
          <a:lstStyle/>
          <a:p>
            <a:pPr marL="457200" indent="-457200">
              <a:buFont typeface="Wingdings" pitchFamily="2" charset="2"/>
              <a:buChar char="Ø"/>
            </a:pPr>
            <a:r>
              <a:rPr lang="en-US" sz="2800">
                <a:solidFill>
                  <a:srgbClr val="0000FF"/>
                </a:solidFill>
                <a:latin typeface="Times New Roman" pitchFamily="18" charset="0"/>
                <a:cs typeface="Times New Roman" pitchFamily="18" charset="0"/>
              </a:rPr>
              <a:t>Traditional ceramics are characterized by mostly silicate-based porous microstructures that are quite coarse, non-uniform, and multiphase. </a:t>
            </a:r>
          </a:p>
          <a:p>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They are typically formed by mixing clays and feldspars, followed by forming either by casting or on a potter's wheel, firing in a flame kiln to sinter them, and finally glazing.</a:t>
            </a:r>
          </a:p>
        </p:txBody>
      </p:sp>
    </p:spTree>
    <p:extLst>
      <p:ext uri="{BB962C8B-B14F-4D97-AF65-F5344CB8AC3E}">
        <p14:creationId xmlns:p14="http://schemas.microsoft.com/office/powerpoint/2010/main" val="258247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fontScale="90000"/>
          </a:bodyPr>
          <a:lstStyle/>
          <a:p>
            <a:r>
              <a:rPr lang="en-US" sz="3200" b="1">
                <a:solidFill>
                  <a:srgbClr val="FFFFFF"/>
                </a:solidFill>
                <a:latin typeface="Cambria" pitchFamily="18" charset="0"/>
              </a:rPr>
              <a:t>Why Material Engineering Important to Technologists?</a:t>
            </a:r>
          </a:p>
        </p:txBody>
      </p:sp>
      <p:sp>
        <p:nvSpPr>
          <p:cNvPr id="5" name="Rectangle 4"/>
          <p:cNvSpPr/>
          <p:nvPr/>
        </p:nvSpPr>
        <p:spPr>
          <a:xfrm>
            <a:off x="67384" y="1093879"/>
            <a:ext cx="8933662" cy="5632311"/>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Mechanical engineers search for high temp material so that gas turbines, jet engines etc., can operate more efficiently and wear resistance materials to manufacture bearing materials</a:t>
            </a:r>
          </a:p>
          <a:p>
            <a:pPr marL="342900" indent="-342900" algn="just">
              <a:buFont typeface="Wingdings" pitchFamily="2" charset="2"/>
              <a:buChar char="Ø"/>
            </a:pPr>
            <a:r>
              <a:rPr lang="en-US" sz="2400">
                <a:latin typeface="Cambria" pitchFamily="18" charset="0"/>
              </a:rPr>
              <a:t>Electrical engineers search for materials by which electrical devices or machines can be operated at a faster rate with minimum power losses</a:t>
            </a:r>
          </a:p>
          <a:p>
            <a:pPr marL="342900" indent="-342900" algn="just">
              <a:buFont typeface="Wingdings" pitchFamily="2" charset="2"/>
              <a:buChar char="Ø"/>
            </a:pPr>
            <a:r>
              <a:rPr lang="en-US" sz="2400">
                <a:latin typeface="Cambria" pitchFamily="18" charset="0"/>
              </a:rPr>
              <a:t>Aerospace &amp; automobile engineers search for materials having high strength-to weight ratio</a:t>
            </a:r>
          </a:p>
          <a:p>
            <a:pPr marL="342900" indent="-342900" algn="just">
              <a:buFont typeface="Wingdings" pitchFamily="2" charset="2"/>
              <a:buChar char="Ø"/>
            </a:pPr>
            <a:r>
              <a:rPr lang="en-US" sz="2400">
                <a:latin typeface="Cambria" pitchFamily="18" charset="0"/>
              </a:rPr>
              <a:t>Electronic engineers search for material that are useful in the fabrication &amp; miniaturization of electronic devices</a:t>
            </a:r>
          </a:p>
          <a:p>
            <a:pPr marL="342900" indent="-342900" algn="just">
              <a:buFont typeface="Wingdings" pitchFamily="2" charset="2"/>
              <a:buChar char="Ø"/>
            </a:pPr>
            <a:r>
              <a:rPr lang="en-US" sz="2400">
                <a:latin typeface="Cambria" pitchFamily="18" charset="0"/>
              </a:rPr>
              <a:t>Chemical engineers search for highly corrosion-resistant materials</a:t>
            </a:r>
          </a:p>
          <a:p>
            <a:pPr algn="just"/>
            <a:r>
              <a:rPr lang="en-US" sz="2400">
                <a:solidFill>
                  <a:srgbClr val="FF0000"/>
                </a:solidFill>
                <a:latin typeface="Cambria" pitchFamily="18" charset="0"/>
              </a:rPr>
              <a:t>Note: </a:t>
            </a:r>
            <a:r>
              <a:rPr lang="en-US" sz="2400">
                <a:latin typeface="Cambria" pitchFamily="18" charset="0"/>
              </a:rPr>
              <a:t>All these demands may be fulfilled when the internal structure and engineering properties are known to an engineer or technologist</a:t>
            </a:r>
          </a:p>
        </p:txBody>
      </p:sp>
    </p:spTree>
    <p:extLst>
      <p:ext uri="{BB962C8B-B14F-4D97-AF65-F5344CB8AC3E}">
        <p14:creationId xmlns:p14="http://schemas.microsoft.com/office/powerpoint/2010/main" val="3553908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591" y="1295400"/>
            <a:ext cx="8991600"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As a class, ceramics are hard, wear-resistant, brittle, prone to thermal shock, refractory, electrically and thermally </a:t>
            </a:r>
            <a:r>
              <a:rPr lang="en-US" sz="2800" err="1">
                <a:solidFill>
                  <a:srgbClr val="FF0000"/>
                </a:solidFill>
                <a:latin typeface="Times New Roman" pitchFamily="18" charset="0"/>
                <a:cs typeface="Times New Roman" pitchFamily="18" charset="0"/>
              </a:rPr>
              <a:t>insulative</a:t>
            </a:r>
            <a:r>
              <a:rPr lang="en-US" sz="2800">
                <a:solidFill>
                  <a:srgbClr val="FF0000"/>
                </a:solidFill>
                <a:latin typeface="Times New Roman" pitchFamily="18" charset="0"/>
                <a:cs typeface="Times New Roman" pitchFamily="18" charset="0"/>
              </a:rPr>
              <a:t>, transparent. nonmagnetic, chemically stable, and oxidation-resistant.</a:t>
            </a: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As with all generalizations, there will be exceptions; some ceramics are electrically and thermally quite conductive.</a:t>
            </a:r>
          </a:p>
          <a:p>
            <a:pPr algn="just"/>
            <a:endParaRPr lang="en-US" sz="2800">
              <a:solidFill>
                <a:srgbClr val="0000FF"/>
              </a:solidFill>
              <a:latin typeface="Times New Roman" pitchFamily="18" charset="0"/>
              <a:cs typeface="Times New Roman" pitchFamily="18" charset="0"/>
            </a:endParaRPr>
          </a:p>
          <a:p>
            <a:pPr algn="just"/>
            <a:endParaRPr lang="en-US" sz="2800">
              <a:solidFill>
                <a:srgbClr val="0000FF"/>
              </a:solidFill>
              <a:latin typeface="Times New Roman" pitchFamily="18" charset="0"/>
              <a:cs typeface="Times New Roman" pitchFamily="18" charset="0"/>
            </a:endParaRP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Characteristics of Ceramics</a:t>
            </a:r>
          </a:p>
        </p:txBody>
      </p:sp>
    </p:spTree>
    <p:extLst>
      <p:ext uri="{BB962C8B-B14F-4D97-AF65-F5344CB8AC3E}">
        <p14:creationId xmlns:p14="http://schemas.microsoft.com/office/powerpoint/2010/main" val="1346187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26" y="1000174"/>
            <a:ext cx="9022773" cy="6124754"/>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Applications</a:t>
            </a:r>
          </a:p>
          <a:p>
            <a:pPr marL="514350" indent="-514350" algn="just">
              <a:buAutoNum type="arabicPeriod"/>
            </a:pPr>
            <a:r>
              <a:rPr lang="en-US" sz="2800">
                <a:solidFill>
                  <a:srgbClr val="FF0000"/>
                </a:solidFill>
                <a:latin typeface="Times New Roman" pitchFamily="18" charset="0"/>
                <a:cs typeface="Times New Roman" pitchFamily="18" charset="0"/>
              </a:rPr>
              <a:t>Insulation-</a:t>
            </a:r>
            <a:r>
              <a:rPr lang="en-US" sz="2800">
                <a:solidFill>
                  <a:srgbClr val="0000FF"/>
                </a:solidFill>
                <a:latin typeface="Times New Roman" pitchFamily="18" charset="0"/>
                <a:cs typeface="Times New Roman" pitchFamily="18" charset="0"/>
              </a:rPr>
              <a:t> High-temperature furnace linings for insulation (oxide fibers such as SiO</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 A1</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O</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 and ZrO</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a:t>
            </a:r>
          </a:p>
          <a:p>
            <a:pPr marL="514350" indent="-514350" algn="just">
              <a:buFontTx/>
              <a:buAutoNum type="arabicPeriod"/>
            </a:pPr>
            <a:r>
              <a:rPr lang="en-US" sz="2800">
                <a:solidFill>
                  <a:srgbClr val="FF0000"/>
                </a:solidFill>
                <a:latin typeface="Times New Roman" pitchFamily="18" charset="0"/>
                <a:cs typeface="Times New Roman" pitchFamily="18" charset="0"/>
              </a:rPr>
              <a:t>Conductivity</a:t>
            </a:r>
            <a:r>
              <a:rPr lang="en-US" sz="2800">
                <a:solidFill>
                  <a:srgbClr val="0000FF"/>
                </a:solidFill>
                <a:latin typeface="Times New Roman" pitchFamily="18" charset="0"/>
                <a:cs typeface="Times New Roman" pitchFamily="18" charset="0"/>
              </a:rPr>
              <a:t> - Heating elements for furnaces (</a:t>
            </a:r>
            <a:r>
              <a:rPr lang="en-US" sz="2800" err="1">
                <a:solidFill>
                  <a:srgbClr val="0000FF"/>
                </a:solidFill>
                <a:latin typeface="Times New Roman" pitchFamily="18" charset="0"/>
                <a:cs typeface="Times New Roman" pitchFamily="18" charset="0"/>
              </a:rPr>
              <a:t>SiC</a:t>
            </a:r>
            <a:r>
              <a:rPr lang="en-US" sz="2800">
                <a:solidFill>
                  <a:srgbClr val="0000FF"/>
                </a:solidFill>
                <a:latin typeface="Times New Roman" pitchFamily="18" charset="0"/>
                <a:cs typeface="Times New Roman" pitchFamily="18" charset="0"/>
              </a:rPr>
              <a:t>, ZrO</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 MoSi</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a:t>
            </a:r>
            <a:endParaRPr lang="en-US" sz="2800">
              <a:solidFill>
                <a:srgbClr val="FF0000"/>
              </a:solidFill>
              <a:latin typeface="Times New Roman" pitchFamily="18" charset="0"/>
              <a:cs typeface="Times New Roman" pitchFamily="18" charset="0"/>
            </a:endParaRPr>
          </a:p>
          <a:p>
            <a:pPr marL="514350" indent="-514350" algn="just">
              <a:buFontTx/>
              <a:buAutoNum type="arabicPeriod"/>
            </a:pPr>
            <a:r>
              <a:rPr lang="en-US" sz="2800">
                <a:solidFill>
                  <a:srgbClr val="FF0000"/>
                </a:solidFill>
                <a:latin typeface="Times New Roman" pitchFamily="18" charset="0"/>
                <a:cs typeface="Times New Roman" pitchFamily="18" charset="0"/>
              </a:rPr>
              <a:t>Insulators in electronic applications </a:t>
            </a:r>
            <a:r>
              <a:rPr lang="en-US" sz="2800">
                <a:solidFill>
                  <a:srgbClr val="0000FF"/>
                </a:solidFill>
                <a:latin typeface="Times New Roman" pitchFamily="18" charset="0"/>
                <a:cs typeface="Times New Roman" pitchFamily="18" charset="0"/>
              </a:rPr>
              <a:t>- Substrates for electronic packaging and electrical insulators in general (Al</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O</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a:t>
            </a:r>
          </a:p>
          <a:p>
            <a:pPr marL="514350" indent="-514350" algn="just">
              <a:buFontTx/>
              <a:buAutoNum type="arabicPeriod"/>
            </a:pPr>
            <a:r>
              <a:rPr lang="en-US" sz="2800">
                <a:solidFill>
                  <a:srgbClr val="FF0000"/>
                </a:solidFill>
                <a:latin typeface="Times New Roman" pitchFamily="18" charset="0"/>
                <a:cs typeface="Times New Roman" pitchFamily="18" charset="0"/>
              </a:rPr>
              <a:t>Semiconducting-</a:t>
            </a:r>
            <a:r>
              <a:rPr lang="en-US" sz="2800">
                <a:solidFill>
                  <a:srgbClr val="0000FF"/>
                </a:solidFill>
                <a:latin typeface="Times New Roman" pitchFamily="18" charset="0"/>
                <a:cs typeface="Times New Roman" pitchFamily="18" charset="0"/>
              </a:rPr>
              <a:t> Thermistors and heating elements (oxides of Fe, Co, </a:t>
            </a:r>
            <a:r>
              <a:rPr lang="en-US" sz="2800" err="1">
                <a:solidFill>
                  <a:srgbClr val="0000FF"/>
                </a:solidFill>
                <a:latin typeface="Times New Roman" pitchFamily="18" charset="0"/>
                <a:cs typeface="Times New Roman" pitchFamily="18" charset="0"/>
              </a:rPr>
              <a:t>Mn</a:t>
            </a:r>
            <a:r>
              <a:rPr lang="en-US" sz="2800">
                <a:solidFill>
                  <a:srgbClr val="0000FF"/>
                </a:solidFill>
                <a:latin typeface="Times New Roman" pitchFamily="18" charset="0"/>
                <a:cs typeface="Times New Roman" pitchFamily="18" charset="0"/>
              </a:rPr>
              <a:t>).</a:t>
            </a:r>
          </a:p>
          <a:p>
            <a:pPr marL="514350" indent="-514350" algn="just">
              <a:buFontTx/>
              <a:buAutoNum type="arabicPeriod"/>
            </a:pPr>
            <a:r>
              <a:rPr lang="en-US" sz="2800">
                <a:solidFill>
                  <a:srgbClr val="FF0000"/>
                </a:solidFill>
                <a:latin typeface="Times New Roman" pitchFamily="18" charset="0"/>
                <a:cs typeface="Times New Roman" pitchFamily="18" charset="0"/>
              </a:rPr>
              <a:t>Gas-sensitive conduct - </a:t>
            </a:r>
            <a:r>
              <a:rPr lang="en-US" sz="2800">
                <a:solidFill>
                  <a:srgbClr val="0000FF"/>
                </a:solidFill>
                <a:latin typeface="Times New Roman" pitchFamily="18" charset="0"/>
                <a:cs typeface="Times New Roman" pitchFamily="18" charset="0"/>
              </a:rPr>
              <a:t>Gas sensors (</a:t>
            </a:r>
            <a:r>
              <a:rPr lang="en-US" sz="2800" err="1">
                <a:solidFill>
                  <a:srgbClr val="0000FF"/>
                </a:solidFill>
                <a:latin typeface="Times New Roman" pitchFamily="18" charset="0"/>
                <a:cs typeface="Times New Roman" pitchFamily="18" charset="0"/>
              </a:rPr>
              <a:t>ZnO</a:t>
            </a:r>
            <a:r>
              <a:rPr lang="en-US" sz="2800">
                <a:solidFill>
                  <a:srgbClr val="0000FF"/>
                </a:solidFill>
                <a:latin typeface="Times New Roman" pitchFamily="18" charset="0"/>
                <a:cs typeface="Times New Roman" pitchFamily="18" charset="0"/>
              </a:rPr>
              <a:t>).</a:t>
            </a:r>
          </a:p>
          <a:p>
            <a:pPr marL="514350" indent="-514350" algn="just">
              <a:buFontTx/>
              <a:buAutoNum type="arabicPeriod"/>
            </a:pPr>
            <a:r>
              <a:rPr lang="en-US" sz="2800">
                <a:solidFill>
                  <a:srgbClr val="FF0000"/>
                </a:solidFill>
                <a:latin typeface="Times New Roman" pitchFamily="18" charset="0"/>
                <a:cs typeface="Times New Roman" pitchFamily="18" charset="0"/>
              </a:rPr>
              <a:t>Soft magnets - </a:t>
            </a:r>
            <a:r>
              <a:rPr lang="en-US" sz="2800">
                <a:solidFill>
                  <a:srgbClr val="0000FF"/>
                </a:solidFill>
                <a:latin typeface="Times New Roman" pitchFamily="18" charset="0"/>
                <a:cs typeface="Times New Roman" pitchFamily="18" charset="0"/>
              </a:rPr>
              <a:t>Transformer cores [(Zn)Fe</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O</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 with </a:t>
            </a:r>
            <a:r>
              <a:rPr lang="en-US" sz="2800" err="1">
                <a:solidFill>
                  <a:srgbClr val="0000FF"/>
                </a:solidFill>
                <a:latin typeface="Times New Roman" pitchFamily="18" charset="0"/>
                <a:cs typeface="Times New Roman" pitchFamily="18" charset="0"/>
              </a:rPr>
              <a:t>Mn</a:t>
            </a:r>
            <a:r>
              <a:rPr lang="en-US" sz="2800">
                <a:solidFill>
                  <a:srgbClr val="0000FF"/>
                </a:solidFill>
                <a:latin typeface="Times New Roman" pitchFamily="18" charset="0"/>
                <a:cs typeface="Times New Roman" pitchFamily="18" charset="0"/>
              </a:rPr>
              <a:t>, Co, Mg]; magnetic tapes. </a:t>
            </a:r>
          </a:p>
          <a:p>
            <a:pPr algn="just"/>
            <a:endParaRPr lang="en-US" sz="2800">
              <a:solidFill>
                <a:srgbClr val="0000FF"/>
              </a:solidFill>
              <a:latin typeface="Times New Roman" pitchFamily="18" charset="0"/>
              <a:cs typeface="Times New Roman" pitchFamily="18" charset="0"/>
            </a:endParaRP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Ceramics</a:t>
            </a:r>
          </a:p>
        </p:txBody>
      </p:sp>
    </p:spTree>
    <p:extLst>
      <p:ext uri="{BB962C8B-B14F-4D97-AF65-F5344CB8AC3E}">
        <p14:creationId xmlns:p14="http://schemas.microsoft.com/office/powerpoint/2010/main" val="2806055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991600" cy="5693866"/>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7. Transparency - </a:t>
            </a:r>
            <a:r>
              <a:rPr lang="en-US" sz="2800">
                <a:solidFill>
                  <a:srgbClr val="0000FF"/>
                </a:solidFill>
                <a:latin typeface="Times New Roman" pitchFamily="18" charset="0"/>
                <a:cs typeface="Times New Roman" pitchFamily="18" charset="0"/>
              </a:rPr>
              <a:t>Windows (soda-lime glasses), cables for optical communication (ultra-pure silica).</a:t>
            </a:r>
          </a:p>
          <a:p>
            <a:pPr algn="just"/>
            <a:endParaRPr lang="en-US" sz="2800">
              <a:solidFill>
                <a:srgbClr val="0000FF"/>
              </a:solidFill>
              <a:latin typeface="Times New Roman" pitchFamily="18" charset="0"/>
              <a:cs typeface="Times New Roman" pitchFamily="18" charset="0"/>
            </a:endParaRPr>
          </a:p>
          <a:p>
            <a:r>
              <a:rPr lang="en-US" sz="2800">
                <a:solidFill>
                  <a:srgbClr val="FF0000"/>
                </a:solidFill>
                <a:latin typeface="Times New Roman" pitchFamily="18" charset="0"/>
                <a:cs typeface="Times New Roman" pitchFamily="18" charset="0"/>
              </a:rPr>
              <a:t>8. Anticorrosion- </a:t>
            </a:r>
            <a:r>
              <a:rPr lang="en-US" sz="2800">
                <a:solidFill>
                  <a:srgbClr val="0000FF"/>
                </a:solidFill>
                <a:latin typeface="Times New Roman" pitchFamily="18" charset="0"/>
                <a:cs typeface="Times New Roman" pitchFamily="18" charset="0"/>
              </a:rPr>
              <a:t>Heat exchangers (</a:t>
            </a:r>
            <a:r>
              <a:rPr lang="en-US" sz="2800" err="1">
                <a:solidFill>
                  <a:srgbClr val="0000FF"/>
                </a:solidFill>
                <a:latin typeface="Times New Roman" pitchFamily="18" charset="0"/>
                <a:cs typeface="Times New Roman" pitchFamily="18" charset="0"/>
              </a:rPr>
              <a:t>SiC</a:t>
            </a:r>
            <a:r>
              <a:rPr lang="en-US" sz="2800">
                <a:solidFill>
                  <a:srgbClr val="0000FF"/>
                </a:solidFill>
                <a:latin typeface="Times New Roman" pitchFamily="18" charset="0"/>
                <a:cs typeface="Times New Roman" pitchFamily="18" charset="0"/>
              </a:rPr>
              <a:t>), chemical equipment in corrosive environments</a:t>
            </a:r>
          </a:p>
          <a:p>
            <a:endParaRPr lang="en-US" sz="2800">
              <a:solidFill>
                <a:srgbClr val="FF0000"/>
              </a:solidFill>
              <a:latin typeface="Times New Roman" pitchFamily="18" charset="0"/>
              <a:cs typeface="Times New Roman" pitchFamily="18" charset="0"/>
            </a:endParaRPr>
          </a:p>
          <a:p>
            <a:r>
              <a:rPr lang="en-US" sz="2800">
                <a:solidFill>
                  <a:srgbClr val="FF0000"/>
                </a:solidFill>
                <a:latin typeface="Times New Roman" pitchFamily="18" charset="0"/>
                <a:cs typeface="Times New Roman" pitchFamily="18" charset="0"/>
              </a:rPr>
              <a:t>9. Biocompatibility- </a:t>
            </a:r>
            <a:r>
              <a:rPr lang="en-US" sz="2800">
                <a:solidFill>
                  <a:srgbClr val="0000FF"/>
                </a:solidFill>
                <a:latin typeface="Times New Roman" pitchFamily="18" charset="0"/>
                <a:cs typeface="Times New Roman" pitchFamily="18" charset="0"/>
              </a:rPr>
              <a:t>Artificial joint prostheses (Al</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O</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a:t>
            </a:r>
          </a:p>
          <a:p>
            <a:endParaRPr lang="en-US" sz="2800">
              <a:solidFill>
                <a:srgbClr val="0000FF"/>
              </a:solidFill>
              <a:latin typeface="Times New Roman" pitchFamily="18" charset="0"/>
              <a:cs typeface="Times New Roman" pitchFamily="18" charset="0"/>
            </a:endParaRPr>
          </a:p>
          <a:p>
            <a:r>
              <a:rPr lang="en-US" sz="2800">
                <a:solidFill>
                  <a:srgbClr val="FF0000"/>
                </a:solidFill>
                <a:latin typeface="Times New Roman" pitchFamily="18" charset="0"/>
                <a:cs typeface="Times New Roman" pitchFamily="18" charset="0"/>
              </a:rPr>
              <a:t>10. Hardness- </a:t>
            </a:r>
            <a:r>
              <a:rPr lang="en-US" sz="2800">
                <a:solidFill>
                  <a:srgbClr val="0000FF"/>
                </a:solidFill>
                <a:latin typeface="Times New Roman" pitchFamily="18" charset="0"/>
                <a:cs typeface="Times New Roman" pitchFamily="18" charset="0"/>
              </a:rPr>
              <a:t>Cutting tools (</a:t>
            </a:r>
            <a:r>
              <a:rPr lang="en-US" sz="2800" err="1">
                <a:solidFill>
                  <a:srgbClr val="0000FF"/>
                </a:solidFill>
                <a:latin typeface="Times New Roman" pitchFamily="18" charset="0"/>
                <a:cs typeface="Times New Roman" pitchFamily="18" charset="0"/>
              </a:rPr>
              <a:t>SiC</a:t>
            </a:r>
            <a:r>
              <a:rPr lang="en-US" sz="2800">
                <a:solidFill>
                  <a:srgbClr val="0000FF"/>
                </a:solidFill>
                <a:latin typeface="Times New Roman" pitchFamily="18" charset="0"/>
                <a:cs typeface="Times New Roman" pitchFamily="18" charset="0"/>
              </a:rPr>
              <a:t> whisker-reinforced A1</a:t>
            </a:r>
            <a:r>
              <a:rPr lang="en-US" sz="2800" baseline="-25000">
                <a:solidFill>
                  <a:srgbClr val="0000FF"/>
                </a:solidFill>
                <a:latin typeface="Times New Roman" pitchFamily="18" charset="0"/>
                <a:cs typeface="Times New Roman" pitchFamily="18" charset="0"/>
              </a:rPr>
              <a:t>2</a:t>
            </a:r>
            <a:r>
              <a:rPr lang="en-US" sz="2800">
                <a:solidFill>
                  <a:srgbClr val="0000FF"/>
                </a:solidFill>
                <a:latin typeface="Times New Roman" pitchFamily="18" charset="0"/>
                <a:cs typeface="Times New Roman" pitchFamily="18" charset="0"/>
              </a:rPr>
              <a:t>O</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 Si</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N</a:t>
            </a:r>
            <a:r>
              <a:rPr lang="en-US" sz="2800" baseline="-25000">
                <a:solidFill>
                  <a:srgbClr val="0000FF"/>
                </a:solidFill>
                <a:latin typeface="Times New Roman" pitchFamily="18" charset="0"/>
                <a:cs typeface="Times New Roman" pitchFamily="18" charset="0"/>
              </a:rPr>
              <a:t>4</a:t>
            </a:r>
            <a:r>
              <a:rPr lang="en-US" sz="2800">
                <a:solidFill>
                  <a:srgbClr val="0000FF"/>
                </a:solidFill>
                <a:latin typeface="Times New Roman" pitchFamily="18" charset="0"/>
                <a:cs typeface="Times New Roman" pitchFamily="18" charset="0"/>
              </a:rPr>
              <a:t>)</a:t>
            </a:r>
          </a:p>
          <a:p>
            <a:endParaRPr lang="en-US" sz="2800">
              <a:solidFill>
                <a:srgbClr val="0000FF"/>
              </a:solidFill>
              <a:latin typeface="Times New Roman" pitchFamily="18" charset="0"/>
              <a:cs typeface="Times New Roman" pitchFamily="18" charset="0"/>
            </a:endParaRPr>
          </a:p>
          <a:p>
            <a:r>
              <a:rPr lang="en-US" sz="2800">
                <a:solidFill>
                  <a:srgbClr val="FF0000"/>
                </a:solidFill>
                <a:latin typeface="Times New Roman" pitchFamily="18" charset="0"/>
                <a:cs typeface="Times New Roman" pitchFamily="18" charset="0"/>
              </a:rPr>
              <a:t>11. Wear resistance - </a:t>
            </a:r>
            <a:r>
              <a:rPr lang="en-US" sz="2800">
                <a:solidFill>
                  <a:srgbClr val="0000FF"/>
                </a:solidFill>
                <a:latin typeface="Times New Roman" pitchFamily="18" charset="0"/>
                <a:cs typeface="Times New Roman" pitchFamily="18" charset="0"/>
              </a:rPr>
              <a:t>Bearings (Si</a:t>
            </a:r>
            <a:r>
              <a:rPr lang="en-US" sz="2800" baseline="-25000">
                <a:solidFill>
                  <a:srgbClr val="0000FF"/>
                </a:solidFill>
                <a:latin typeface="Times New Roman" pitchFamily="18" charset="0"/>
                <a:cs typeface="Times New Roman" pitchFamily="18" charset="0"/>
              </a:rPr>
              <a:t>3</a:t>
            </a:r>
            <a:r>
              <a:rPr lang="en-US" sz="2800">
                <a:solidFill>
                  <a:srgbClr val="0000FF"/>
                </a:solidFill>
                <a:latin typeface="Times New Roman" pitchFamily="18" charset="0"/>
                <a:cs typeface="Times New Roman" pitchFamily="18" charset="0"/>
              </a:rPr>
              <a:t>N</a:t>
            </a:r>
            <a:r>
              <a:rPr lang="en-US" sz="2800" baseline="-25000">
                <a:solidFill>
                  <a:srgbClr val="0000FF"/>
                </a:solidFill>
                <a:latin typeface="Times New Roman" pitchFamily="18" charset="0"/>
                <a:cs typeface="Times New Roman" pitchFamily="18" charset="0"/>
              </a:rPr>
              <a:t>4</a:t>
            </a:r>
            <a:r>
              <a:rPr lang="en-US" sz="2800">
                <a:solidFill>
                  <a:srgbClr val="0000FF"/>
                </a:solidFill>
                <a:latin typeface="Times New Roman" pitchFamily="18" charset="0"/>
                <a:cs typeface="Times New Roman" pitchFamily="18" charset="0"/>
              </a:rPr>
              <a:t>)</a:t>
            </a:r>
          </a:p>
          <a:p>
            <a:endParaRPr lang="en-US" sz="2800">
              <a:solidFill>
                <a:srgbClr val="FF0000"/>
              </a:solidFill>
              <a:latin typeface="Times New Roman" pitchFamily="18" charset="0"/>
              <a:cs typeface="Times New Roman" pitchFamily="18" charset="0"/>
            </a:endParaRP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Ceramics</a:t>
            </a:r>
          </a:p>
        </p:txBody>
      </p:sp>
    </p:spTree>
    <p:extLst>
      <p:ext uri="{BB962C8B-B14F-4D97-AF65-F5344CB8AC3E}">
        <p14:creationId xmlns:p14="http://schemas.microsoft.com/office/powerpoint/2010/main" val="2405571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Plastics</a:t>
            </a:r>
          </a:p>
        </p:txBody>
      </p:sp>
      <p:sp>
        <p:nvSpPr>
          <p:cNvPr id="3" name="Rectangle 2"/>
          <p:cNvSpPr/>
          <p:nvPr/>
        </p:nvSpPr>
        <p:spPr>
          <a:xfrm>
            <a:off x="20782" y="1066800"/>
            <a:ext cx="8991600" cy="5016758"/>
          </a:xfrm>
          <a:prstGeom prst="rect">
            <a:avLst/>
          </a:prstGeom>
        </p:spPr>
        <p:txBody>
          <a:bodyPr wrap="square">
            <a:spAutoFit/>
          </a:bodyPr>
          <a:lstStyle/>
          <a:p>
            <a:pPr marL="457200" indent="-457200" algn="just">
              <a:buFont typeface="Wingdings" pitchFamily="2" charset="2"/>
              <a:buChar char="Ø"/>
            </a:pPr>
            <a:r>
              <a:rPr lang="en-US" sz="3200">
                <a:solidFill>
                  <a:srgbClr val="0000FF"/>
                </a:solidFill>
                <a:latin typeface="Times New Roman" pitchFamily="18" charset="0"/>
                <a:cs typeface="Times New Roman" pitchFamily="18" charset="0"/>
              </a:rPr>
              <a:t>Plastics used for industrial work come from petrochemicals. </a:t>
            </a:r>
          </a:p>
          <a:p>
            <a:pPr marL="457200" indent="-457200" algn="just">
              <a:buFont typeface="Wingdings" pitchFamily="2" charset="2"/>
              <a:buChar char="Ø"/>
            </a:pPr>
            <a:r>
              <a:rPr lang="en-US" sz="3200">
                <a:solidFill>
                  <a:srgbClr val="FF0000"/>
                </a:solidFill>
                <a:latin typeface="Times New Roman" pitchFamily="18" charset="0"/>
                <a:cs typeface="Times New Roman" pitchFamily="18" charset="0"/>
              </a:rPr>
              <a:t>Plastic refers to its ability to deform without breaking</a:t>
            </a:r>
            <a:r>
              <a:rPr lang="en-US" sz="3200">
                <a:latin typeface="Times New Roman" pitchFamily="18" charset="0"/>
                <a:cs typeface="Times New Roman" pitchFamily="18" charset="0"/>
              </a:rPr>
              <a:t>. </a:t>
            </a:r>
          </a:p>
          <a:p>
            <a:pPr marL="457200" indent="-457200" algn="just">
              <a:buFont typeface="Wingdings" pitchFamily="2" charset="2"/>
              <a:buChar char="Ø"/>
            </a:pPr>
            <a:r>
              <a:rPr lang="en-US" sz="3200">
                <a:solidFill>
                  <a:srgbClr val="0000FF"/>
                </a:solidFill>
                <a:latin typeface="Times New Roman" pitchFamily="18" charset="0"/>
                <a:cs typeface="Times New Roman" pitchFamily="18" charset="0"/>
              </a:rPr>
              <a:t>The </a:t>
            </a:r>
            <a:r>
              <a:rPr lang="en-US" sz="3200">
                <a:solidFill>
                  <a:srgbClr val="0000FF"/>
                </a:solidFill>
                <a:latin typeface="Times New Roman" pitchFamily="18" charset="0"/>
                <a:cs typeface="Times New Roman" pitchFamily="18" charset="0"/>
                <a:hlinkClick r:id="rId2"/>
              </a:rPr>
              <a:t>polymer</a:t>
            </a:r>
            <a:r>
              <a:rPr lang="en-US" sz="3200">
                <a:solidFill>
                  <a:srgbClr val="0000FF"/>
                </a:solidFill>
                <a:latin typeface="Times New Roman" pitchFamily="18" charset="0"/>
                <a:cs typeface="Times New Roman" pitchFamily="18" charset="0"/>
              </a:rPr>
              <a:t> used in making a plastics are usually a combination of additives, colorants, plasticizers, stabilizers, fillers, and reinforcements</a:t>
            </a:r>
            <a:r>
              <a:rPr lang="en-US" sz="3200">
                <a:latin typeface="Times New Roman" pitchFamily="18" charset="0"/>
                <a:cs typeface="Times New Roman" pitchFamily="18" charset="0"/>
              </a:rPr>
              <a:t>. </a:t>
            </a:r>
          </a:p>
          <a:p>
            <a:pPr marL="457200" indent="-457200" algn="just">
              <a:buFont typeface="Wingdings" pitchFamily="2" charset="2"/>
              <a:buChar char="Ø"/>
            </a:pPr>
            <a:r>
              <a:rPr lang="en-US" sz="3200">
                <a:solidFill>
                  <a:srgbClr val="FF0000"/>
                </a:solidFill>
                <a:latin typeface="Times New Roman" pitchFamily="18" charset="0"/>
                <a:cs typeface="Times New Roman" pitchFamily="18" charset="0"/>
              </a:rPr>
              <a:t>These additives affect the chemical composition, properties, and mechanical properties of plastics and affect its cost.</a:t>
            </a:r>
          </a:p>
        </p:txBody>
      </p:sp>
    </p:spTree>
    <p:extLst>
      <p:ext uri="{BB962C8B-B14F-4D97-AF65-F5344CB8AC3E}">
        <p14:creationId xmlns:p14="http://schemas.microsoft.com/office/powerpoint/2010/main" val="4125196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Plastics</a:t>
            </a:r>
          </a:p>
        </p:txBody>
      </p:sp>
      <p:sp>
        <p:nvSpPr>
          <p:cNvPr id="5" name="Rectangle 4"/>
          <p:cNvSpPr/>
          <p:nvPr/>
        </p:nvSpPr>
        <p:spPr>
          <a:xfrm>
            <a:off x="38100" y="1066800"/>
            <a:ext cx="8953500" cy="1077218"/>
          </a:xfrm>
          <a:prstGeom prst="rect">
            <a:avLst/>
          </a:prstGeom>
        </p:spPr>
        <p:txBody>
          <a:bodyPr wrap="square">
            <a:spAutoFit/>
          </a:bodyPr>
          <a:lstStyle/>
          <a:p>
            <a:pPr marL="457200" indent="-457200">
              <a:buFont typeface="Wingdings" pitchFamily="2" charset="2"/>
              <a:buChar char="Ø"/>
            </a:pPr>
            <a:r>
              <a:rPr lang="en-US" sz="3200">
                <a:solidFill>
                  <a:srgbClr val="FF0000"/>
                </a:solidFill>
                <a:latin typeface="Times New Roman" pitchFamily="18" charset="0"/>
                <a:cs typeface="Times New Roman" pitchFamily="18" charset="0"/>
              </a:rPr>
              <a:t>The two types of plastics are Thermoplastics and thermosetting polymers</a:t>
            </a:r>
            <a:r>
              <a:rPr lang="en-US" sz="3200">
                <a:latin typeface="Times New Roman" pitchFamily="18" charset="0"/>
                <a:cs typeface="Times New Roman" pitchFamily="18" charset="0"/>
              </a:rPr>
              <a:t>.</a:t>
            </a:r>
          </a:p>
        </p:txBody>
      </p:sp>
      <p:sp>
        <p:nvSpPr>
          <p:cNvPr id="6" name="Rectangle 5"/>
          <p:cNvSpPr/>
          <p:nvPr/>
        </p:nvSpPr>
        <p:spPr>
          <a:xfrm>
            <a:off x="72736" y="2286000"/>
            <a:ext cx="8918864" cy="4031873"/>
          </a:xfrm>
          <a:prstGeom prst="rect">
            <a:avLst/>
          </a:prstGeom>
        </p:spPr>
        <p:txBody>
          <a:bodyPr wrap="square">
            <a:spAutoFit/>
          </a:bodyPr>
          <a:lstStyle/>
          <a:p>
            <a:pPr algn="just"/>
            <a:r>
              <a:rPr lang="en-US" sz="3200">
                <a:solidFill>
                  <a:srgbClr val="FF0000"/>
                </a:solidFill>
                <a:latin typeface="Times New Roman" pitchFamily="18" charset="0"/>
                <a:cs typeface="Times New Roman" pitchFamily="18" charset="0"/>
              </a:rPr>
              <a:t>Thermoplastics</a:t>
            </a:r>
            <a:r>
              <a:rPr lang="en-US" sz="3200">
                <a:latin typeface="Times New Roman" pitchFamily="18" charset="0"/>
                <a:cs typeface="Times New Roman" pitchFamily="18" charset="0"/>
              </a:rPr>
              <a:t> </a:t>
            </a:r>
          </a:p>
          <a:p>
            <a:pPr algn="just"/>
            <a:r>
              <a:rPr lang="en-US" sz="3200">
                <a:solidFill>
                  <a:srgbClr val="0000FF"/>
                </a:solidFill>
                <a:latin typeface="Times New Roman" pitchFamily="18" charset="0"/>
                <a:cs typeface="Times New Roman" pitchFamily="18" charset="0"/>
              </a:rPr>
              <a:t>Thermoplastics can be remolded over and over again after heating. Some of these polymers are amorphous and some carry a partially crystalline structure.</a:t>
            </a:r>
          </a:p>
          <a:p>
            <a:pPr algn="just"/>
            <a:r>
              <a:rPr lang="en-US" sz="3200">
                <a:solidFill>
                  <a:srgbClr val="FF0000"/>
                </a:solidFill>
                <a:latin typeface="Times New Roman" pitchFamily="18" charset="0"/>
                <a:cs typeface="Times New Roman" pitchFamily="18" charset="0"/>
              </a:rPr>
              <a:t>Thermosetting Polymers</a:t>
            </a:r>
          </a:p>
          <a:p>
            <a:pPr algn="just"/>
            <a:r>
              <a:rPr lang="en-US" sz="3200">
                <a:solidFill>
                  <a:srgbClr val="0000FF"/>
                </a:solidFill>
                <a:latin typeface="Times New Roman" pitchFamily="18" charset="0"/>
                <a:cs typeface="Times New Roman" pitchFamily="18" charset="0"/>
              </a:rPr>
              <a:t>Thermosetting polymers are those polymers that solidify into a permanent shape. These polymers too are amorphous and have infinite molecular weight.</a:t>
            </a:r>
          </a:p>
        </p:txBody>
      </p:sp>
    </p:spTree>
    <p:extLst>
      <p:ext uri="{BB962C8B-B14F-4D97-AF65-F5344CB8AC3E}">
        <p14:creationId xmlns:p14="http://schemas.microsoft.com/office/powerpoint/2010/main" val="702602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Physical properties Plastics</a:t>
            </a:r>
          </a:p>
        </p:txBody>
      </p:sp>
      <p:sp>
        <p:nvSpPr>
          <p:cNvPr id="6" name="Rectangle 5"/>
          <p:cNvSpPr/>
          <p:nvPr/>
        </p:nvSpPr>
        <p:spPr>
          <a:xfrm>
            <a:off x="0" y="942109"/>
            <a:ext cx="8991600" cy="5693866"/>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Properties of plastics vary depending on the chemical composition, arrangements and the processing method of its subunits.</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Plastics come from polymers, hence all plastics are polymers, but not all polymers are plastic.</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Plastics may be amorphous solids or crystalline solids.</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They are poor conductors of </a:t>
            </a:r>
            <a:r>
              <a:rPr lang="en-US" sz="2800">
                <a:solidFill>
                  <a:srgbClr val="0000FF"/>
                </a:solidFill>
                <a:latin typeface="Times New Roman" pitchFamily="18" charset="0"/>
                <a:cs typeface="Times New Roman" pitchFamily="18" charset="0"/>
                <a:hlinkClick r:id="rId2"/>
              </a:rPr>
              <a:t>heat</a:t>
            </a:r>
            <a:r>
              <a:rPr lang="en-US" sz="2800">
                <a:solidFill>
                  <a:srgbClr val="0000FF"/>
                </a:solidFill>
                <a:latin typeface="Times New Roman" pitchFamily="18" charset="0"/>
                <a:cs typeface="Times New Roman" pitchFamily="18" charset="0"/>
              </a:rPr>
              <a:t> and </a:t>
            </a:r>
            <a:r>
              <a:rPr lang="en-US" sz="2800">
                <a:solidFill>
                  <a:srgbClr val="0000FF"/>
                </a:solidFill>
                <a:latin typeface="Times New Roman" pitchFamily="18" charset="0"/>
                <a:cs typeface="Times New Roman" pitchFamily="18" charset="0"/>
                <a:hlinkClick r:id="rId3"/>
              </a:rPr>
              <a:t>electricity</a:t>
            </a:r>
            <a:r>
              <a:rPr lang="en-US" sz="2800">
                <a:solidFill>
                  <a:srgbClr val="0000FF"/>
                </a:solidFill>
                <a:latin typeface="Times New Roman" pitchFamily="18" charset="0"/>
                <a:cs typeface="Times New Roman" pitchFamily="18" charset="0"/>
              </a:rPr>
              <a:t>.</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plastics that act as insulators mostly have a high dielectric strength.</a:t>
            </a: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Plastics have a slow rate of degradation and tend to be durable.</a:t>
            </a:r>
          </a:p>
        </p:txBody>
      </p:sp>
    </p:spTree>
    <p:extLst>
      <p:ext uri="{BB962C8B-B14F-4D97-AF65-F5344CB8AC3E}">
        <p14:creationId xmlns:p14="http://schemas.microsoft.com/office/powerpoint/2010/main" val="1112979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686800" cy="267765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Telephone instruments, plastic toys, ballpoint pens, plastic bowls are thermoplastics and so can be recycled.</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Cooker handles carry bags, plastic covering on an electric wire, plastic chains </a:t>
            </a:r>
            <a:r>
              <a:rPr lang="en-US" sz="2800" err="1">
                <a:solidFill>
                  <a:srgbClr val="FF0000"/>
                </a:solidFill>
                <a:latin typeface="Times New Roman" pitchFamily="18" charset="0"/>
                <a:cs typeface="Times New Roman" pitchFamily="18" charset="0"/>
              </a:rPr>
              <a:t>etc</a:t>
            </a:r>
            <a:r>
              <a:rPr lang="en-US" sz="2800">
                <a:solidFill>
                  <a:srgbClr val="FF0000"/>
                </a:solidFill>
                <a:latin typeface="Times New Roman" pitchFamily="18" charset="0"/>
                <a:cs typeface="Times New Roman" pitchFamily="18" charset="0"/>
              </a:rPr>
              <a:t> are thermosetting plastics and so cannot be recycled.</a:t>
            </a: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Physical properties Plastics</a:t>
            </a:r>
          </a:p>
        </p:txBody>
      </p:sp>
    </p:spTree>
    <p:extLst>
      <p:ext uri="{BB962C8B-B14F-4D97-AF65-F5344CB8AC3E}">
        <p14:creationId xmlns:p14="http://schemas.microsoft.com/office/powerpoint/2010/main" val="3331713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191" y="1066800"/>
            <a:ext cx="8534400" cy="5386090"/>
          </a:xfrm>
          <a:prstGeom prst="rect">
            <a:avLst/>
          </a:prstGeom>
        </p:spPr>
        <p:txBody>
          <a:bodyPr wrap="square">
            <a:spAutoFit/>
          </a:bodyPr>
          <a:lstStyle/>
          <a:p>
            <a:pPr marL="457200" indent="-457200" algn="just">
              <a:buFont typeface="Wingdings" pitchFamily="2" charset="2"/>
              <a:buChar char="Ø"/>
            </a:pPr>
            <a:endParaRPr lang="en-US">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Example of plastics</a:t>
            </a:r>
          </a:p>
          <a:p>
            <a:pPr marL="514350" indent="-514350" algn="just">
              <a:buAutoNum type="arabicPeriod"/>
            </a:pPr>
            <a:r>
              <a:rPr lang="en-US" sz="2800">
                <a:solidFill>
                  <a:srgbClr val="FF0000"/>
                </a:solidFill>
                <a:latin typeface="Times New Roman" pitchFamily="18" charset="0"/>
                <a:cs typeface="Times New Roman" pitchFamily="18" charset="0"/>
              </a:rPr>
              <a:t>PEEK - Polyether ether ketone</a:t>
            </a:r>
          </a:p>
          <a:p>
            <a:pPr marL="514350" indent="-514350" algn="just">
              <a:buAutoNum type="arabicPeriod"/>
            </a:pPr>
            <a:r>
              <a:rPr lang="en-US" sz="2800">
                <a:solidFill>
                  <a:srgbClr val="FF0000"/>
                </a:solidFill>
                <a:latin typeface="Times New Roman" pitchFamily="18" charset="0"/>
                <a:cs typeface="Times New Roman" pitchFamily="18" charset="0"/>
              </a:rPr>
              <a:t>HDPE – High density polyethylene</a:t>
            </a:r>
          </a:p>
          <a:p>
            <a:pPr marL="514350" indent="-514350" algn="just">
              <a:buAutoNum type="arabicPeriod"/>
            </a:pPr>
            <a:r>
              <a:rPr lang="en-US" sz="2800">
                <a:solidFill>
                  <a:srgbClr val="FF0000"/>
                </a:solidFill>
                <a:latin typeface="Times New Roman" pitchFamily="18" charset="0"/>
                <a:cs typeface="Times New Roman" pitchFamily="18" charset="0"/>
              </a:rPr>
              <a:t>EAA - Ethylene-acrylic acid</a:t>
            </a:r>
          </a:p>
          <a:p>
            <a:pPr marL="514350" indent="-514350" algn="just">
              <a:buAutoNum type="arabicPeriod"/>
            </a:pPr>
            <a:r>
              <a:rPr lang="en-US" sz="2800">
                <a:solidFill>
                  <a:srgbClr val="FF0000"/>
                </a:solidFill>
                <a:latin typeface="Times New Roman" pitchFamily="18" charset="0"/>
                <a:cs typeface="Times New Roman" pitchFamily="18" charset="0"/>
              </a:rPr>
              <a:t>CN - Cellulose nitrate</a:t>
            </a:r>
          </a:p>
          <a:p>
            <a:pPr marL="514350" indent="-514350" algn="just">
              <a:buAutoNum type="arabicPeriod"/>
            </a:pPr>
            <a:r>
              <a:rPr lang="en-US" sz="2800">
                <a:solidFill>
                  <a:srgbClr val="FF0000"/>
                </a:solidFill>
                <a:latin typeface="Times New Roman" pitchFamily="18" charset="0"/>
                <a:cs typeface="Times New Roman" pitchFamily="18" charset="0"/>
              </a:rPr>
              <a:t>EP – Epoxy</a:t>
            </a:r>
          </a:p>
          <a:p>
            <a:pPr marL="514350" indent="-514350" algn="just">
              <a:buAutoNum type="arabicPeriod"/>
            </a:pPr>
            <a:r>
              <a:rPr lang="en-US" sz="2800">
                <a:solidFill>
                  <a:srgbClr val="FF0000"/>
                </a:solidFill>
                <a:latin typeface="Times New Roman" pitchFamily="18" charset="0"/>
                <a:cs typeface="Times New Roman" pitchFamily="18" charset="0"/>
              </a:rPr>
              <a:t>PP – Polypropylene</a:t>
            </a:r>
          </a:p>
          <a:p>
            <a:pPr marL="514350" indent="-514350" algn="just">
              <a:buAutoNum type="arabicPeriod"/>
            </a:pPr>
            <a:r>
              <a:rPr lang="en-US" sz="2800">
                <a:solidFill>
                  <a:srgbClr val="FF0000"/>
                </a:solidFill>
                <a:latin typeface="Times New Roman" pitchFamily="18" charset="0"/>
                <a:cs typeface="Times New Roman" pitchFamily="18" charset="0"/>
              </a:rPr>
              <a:t>PPG – Polypropylene Glycol</a:t>
            </a:r>
          </a:p>
          <a:p>
            <a:pPr marL="514350" indent="-514350" algn="just">
              <a:buAutoNum type="arabicPeriod"/>
            </a:pPr>
            <a:r>
              <a:rPr lang="en-US" sz="2800">
                <a:solidFill>
                  <a:srgbClr val="FF0000"/>
                </a:solidFill>
                <a:latin typeface="Times New Roman" pitchFamily="18" charset="0"/>
                <a:cs typeface="Times New Roman" pitchFamily="18" charset="0"/>
              </a:rPr>
              <a:t>PS – Polystyrene</a:t>
            </a:r>
          </a:p>
          <a:p>
            <a:pPr marL="514350" indent="-514350" algn="just">
              <a:buAutoNum type="arabicPeriod"/>
            </a:pPr>
            <a:r>
              <a:rPr lang="en-US" sz="2800">
                <a:solidFill>
                  <a:srgbClr val="FF0000"/>
                </a:solidFill>
                <a:latin typeface="Times New Roman" pitchFamily="18" charset="0"/>
                <a:cs typeface="Times New Roman" pitchFamily="18" charset="0"/>
              </a:rPr>
              <a:t>PUR – Polyurethane</a:t>
            </a:r>
          </a:p>
          <a:p>
            <a:pPr marL="514350" indent="-514350" algn="just">
              <a:buAutoNum type="arabicPeriod"/>
            </a:pPr>
            <a:r>
              <a:rPr lang="en-US" sz="2800">
                <a:solidFill>
                  <a:srgbClr val="FF0000"/>
                </a:solidFill>
                <a:latin typeface="Times New Roman" pitchFamily="18" charset="0"/>
                <a:cs typeface="Times New Roman" pitchFamily="18" charset="0"/>
              </a:rPr>
              <a:t>PVC – Polyvinyl Chloride</a:t>
            </a:r>
          </a:p>
          <a:p>
            <a:pPr marL="514350" indent="-514350" algn="just">
              <a:buAutoNum type="arabicPeriod"/>
            </a:pPr>
            <a:endParaRPr lang="en-US">
              <a:solidFill>
                <a:srgbClr val="FF0000"/>
              </a:solidFill>
              <a:latin typeface="Times New Roman" pitchFamily="18" charset="0"/>
              <a:cs typeface="Times New Roman" pitchFamily="18" charset="0"/>
            </a:endParaRP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Plastics</a:t>
            </a:r>
          </a:p>
        </p:txBody>
      </p:sp>
    </p:spTree>
    <p:extLst>
      <p:ext uri="{BB962C8B-B14F-4D97-AF65-F5344CB8AC3E}">
        <p14:creationId xmlns:p14="http://schemas.microsoft.com/office/powerpoint/2010/main" val="2514600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066800"/>
            <a:ext cx="8077200" cy="5262979"/>
          </a:xfrm>
          <a:prstGeom prst="rect">
            <a:avLst/>
          </a:prstGeom>
        </p:spPr>
        <p:txBody>
          <a:bodyPr wrap="square">
            <a:spAutoFit/>
          </a:bodyPr>
          <a:lstStyle/>
          <a:p>
            <a:pPr marL="514350" indent="-514350" algn="just">
              <a:buAutoNum type="arabicPeriod"/>
            </a:pPr>
            <a:r>
              <a:rPr lang="en-US" sz="2800">
                <a:solidFill>
                  <a:srgbClr val="0000FF"/>
                </a:solidFill>
                <a:latin typeface="Times New Roman" pitchFamily="18" charset="0"/>
                <a:cs typeface="Times New Roman" pitchFamily="18" charset="0"/>
              </a:rPr>
              <a:t>Because most plastics may be fabricated in the melt and at quite low temperatures (e.g. 200°C) the energy requirements for processing are low. Since plastics generally have low densities, costs of transportation and general handling are also relatively low.</a:t>
            </a:r>
          </a:p>
          <a:p>
            <a:pPr marL="514350" indent="-514350" algn="just">
              <a:buAutoNum type="arabicPeriod"/>
            </a:pPr>
            <a:endParaRPr lang="en-US" sz="2800">
              <a:solidFill>
                <a:srgbClr val="0000FF"/>
              </a:solidFill>
              <a:latin typeface="Times New Roman" pitchFamily="18" charset="0"/>
              <a:cs typeface="Times New Roman" pitchFamily="18" charset="0"/>
            </a:endParaRPr>
          </a:p>
          <a:p>
            <a:pPr marL="514350" indent="-514350" algn="just">
              <a:buAutoNum type="arabicPeriod"/>
            </a:pPr>
            <a:r>
              <a:rPr lang="en-US" sz="2800">
                <a:solidFill>
                  <a:srgbClr val="FF0000"/>
                </a:solidFill>
                <a:latin typeface="Times New Roman" pitchFamily="18" charset="0"/>
                <a:cs typeface="Times New Roman" pitchFamily="18" charset="0"/>
              </a:rPr>
              <a:t>Through the development of such techniques as injection molding it is possible to make highly complex parts in one operation without the need for assembly work or the generation of more than a notional amount of scrap material.</a:t>
            </a:r>
          </a:p>
        </p:txBody>
      </p:sp>
      <p:sp>
        <p:nvSpPr>
          <p:cNvPr id="3"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Characteristics of Plastics</a:t>
            </a:r>
          </a:p>
        </p:txBody>
      </p:sp>
    </p:spTree>
    <p:extLst>
      <p:ext uri="{BB962C8B-B14F-4D97-AF65-F5344CB8AC3E}">
        <p14:creationId xmlns:p14="http://schemas.microsoft.com/office/powerpoint/2010/main" val="3165476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972465"/>
            <a:ext cx="9105900" cy="5262979"/>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3. </a:t>
            </a:r>
            <a:r>
              <a:rPr lang="en-US" sz="2800" err="1">
                <a:solidFill>
                  <a:srgbClr val="FF0000"/>
                </a:solidFill>
                <a:latin typeface="Times New Roman" pitchFamily="18" charset="0"/>
                <a:cs typeface="Times New Roman" pitchFamily="18" charset="0"/>
              </a:rPr>
              <a:t>Colouring</a:t>
            </a:r>
            <a:r>
              <a:rPr lang="en-US" sz="2800">
                <a:solidFill>
                  <a:srgbClr val="FF0000"/>
                </a:solidFill>
                <a:latin typeface="Times New Roman" pitchFamily="18" charset="0"/>
                <a:cs typeface="Times New Roman" pitchFamily="18" charset="0"/>
              </a:rPr>
              <a:t> is not usually restricted to the surface but is throughout the mass so that damage due to scratching and abrasion is less obvious than with coated metals.</a:t>
            </a:r>
          </a:p>
          <a:p>
            <a:pPr algn="just"/>
            <a:endParaRPr lang="en-US" sz="2800">
              <a:latin typeface="Times New Roman" pitchFamily="18" charset="0"/>
              <a:cs typeface="Times New Roman" pitchFamily="18" charset="0"/>
            </a:endParaRPr>
          </a:p>
          <a:p>
            <a:pPr algn="just"/>
            <a:r>
              <a:rPr lang="en-US" sz="2800">
                <a:solidFill>
                  <a:srgbClr val="0000FF"/>
                </a:solidFill>
                <a:latin typeface="Times New Roman" pitchFamily="18" charset="0"/>
                <a:cs typeface="Times New Roman" pitchFamily="18" charset="0"/>
              </a:rPr>
              <a:t>4. An extremely wide range of surface finishes is possible which may not only simulate non-plastics materials but in addition produce novel effects.</a:t>
            </a:r>
          </a:p>
          <a:p>
            <a:pPr algn="just"/>
            <a:endParaRPr lang="en-US" sz="2800">
              <a:solidFill>
                <a:srgbClr val="FF0000"/>
              </a:solidFill>
              <a:latin typeface="Times New Roman" pitchFamily="18" charset="0"/>
              <a:cs typeface="Times New Roman" pitchFamily="18" charset="0"/>
            </a:endParaRPr>
          </a:p>
          <a:p>
            <a:r>
              <a:rPr lang="en-US" sz="2800">
                <a:solidFill>
                  <a:srgbClr val="FF0000"/>
                </a:solidFill>
                <a:latin typeface="Times New Roman" pitchFamily="18" charset="0"/>
                <a:cs typeface="Times New Roman" pitchFamily="18" charset="0"/>
              </a:rPr>
              <a:t>5. The materials are generally excellent thermal insulators, being particularly useful in expanded form.</a:t>
            </a: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Characteristics of Plastics</a:t>
            </a:r>
          </a:p>
        </p:txBody>
      </p:sp>
    </p:spTree>
    <p:extLst>
      <p:ext uri="{BB962C8B-B14F-4D97-AF65-F5344CB8AC3E}">
        <p14:creationId xmlns:p14="http://schemas.microsoft.com/office/powerpoint/2010/main" val="313231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The Evolution of Materials in Products</a:t>
            </a:r>
          </a:p>
        </p:txBody>
      </p:sp>
      <p:sp>
        <p:nvSpPr>
          <p:cNvPr id="6" name="Rectangle 5"/>
          <p:cNvSpPr/>
          <p:nvPr/>
        </p:nvSpPr>
        <p:spPr>
          <a:xfrm>
            <a:off x="27708" y="1066800"/>
            <a:ext cx="9040091" cy="830997"/>
          </a:xfrm>
          <a:prstGeom prst="rect">
            <a:avLst/>
          </a:prstGeom>
        </p:spPr>
        <p:txBody>
          <a:bodyPr wrap="square">
            <a:spAutoFit/>
          </a:bodyPr>
          <a:lstStyle/>
          <a:p>
            <a:pPr marL="342900" indent="-342900">
              <a:buFont typeface="Wingdings" pitchFamily="2" charset="2"/>
              <a:buChar char="Ø"/>
            </a:pPr>
            <a:r>
              <a:rPr lang="en-US" sz="2400">
                <a:latin typeface="Cambria" pitchFamily="18" charset="0"/>
              </a:rPr>
              <a:t>In this section we consider one example of the changes in the way materials are used, each spanning about 100 years.</a:t>
            </a:r>
          </a:p>
        </p:txBody>
      </p:sp>
      <p:sp>
        <p:nvSpPr>
          <p:cNvPr id="7" name="Rectangle 6"/>
          <p:cNvSpPr/>
          <p:nvPr/>
        </p:nvSpPr>
        <p:spPr>
          <a:xfrm>
            <a:off x="166253" y="1981200"/>
            <a:ext cx="8763000" cy="830997"/>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The kettle is the oldest of household appliances and the one found in more homes than any other.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589" y="3339634"/>
            <a:ext cx="6705600" cy="268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170218" y="2877969"/>
            <a:ext cx="1925782" cy="461665"/>
          </a:xfrm>
          <a:prstGeom prst="rect">
            <a:avLst/>
          </a:prstGeom>
          <a:noFill/>
        </p:spPr>
        <p:txBody>
          <a:bodyPr wrap="square" rtlCol="0">
            <a:spAutoFit/>
          </a:bodyPr>
          <a:lstStyle/>
          <a:p>
            <a:r>
              <a:rPr lang="en-US" sz="2400">
                <a:solidFill>
                  <a:srgbClr val="FF0000"/>
                </a:solidFill>
                <a:latin typeface="Cambria" pitchFamily="18" charset="0"/>
              </a:rPr>
              <a:t>1. Kettles</a:t>
            </a:r>
          </a:p>
        </p:txBody>
      </p:sp>
      <p:sp>
        <p:nvSpPr>
          <p:cNvPr id="10" name="TextBox 9"/>
          <p:cNvSpPr txBox="1"/>
          <p:nvPr/>
        </p:nvSpPr>
        <p:spPr>
          <a:xfrm>
            <a:off x="1264225" y="6045118"/>
            <a:ext cx="1828800" cy="461665"/>
          </a:xfrm>
          <a:prstGeom prst="rect">
            <a:avLst/>
          </a:prstGeom>
          <a:noFill/>
        </p:spPr>
        <p:txBody>
          <a:bodyPr wrap="square" rtlCol="0">
            <a:spAutoFit/>
          </a:bodyPr>
          <a:lstStyle/>
          <a:p>
            <a:r>
              <a:rPr lang="en-US" sz="2400">
                <a:solidFill>
                  <a:srgbClr val="FF0000"/>
                </a:solidFill>
                <a:latin typeface="Cambria" pitchFamily="18" charset="0"/>
              </a:rPr>
              <a:t>Cast Iron</a:t>
            </a:r>
          </a:p>
        </p:txBody>
      </p:sp>
      <p:sp>
        <p:nvSpPr>
          <p:cNvPr id="11" name="TextBox 10"/>
          <p:cNvSpPr txBox="1"/>
          <p:nvPr/>
        </p:nvSpPr>
        <p:spPr>
          <a:xfrm>
            <a:off x="3991839" y="6053392"/>
            <a:ext cx="1257300" cy="461665"/>
          </a:xfrm>
          <a:prstGeom prst="rect">
            <a:avLst/>
          </a:prstGeom>
          <a:noFill/>
        </p:spPr>
        <p:txBody>
          <a:bodyPr wrap="square" rtlCol="0">
            <a:spAutoFit/>
          </a:bodyPr>
          <a:lstStyle/>
          <a:p>
            <a:r>
              <a:rPr lang="en-US" sz="2400">
                <a:solidFill>
                  <a:srgbClr val="FF0000"/>
                </a:solidFill>
                <a:latin typeface="Cambria" pitchFamily="18" charset="0"/>
              </a:rPr>
              <a:t>Bronze</a:t>
            </a:r>
          </a:p>
        </p:txBody>
      </p:sp>
      <p:sp>
        <p:nvSpPr>
          <p:cNvPr id="12" name="TextBox 11"/>
          <p:cNvSpPr txBox="1"/>
          <p:nvPr/>
        </p:nvSpPr>
        <p:spPr>
          <a:xfrm>
            <a:off x="6019800" y="6026993"/>
            <a:ext cx="2362200" cy="461665"/>
          </a:xfrm>
          <a:prstGeom prst="rect">
            <a:avLst/>
          </a:prstGeom>
          <a:noFill/>
        </p:spPr>
        <p:txBody>
          <a:bodyPr wrap="square" rtlCol="0">
            <a:spAutoFit/>
          </a:bodyPr>
          <a:lstStyle/>
          <a:p>
            <a:r>
              <a:rPr lang="en-US" sz="2400">
                <a:solidFill>
                  <a:srgbClr val="FF0000"/>
                </a:solidFill>
                <a:latin typeface="Cambria" pitchFamily="18" charset="0"/>
              </a:rPr>
              <a:t>Polypropylene</a:t>
            </a:r>
          </a:p>
        </p:txBody>
      </p:sp>
    </p:spTree>
    <p:extLst>
      <p:ext uri="{BB962C8B-B14F-4D97-AF65-F5344CB8AC3E}">
        <p14:creationId xmlns:p14="http://schemas.microsoft.com/office/powerpoint/2010/main" val="1116081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Characteristics of Plastics</a:t>
            </a:r>
          </a:p>
        </p:txBody>
      </p:sp>
      <p:sp>
        <p:nvSpPr>
          <p:cNvPr id="5" name="Rectangle 4"/>
          <p:cNvSpPr/>
          <p:nvPr/>
        </p:nvSpPr>
        <p:spPr>
          <a:xfrm>
            <a:off x="162791" y="1066800"/>
            <a:ext cx="8839200" cy="5693866"/>
          </a:xfrm>
          <a:prstGeom prst="rect">
            <a:avLst/>
          </a:prstGeom>
        </p:spPr>
        <p:txBody>
          <a:bodyPr wrap="square">
            <a:spAutoFit/>
          </a:bodyPr>
          <a:lstStyle/>
          <a:p>
            <a:pPr algn="just"/>
            <a:r>
              <a:rPr lang="en-US" sz="2800" b="1">
                <a:solidFill>
                  <a:srgbClr val="0000FF"/>
                </a:solidFill>
                <a:latin typeface="Times New Roman" pitchFamily="18" charset="0"/>
                <a:cs typeface="Times New Roman" pitchFamily="18" charset="0"/>
              </a:rPr>
              <a:t>6. </a:t>
            </a:r>
            <a:r>
              <a:rPr lang="en-US" sz="2800">
                <a:solidFill>
                  <a:srgbClr val="0000FF"/>
                </a:solidFill>
                <a:latin typeface="Times New Roman" pitchFamily="18" charset="0"/>
                <a:cs typeface="Times New Roman" pitchFamily="18" charset="0"/>
              </a:rPr>
              <a:t>Many plastics are superb electrical insulators including, in many instances, good insulation characteristics at high frequencies.</a:t>
            </a:r>
          </a:p>
          <a:p>
            <a:pPr algn="just"/>
            <a:endParaRPr lang="en-US" sz="2800">
              <a:solidFill>
                <a:srgbClr val="0000FF"/>
              </a:solidFill>
              <a:latin typeface="Times New Roman" pitchFamily="18" charset="0"/>
              <a:cs typeface="Times New Roman" pitchFamily="18" charset="0"/>
            </a:endParaRPr>
          </a:p>
          <a:p>
            <a:pPr algn="just"/>
            <a:r>
              <a:rPr lang="en-US" sz="2800">
                <a:solidFill>
                  <a:srgbClr val="FF0000"/>
                </a:solidFill>
                <a:latin typeface="Times New Roman" pitchFamily="18" charset="0"/>
                <a:cs typeface="Times New Roman" pitchFamily="18" charset="0"/>
              </a:rPr>
              <a:t>7. Plastics are available in a wide range of strengths, flexibilities and degrees of toughness. Many </a:t>
            </a:r>
            <a:r>
              <a:rPr lang="en-US" sz="2800" err="1">
                <a:solidFill>
                  <a:srgbClr val="FF0000"/>
                </a:solidFill>
                <a:latin typeface="Times New Roman" pitchFamily="18" charset="0"/>
                <a:cs typeface="Times New Roman" pitchFamily="18" charset="0"/>
              </a:rPr>
              <a:t>fibre</a:t>
            </a:r>
            <a:r>
              <a:rPr lang="en-US" sz="2800">
                <a:solidFill>
                  <a:srgbClr val="FF0000"/>
                </a:solidFill>
                <a:latin typeface="Times New Roman" pitchFamily="18" charset="0"/>
                <a:cs typeface="Times New Roman" pitchFamily="18" charset="0"/>
              </a:rPr>
              <a:t>-reinforced grades have strength per unit weight figures as high as those of many metals.</a:t>
            </a:r>
          </a:p>
          <a:p>
            <a:pPr algn="just"/>
            <a:endParaRPr lang="en-US" sz="2800">
              <a:solidFill>
                <a:srgbClr val="FF0000"/>
              </a:solidFill>
              <a:latin typeface="Times New Roman" pitchFamily="18" charset="0"/>
              <a:cs typeface="Times New Roman" pitchFamily="18" charset="0"/>
            </a:endParaRPr>
          </a:p>
          <a:p>
            <a:pPr algn="just"/>
            <a:r>
              <a:rPr lang="en-US" sz="2800" b="1">
                <a:solidFill>
                  <a:srgbClr val="0000FF"/>
                </a:solidFill>
                <a:latin typeface="Times New Roman" pitchFamily="18" charset="0"/>
                <a:cs typeface="Times New Roman" pitchFamily="18" charset="0"/>
              </a:rPr>
              <a:t>8. </a:t>
            </a:r>
            <a:r>
              <a:rPr lang="en-US" sz="2800">
                <a:solidFill>
                  <a:srgbClr val="0000FF"/>
                </a:solidFill>
                <a:latin typeface="Times New Roman" pitchFamily="18" charset="0"/>
                <a:cs typeface="Times New Roman" pitchFamily="18" charset="0"/>
              </a:rPr>
              <a:t>Plastics are available in a wide range of chemical and solvent resistances. Some materials are available that are water soluble whilst others will withstand such aggressive materials as hydrofluoric acid.</a:t>
            </a:r>
          </a:p>
        </p:txBody>
      </p:sp>
    </p:spTree>
    <p:extLst>
      <p:ext uri="{BB962C8B-B14F-4D97-AF65-F5344CB8AC3E}">
        <p14:creationId xmlns:p14="http://schemas.microsoft.com/office/powerpoint/2010/main" val="1554181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00200"/>
            <a:ext cx="8763000"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Plastics have been widely accepted as packaging materials. </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Plastics bottles have been particularly appreciated in the bathroom, where breakage of glass containers has led to many serious accidents.</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wide use of plastics films for wrapping, for bags</a:t>
            </a: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Plastics</a:t>
            </a:r>
          </a:p>
        </p:txBody>
      </p:sp>
    </p:spTree>
    <p:extLst>
      <p:ext uri="{BB962C8B-B14F-4D97-AF65-F5344CB8AC3E}">
        <p14:creationId xmlns:p14="http://schemas.microsoft.com/office/powerpoint/2010/main" val="1662110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Plastics</a:t>
            </a:r>
          </a:p>
        </p:txBody>
      </p:sp>
      <p:sp>
        <p:nvSpPr>
          <p:cNvPr id="6" name="Rectangle 5"/>
          <p:cNvSpPr/>
          <p:nvPr/>
        </p:nvSpPr>
        <p:spPr>
          <a:xfrm>
            <a:off x="10390" y="1066800"/>
            <a:ext cx="8981209" cy="5816977"/>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automotive industry is now a major user of plastics, with the weight of plastics being used per car increasing year by year.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For many years the main uses were associated with car electrical equipment such as batteries, flex, plugs, switches and distributor caps.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Plastics then became established in light fittings, seating upholstery and interior body trim.</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 In recent times there has been increased use in under-the-bonnet (under-the-hood) applications such as radiator fans, drain plugs, petrol tubing and coolant water reservoirs.</a:t>
            </a:r>
          </a:p>
          <a:p>
            <a:pPr marL="457200" indent="-457200" algn="just">
              <a:buFont typeface="Wingdings" pitchFamily="2" charset="2"/>
              <a:buChar char="Ø"/>
            </a:pPr>
            <a:endParaRPr lang="en-US">
              <a:latin typeface="Times New Roman" pitchFamily="18" charset="0"/>
              <a:cs typeface="Times New Roman" pitchFamily="18" charset="0"/>
            </a:endParaRPr>
          </a:p>
          <a:p>
            <a:pPr marL="457200" indent="-457200" algn="just">
              <a:buFont typeface="Wingdings" pitchFamily="2" charset="2"/>
              <a:buChar char="Ø"/>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132560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Plastics</a:t>
            </a:r>
          </a:p>
        </p:txBody>
      </p:sp>
      <p:sp>
        <p:nvSpPr>
          <p:cNvPr id="5" name="Rectangle 4"/>
          <p:cNvSpPr/>
          <p:nvPr/>
        </p:nvSpPr>
        <p:spPr>
          <a:xfrm>
            <a:off x="38100" y="1066800"/>
            <a:ext cx="9105900" cy="3970318"/>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Glass-</a:t>
            </a:r>
            <a:r>
              <a:rPr lang="en-US" sz="2800" err="1">
                <a:solidFill>
                  <a:srgbClr val="0000FF"/>
                </a:solidFill>
                <a:latin typeface="Times New Roman" pitchFamily="18" charset="0"/>
                <a:cs typeface="Times New Roman" pitchFamily="18" charset="0"/>
              </a:rPr>
              <a:t>fibre</a:t>
            </a:r>
            <a:r>
              <a:rPr lang="en-US" sz="2800">
                <a:solidFill>
                  <a:srgbClr val="0000FF"/>
                </a:solidFill>
                <a:latin typeface="Times New Roman" pitchFamily="18" charset="0"/>
                <a:cs typeface="Times New Roman" pitchFamily="18" charset="0"/>
              </a:rPr>
              <a:t>-reinforced plastic boats are widely used as a result of their economy in manufacture, ease of maintenance, lightness of weight and, for military purposes, antimagnetic characteristics.</a:t>
            </a:r>
          </a:p>
          <a:p>
            <a:pPr algn="just"/>
            <a:r>
              <a:rPr lang="en-US" sz="2800">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non-corrosive nature of plastics also leads to their widespread use in boat fixtures and fittings. In aircraft, plastics are particularly useful on account of their low density.</a:t>
            </a:r>
          </a:p>
        </p:txBody>
      </p:sp>
    </p:spTree>
    <p:extLst>
      <p:ext uri="{BB962C8B-B14F-4D97-AF65-F5344CB8AC3E}">
        <p14:creationId xmlns:p14="http://schemas.microsoft.com/office/powerpoint/2010/main" val="3816631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Plastics</a:t>
            </a:r>
          </a:p>
        </p:txBody>
      </p:sp>
      <p:sp>
        <p:nvSpPr>
          <p:cNvPr id="5" name="Rectangle 4"/>
          <p:cNvSpPr/>
          <p:nvPr/>
        </p:nvSpPr>
        <p:spPr>
          <a:xfrm>
            <a:off x="152400" y="1066800"/>
            <a:ext cx="8839200" cy="3970318"/>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Industrial equipment is a continuing area of development for plastics. Pipes, pumps, valves and sight glasses, made from such materials as PVC and </a:t>
            </a:r>
            <a:r>
              <a:rPr lang="en-US" sz="2800" b="1">
                <a:solidFill>
                  <a:srgbClr val="0000FF"/>
                </a:solidFill>
                <a:latin typeface="Times New Roman" pitchFamily="18" charset="0"/>
                <a:cs typeface="Times New Roman" pitchFamily="18" charset="0"/>
              </a:rPr>
              <a:t>poly-4-methylpent-l-ene, </a:t>
            </a:r>
            <a:r>
              <a:rPr lang="en-US" sz="2800">
                <a:solidFill>
                  <a:srgbClr val="0000FF"/>
                </a:solidFill>
                <a:latin typeface="Times New Roman" pitchFamily="18" charset="0"/>
                <a:cs typeface="Times New Roman" pitchFamily="18" charset="0"/>
              </a:rPr>
              <a:t>have become well established on account of their corrosion resistance. </a:t>
            </a:r>
          </a:p>
          <a:p>
            <a:pPr algn="just"/>
            <a:endParaRPr lang="en-US" sz="280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nylons are used for such diverse applications as mine conveyor belts and main drive gears for knitting machines and paper-making equipment.</a:t>
            </a:r>
          </a:p>
        </p:txBody>
      </p:sp>
    </p:spTree>
    <p:extLst>
      <p:ext uri="{BB962C8B-B14F-4D97-AF65-F5344CB8AC3E}">
        <p14:creationId xmlns:p14="http://schemas.microsoft.com/office/powerpoint/2010/main" val="70518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90" y="958472"/>
            <a:ext cx="8981209"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In the general area of medicine uses range from spare-part surgery, such as hip joints and heart valves, injection syringes.</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photographic industry was of course one of the earliest users of plastics, for photographic film.</a:t>
            </a:r>
          </a:p>
          <a:p>
            <a:pPr marL="457200" indent="-457200" algn="just">
              <a:buFont typeface="Wingdings" pitchFamily="2" charset="2"/>
              <a:buChar char="Ø"/>
            </a:pPr>
            <a:endParaRPr lang="en-US" sz="280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use of plastics for tapes, compact discs and toys</a:t>
            </a:r>
          </a:p>
        </p:txBody>
      </p:sp>
      <p:sp>
        <p:nvSpPr>
          <p:cNvPr id="5" name="Title 1"/>
          <p:cNvSpPr txBox="1">
            <a:spLocks/>
          </p:cNvSpPr>
          <p:nvPr/>
        </p:nvSpPr>
        <p:spPr>
          <a:xfrm>
            <a:off x="0" y="13855"/>
            <a:ext cx="9164782" cy="928254"/>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solidFill>
                  <a:srgbClr val="FFFFFF"/>
                </a:solidFill>
                <a:latin typeface="Cambria" pitchFamily="18" charset="0"/>
              </a:rPr>
              <a:t>Applications of Plastics</a:t>
            </a:r>
          </a:p>
        </p:txBody>
      </p:sp>
    </p:spTree>
    <p:extLst>
      <p:ext uri="{BB962C8B-B14F-4D97-AF65-F5344CB8AC3E}">
        <p14:creationId xmlns:p14="http://schemas.microsoft.com/office/powerpoint/2010/main" val="1482745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06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143000"/>
            <a:ext cx="8763000" cy="5262979"/>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Early kettles, heated directly over a fire, were of necessity made of materials that could conduct heat well and withstand exposure to an open flame: iron, copper, or bronze . </a:t>
            </a:r>
          </a:p>
          <a:p>
            <a:pPr marL="342900" indent="-342900" algn="just">
              <a:buFont typeface="Wingdings" pitchFamily="2" charset="2"/>
              <a:buChar char="Ø"/>
            </a:pPr>
            <a:r>
              <a:rPr lang="en-US" sz="2400">
                <a:latin typeface="Cambria" pitchFamily="18" charset="0"/>
              </a:rPr>
              <a:t>Electric kettles, developed in the 1890s, had external heating elements to replace the flame, but were otherwise much like their predecessors. </a:t>
            </a:r>
          </a:p>
          <a:p>
            <a:pPr marL="342900" indent="-342900" algn="just">
              <a:buFont typeface="Wingdings" pitchFamily="2" charset="2"/>
              <a:buChar char="Ø"/>
            </a:pPr>
            <a:r>
              <a:rPr lang="en-US" sz="2400">
                <a:latin typeface="Cambria" pitchFamily="18" charset="0"/>
              </a:rPr>
              <a:t>All that changed with the introduction, by the Swan company (1922), of a heating element sealed in a metal tube placed within the water chamber. </a:t>
            </a:r>
          </a:p>
          <a:p>
            <a:pPr marL="342900" indent="-342900" algn="just">
              <a:buFont typeface="Wingdings" pitchFamily="2" charset="2"/>
              <a:buChar char="Ø"/>
            </a:pPr>
            <a:r>
              <a:rPr lang="en-US" sz="2400">
                <a:latin typeface="Cambria" pitchFamily="18" charset="0"/>
              </a:rPr>
              <a:t>The kettle body no longer had to conduct heat—indeed for safety and ease of use it was much better made of a thermal and electrical insulator. </a:t>
            </a:r>
          </a:p>
          <a:p>
            <a:pPr marL="342900" indent="-342900" algn="just">
              <a:buFont typeface="Wingdings" pitchFamily="2" charset="2"/>
              <a:buChar char="Ø"/>
            </a:pPr>
            <a:r>
              <a:rPr lang="en-US" sz="2400">
                <a:latin typeface="Cambria" pitchFamily="18" charset="0"/>
              </a:rPr>
              <a:t>Today almost all kettles are made of plastic, allowing economic manufacture with great freedom of form and color.</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The Evolution of Materials in Products</a:t>
            </a:r>
          </a:p>
        </p:txBody>
      </p:sp>
    </p:spTree>
    <p:extLst>
      <p:ext uri="{BB962C8B-B14F-4D97-AF65-F5344CB8AC3E}">
        <p14:creationId xmlns:p14="http://schemas.microsoft.com/office/powerpoint/2010/main" val="227943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The Evolution of Materials in Products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117753"/>
            <a:ext cx="8188815"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886921"/>
            <a:ext cx="1925782" cy="461665"/>
          </a:xfrm>
          <a:prstGeom prst="rect">
            <a:avLst/>
          </a:prstGeom>
          <a:noFill/>
        </p:spPr>
        <p:txBody>
          <a:bodyPr wrap="square" rtlCol="0">
            <a:spAutoFit/>
          </a:bodyPr>
          <a:lstStyle/>
          <a:p>
            <a:r>
              <a:rPr lang="en-US" sz="2400">
                <a:solidFill>
                  <a:srgbClr val="FF0000"/>
                </a:solidFill>
                <a:latin typeface="Cambria" pitchFamily="18" charset="0"/>
              </a:rPr>
              <a:t>2. Aircraft</a:t>
            </a:r>
          </a:p>
        </p:txBody>
      </p:sp>
      <p:sp>
        <p:nvSpPr>
          <p:cNvPr id="5" name="Rectangle 4"/>
          <p:cNvSpPr/>
          <p:nvPr/>
        </p:nvSpPr>
        <p:spPr>
          <a:xfrm>
            <a:off x="152400" y="3048000"/>
            <a:ext cx="8763000" cy="3416320"/>
          </a:xfrm>
          <a:prstGeom prst="rect">
            <a:avLst/>
          </a:prstGeom>
        </p:spPr>
        <p:txBody>
          <a:bodyPr wrap="square">
            <a:spAutoFit/>
          </a:bodyPr>
          <a:lstStyle/>
          <a:p>
            <a:pPr marL="342900" indent="-342900" algn="just">
              <a:buFont typeface="Wingdings" pitchFamily="2" charset="2"/>
              <a:buChar char="Ø"/>
            </a:pPr>
            <a:r>
              <a:rPr lang="en-US" sz="2400">
                <a:latin typeface="Cambria" pitchFamily="18" charset="0"/>
              </a:rPr>
              <a:t>Early planes were made of low-density woods (spruce, balsa, and ply), steel wire,5 and silk. Wood remained the principal structural material of airframes well into the twentieth century, but as planes got larger it became less and less practical. </a:t>
            </a:r>
          </a:p>
          <a:p>
            <a:pPr marL="342900" indent="-342900" algn="just">
              <a:buFont typeface="Wingdings" pitchFamily="2" charset="2"/>
              <a:buChar char="Ø"/>
            </a:pPr>
            <a:r>
              <a:rPr lang="en-US" sz="2400">
                <a:latin typeface="Cambria" pitchFamily="18" charset="0"/>
              </a:rPr>
              <a:t>The aluminum airframe, exemplified by the Douglas DC3, was the answer. It provided the high bending stiffness and strength at low weight necessary for scale-up and extended range.</a:t>
            </a:r>
          </a:p>
          <a:p>
            <a:pPr marL="342900" indent="-342900" algn="just">
              <a:buFont typeface="Wingdings" pitchFamily="2" charset="2"/>
              <a:buChar char="Ø"/>
            </a:pPr>
            <a:r>
              <a:rPr lang="en-US" sz="2400">
                <a:latin typeface="Cambria" pitchFamily="18" charset="0"/>
              </a:rPr>
              <a:t>Aluminum remained the dominant structural material of civil airliners for the remainder of the twentieth century. </a:t>
            </a:r>
          </a:p>
        </p:txBody>
      </p:sp>
    </p:spTree>
    <p:extLst>
      <p:ext uri="{BB962C8B-B14F-4D97-AF65-F5344CB8AC3E}">
        <p14:creationId xmlns:p14="http://schemas.microsoft.com/office/powerpoint/2010/main" val="2513049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454E32C4D39449908858F0648335F7" ma:contentTypeVersion="12" ma:contentTypeDescription="Create a new document." ma:contentTypeScope="" ma:versionID="d564c64038377649f845698ea0ab3a32">
  <xsd:schema xmlns:xsd="http://www.w3.org/2001/XMLSchema" xmlns:xs="http://www.w3.org/2001/XMLSchema" xmlns:p="http://schemas.microsoft.com/office/2006/metadata/properties" xmlns:ns2="42e4cb65-ec75-427e-8ed5-ffb8d6371d4f" xmlns:ns3="a2c2bebe-5fb6-47e7-9eb3-471726cb392d" targetNamespace="http://schemas.microsoft.com/office/2006/metadata/properties" ma:root="true" ma:fieldsID="6b2783c89242aa477602ed2644ef7eab" ns2:_="" ns3:_="">
    <xsd:import namespace="42e4cb65-ec75-427e-8ed5-ffb8d6371d4f"/>
    <xsd:import namespace="a2c2bebe-5fb6-47e7-9eb3-471726cb39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4cb65-ec75-427e-8ed5-ffb8d6371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c2bebe-5fb6-47e7-9eb3-471726cb392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320407-0298-4F58-B3B7-AE8A4B71C7F9}">
  <ds:schemaRefs>
    <ds:schemaRef ds:uri="42e4cb65-ec75-427e-8ed5-ffb8d6371d4f"/>
    <ds:schemaRef ds:uri="a2c2bebe-5fb6-47e7-9eb3-471726cb39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0A79506-8519-4AC4-A5D2-F8EC2CF7F5CD}">
  <ds:schemaRefs>
    <ds:schemaRef ds:uri="http://schemas.microsoft.com/sharepoint/v3/contenttype/forms"/>
  </ds:schemaRefs>
</ds:datastoreItem>
</file>

<file path=customXml/itemProps3.xml><?xml version="1.0" encoding="utf-8"?>
<ds:datastoreItem xmlns:ds="http://schemas.openxmlformats.org/officeDocument/2006/customXml" ds:itemID="{D6D0BD95-DA69-4AA2-AD0D-05F852A79D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76</Slides>
  <Notes>0</Notes>
  <HiddenSlides>0</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Course Topic -2</vt:lpstr>
      <vt:lpstr>Evolution of Engineering Materials</vt:lpstr>
      <vt:lpstr>PowerPoint Presentation</vt:lpstr>
      <vt:lpstr>Evolution of Engineering Materials</vt:lpstr>
      <vt:lpstr>Why Material Engineering Important to Technologists?</vt:lpstr>
      <vt:lpstr>The Evolution of Materials in Products</vt:lpstr>
      <vt:lpstr>The Evolution of Materials in Products</vt:lpstr>
      <vt:lpstr>The Evolution of Materials in Products</vt:lpstr>
      <vt:lpstr>The Evolution of Materials in Products</vt:lpstr>
      <vt:lpstr>Classification of Engineering Materials</vt:lpstr>
      <vt:lpstr>Classification of Engineering Materials</vt:lpstr>
      <vt:lpstr>Classification of Engineering Materials</vt:lpstr>
      <vt:lpstr>Classification of Engineering Materials</vt:lpstr>
      <vt:lpstr>Classification of Engineering Materials</vt:lpstr>
      <vt:lpstr>PowerPoint Presentation</vt:lpstr>
      <vt:lpstr>Classification of Engineering Materials</vt:lpstr>
      <vt:lpstr>Materials Properties</vt:lpstr>
      <vt:lpstr>Materials Properties</vt:lpstr>
      <vt:lpstr>Young’s Modulus</vt:lpstr>
      <vt:lpstr>Young’s Modulus</vt:lpstr>
      <vt:lpstr>Young’s Modulus of composites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3</cp:revision>
  <dcterms:created xsi:type="dcterms:W3CDTF">2020-08-03T05:29:32Z</dcterms:created>
  <dcterms:modified xsi:type="dcterms:W3CDTF">2022-03-12T09:06:48Z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0x010100D0454E32C4D39449908858F0648335F7</vt:lpwstr>
  </property>
</Properties>
</file>