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07" r:id="rId2"/>
    <p:sldId id="318" r:id="rId3"/>
    <p:sldId id="370" r:id="rId4"/>
    <p:sldId id="365" r:id="rId5"/>
    <p:sldId id="368" r:id="rId6"/>
    <p:sldId id="369" r:id="rId7"/>
    <p:sldId id="367" r:id="rId8"/>
    <p:sldId id="366" r:id="rId9"/>
    <p:sldId id="3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1296" y="168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BE60-5D8F-6C41-A517-E4C3855C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8" y="1785343"/>
            <a:ext cx="8510943" cy="2342688"/>
          </a:xfrm>
        </p:spPr>
        <p:txBody>
          <a:bodyPr>
            <a:normAutofit/>
          </a:bodyPr>
          <a:lstStyle/>
          <a:p>
            <a:r>
              <a:rPr lang="en-CA" dirty="0"/>
              <a:t>Medical Imaging Workshop 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8DA3-9E9C-174C-A096-933EB68D5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8206744" cy="714931"/>
          </a:xfrm>
        </p:spPr>
        <p:txBody>
          <a:bodyPr/>
          <a:lstStyle/>
          <a:p>
            <a:r>
              <a:rPr lang="en-CA" b="0" dirty="0"/>
              <a:t>Magnetic Resonance Images and Computed Tomography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932DF-6BEC-8349-9E3C-C74C19687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Wallace Loos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23051-1C04-6F46-BEDF-92AECB7401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October 25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1421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4FC1-CCC7-144D-95F8-4E495DB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78D9-CC96-1B4E-AA3F-6A88B9A7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 number of medical imaging acquisitions</a:t>
            </a:r>
          </a:p>
          <a:p>
            <a:endParaRPr lang="en-CA" dirty="0"/>
          </a:p>
          <a:p>
            <a:r>
              <a:rPr lang="en-CA" dirty="0"/>
              <a:t>The data quality assessment still has many steps performed manually</a:t>
            </a:r>
          </a:p>
          <a:p>
            <a:pPr lvl="1"/>
            <a:r>
              <a:rPr lang="en-CA" dirty="0"/>
              <a:t>Checking if the image is correctly named (according to the exam modality)</a:t>
            </a:r>
          </a:p>
          <a:p>
            <a:pPr marL="0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6559-8A15-014F-9615-2D3587B2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4FC1-CCC7-144D-95F8-4E495DB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78D9-CC96-1B4E-AA3F-6A88B9A7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challenge is divided into two parts: a </a:t>
            </a:r>
            <a:r>
              <a:rPr lang="en-CA" dirty="0">
                <a:solidFill>
                  <a:srgbClr val="FF0000"/>
                </a:solidFill>
              </a:rPr>
              <a:t>multiclass</a:t>
            </a:r>
            <a:r>
              <a:rPr lang="en-CA" dirty="0"/>
              <a:t> classification, and a multi-label part. 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Multiclass classification consists of 5 different tasks:</a:t>
            </a:r>
          </a:p>
          <a:p>
            <a:pPr lvl="2"/>
            <a:r>
              <a:rPr lang="en-CA" dirty="0"/>
              <a:t>Modality classification: MR image or CT image</a:t>
            </a:r>
          </a:p>
          <a:p>
            <a:pPr lvl="2"/>
            <a:r>
              <a:rPr lang="en-CA" dirty="0"/>
              <a:t>MR sequence classification: T1, T2, T2-star, FLAIR, or Diffusion-weighted imaging (DWI), </a:t>
            </a:r>
          </a:p>
          <a:p>
            <a:pPr lvl="2"/>
            <a:r>
              <a:rPr lang="en-CA" dirty="0"/>
              <a:t>CT Angiography classification: </a:t>
            </a:r>
            <a:r>
              <a:rPr lang="en-CA" dirty="0" err="1"/>
              <a:t>Noncontrast</a:t>
            </a:r>
            <a:r>
              <a:rPr lang="en-CA" dirty="0"/>
              <a:t> (NCCT) or contrast (CTA)</a:t>
            </a:r>
          </a:p>
          <a:p>
            <a:pPr lvl="2"/>
            <a:r>
              <a:rPr lang="en-CA" dirty="0"/>
              <a:t>Vendor classification: GE, Siemens, Philips or Toshiba</a:t>
            </a:r>
          </a:p>
          <a:p>
            <a:pPr lvl="2"/>
            <a:r>
              <a:rPr lang="en-CA" dirty="0"/>
              <a:t>For MRI</a:t>
            </a:r>
          </a:p>
          <a:p>
            <a:pPr lvl="3"/>
            <a:r>
              <a:rPr lang="en-CA" dirty="0"/>
              <a:t>Magnetic Field strength classification : 1.5T or 3T</a:t>
            </a:r>
          </a:p>
          <a:p>
            <a:pPr lvl="3"/>
            <a:r>
              <a:rPr lang="en-CA" dirty="0"/>
              <a:t>Acquisition plane classification: sagittal/coronal/axial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6559-8A15-014F-9615-2D3587B2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4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4FC1-CCC7-144D-95F8-4E495DB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78D9-CC96-1B4E-AA3F-6A88B9A7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challenge is divided into two parts: a multiclass classification, and a </a:t>
            </a:r>
            <a:r>
              <a:rPr lang="en-CA" dirty="0">
                <a:solidFill>
                  <a:srgbClr val="FF0000"/>
                </a:solidFill>
              </a:rPr>
              <a:t>multi-label</a:t>
            </a:r>
            <a:r>
              <a:rPr lang="en-CA" dirty="0"/>
              <a:t> part. 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Multi-label classification part:</a:t>
            </a:r>
          </a:p>
          <a:p>
            <a:pPr lvl="2"/>
            <a:r>
              <a:rPr lang="en-CA" dirty="0"/>
              <a:t>Modality: MR image or CT image</a:t>
            </a:r>
          </a:p>
          <a:p>
            <a:pPr lvl="2"/>
            <a:r>
              <a:rPr lang="en-CA" dirty="0"/>
              <a:t>MR sequence: T1, T2, T2-star, FLAIR, or Diffusion-weighted imaging (DWI), </a:t>
            </a:r>
          </a:p>
          <a:p>
            <a:pPr lvl="2"/>
            <a:r>
              <a:rPr lang="en-CA" dirty="0" err="1"/>
              <a:t>Noncontrast</a:t>
            </a:r>
            <a:r>
              <a:rPr lang="en-CA" dirty="0"/>
              <a:t> or contrast (for CT images)</a:t>
            </a:r>
          </a:p>
          <a:p>
            <a:pPr lvl="2"/>
            <a:r>
              <a:rPr lang="en-CA" dirty="0"/>
              <a:t>Vendor: GE, Siemens, Philips or Toshiba</a:t>
            </a:r>
          </a:p>
          <a:p>
            <a:pPr lvl="2"/>
            <a:r>
              <a:rPr lang="en-CA" dirty="0"/>
              <a:t>Magnetic Field strength classification : 1.5T or 3T (for MR images)</a:t>
            </a:r>
          </a:p>
          <a:p>
            <a:pPr lvl="2"/>
            <a:r>
              <a:rPr lang="en-CA" dirty="0"/>
              <a:t>Acquisition plane classification: sagittal/coronal/axial (for MR images)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6559-8A15-014F-9615-2D3587B2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4FC1-CCC7-144D-95F8-4E495DB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78D9-CC96-1B4E-AA3F-6A88B9A7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 The dataset is comprised of 717 stroke patients. There are 563 MR exams (22876 images) and 164 CT exams (23411 images)</a:t>
            </a:r>
          </a:p>
          <a:p>
            <a:pPr marL="0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6559-8A15-014F-9615-2D3587B2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80D4A9-1EF5-AD47-9F24-DFABA2031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96544"/>
              </p:ext>
            </p:extLst>
          </p:nvPr>
        </p:nvGraphicFramePr>
        <p:xfrm>
          <a:off x="810125" y="2819937"/>
          <a:ext cx="4820116" cy="2499360"/>
        </p:xfrm>
        <a:graphic>
          <a:graphicData uri="http://schemas.openxmlformats.org/drawingml/2006/table">
            <a:tbl>
              <a:tblPr/>
              <a:tblGrid>
                <a:gridCol w="688588">
                  <a:extLst>
                    <a:ext uri="{9D8B030D-6E8A-4147-A177-3AD203B41FA5}">
                      <a16:colId xmlns:a16="http://schemas.microsoft.com/office/drawing/2014/main" val="2190313465"/>
                    </a:ext>
                  </a:extLst>
                </a:gridCol>
                <a:gridCol w="688588">
                  <a:extLst>
                    <a:ext uri="{9D8B030D-6E8A-4147-A177-3AD203B41FA5}">
                      <a16:colId xmlns:a16="http://schemas.microsoft.com/office/drawing/2014/main" val="3695087464"/>
                    </a:ext>
                  </a:extLst>
                </a:gridCol>
                <a:gridCol w="688588">
                  <a:extLst>
                    <a:ext uri="{9D8B030D-6E8A-4147-A177-3AD203B41FA5}">
                      <a16:colId xmlns:a16="http://schemas.microsoft.com/office/drawing/2014/main" val="950866098"/>
                    </a:ext>
                  </a:extLst>
                </a:gridCol>
                <a:gridCol w="688588">
                  <a:extLst>
                    <a:ext uri="{9D8B030D-6E8A-4147-A177-3AD203B41FA5}">
                      <a16:colId xmlns:a16="http://schemas.microsoft.com/office/drawing/2014/main" val="1499176260"/>
                    </a:ext>
                  </a:extLst>
                </a:gridCol>
                <a:gridCol w="688588">
                  <a:extLst>
                    <a:ext uri="{9D8B030D-6E8A-4147-A177-3AD203B41FA5}">
                      <a16:colId xmlns:a16="http://schemas.microsoft.com/office/drawing/2014/main" val="1585408202"/>
                    </a:ext>
                  </a:extLst>
                </a:gridCol>
                <a:gridCol w="688588">
                  <a:extLst>
                    <a:ext uri="{9D8B030D-6E8A-4147-A177-3AD203B41FA5}">
                      <a16:colId xmlns:a16="http://schemas.microsoft.com/office/drawing/2014/main" val="2993093917"/>
                    </a:ext>
                  </a:extLst>
                </a:gridCol>
                <a:gridCol w="688588">
                  <a:extLst>
                    <a:ext uri="{9D8B030D-6E8A-4147-A177-3AD203B41FA5}">
                      <a16:colId xmlns:a16="http://schemas.microsoft.com/office/drawing/2014/main" val="1651471434"/>
                    </a:ext>
                  </a:extLst>
                </a:gridCol>
              </a:tblGrid>
              <a:tr h="285790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MRI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9619"/>
                  </a:ext>
                </a:extLst>
              </a:tr>
              <a:tr h="285790">
                <a:tc>
                  <a:txBody>
                    <a:bodyPr/>
                    <a:lstStyle/>
                    <a:p>
                      <a:pPr rtl="0" fontAlgn="b"/>
                      <a:endParaRPr lang="en-CA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Philips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Siemens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97547"/>
                  </a:ext>
                </a:extLst>
              </a:tr>
              <a:tr h="285790">
                <a:tc>
                  <a:txBody>
                    <a:bodyPr/>
                    <a:lstStyle/>
                    <a:p>
                      <a:pPr rtl="0" fontAlgn="b"/>
                      <a:endParaRPr lang="en-CA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dirty="0">
                          <a:effectLst/>
                        </a:rPr>
                        <a:t>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030349"/>
                  </a:ext>
                </a:extLst>
              </a:tr>
              <a:tr h="285790"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DWI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93507"/>
                  </a:ext>
                </a:extLst>
              </a:tr>
              <a:tr h="285790"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T1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608920"/>
                  </a:ext>
                </a:extLst>
              </a:tr>
              <a:tr h="285790"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T2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41518"/>
                  </a:ext>
                </a:extLst>
              </a:tr>
              <a:tr h="285790"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FLAIR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27144"/>
                  </a:ext>
                </a:extLst>
              </a:tr>
              <a:tr h="285790"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GRE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219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D1CAB-FB42-FF4E-BA21-0489CDE30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80345"/>
              </p:ext>
            </p:extLst>
          </p:nvPr>
        </p:nvGraphicFramePr>
        <p:xfrm>
          <a:off x="6129177" y="2819937"/>
          <a:ext cx="4762500" cy="12496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99014264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1044143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624314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0392162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33912376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CT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687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CA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Philips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Siemens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Toshiba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827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CTA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4998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NCCT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85268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4EF5568-487C-7C43-97FB-AD6E5B3F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66" y="5457395"/>
            <a:ext cx="11026621" cy="7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4FC1-CCC7-144D-95F8-4E495DB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6559-8A15-014F-9615-2D3587B2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552" y="6378188"/>
            <a:ext cx="2743200" cy="365125"/>
          </a:xfrm>
        </p:spPr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8BCAA3-DDDC-FA4B-9520-4AFFBF5F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3" y="1764100"/>
            <a:ext cx="10871837" cy="1979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91A01-B1C5-E043-A5DC-CFDDE84E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38" y="3743883"/>
            <a:ext cx="10860922" cy="1989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930706-27E2-DA4E-A538-468EF03E1846}"/>
              </a:ext>
            </a:extLst>
          </p:cNvPr>
          <p:cNvSpPr txBox="1"/>
          <p:nvPr/>
        </p:nvSpPr>
        <p:spPr>
          <a:xfrm>
            <a:off x="315637" y="2599362"/>
            <a:ext cx="42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2B517-288C-6E45-95C4-704744CF9F50}"/>
              </a:ext>
            </a:extLst>
          </p:cNvPr>
          <p:cNvSpPr txBox="1"/>
          <p:nvPr/>
        </p:nvSpPr>
        <p:spPr>
          <a:xfrm>
            <a:off x="280338" y="45190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MRI</a:t>
            </a:r>
          </a:p>
        </p:txBody>
      </p:sp>
    </p:spTree>
    <p:extLst>
      <p:ext uri="{BB962C8B-B14F-4D97-AF65-F5344CB8AC3E}">
        <p14:creationId xmlns:p14="http://schemas.microsoft.com/office/powerpoint/2010/main" val="155509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4FC1-CCC7-144D-95F8-4E495DB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6559-8A15-014F-9615-2D3587B2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C253C-1128-414D-93F3-2CFA496B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6" y="1401040"/>
            <a:ext cx="5036788" cy="4563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D7299A-0714-2C4F-8D1D-529E0BF7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661" y="1349671"/>
            <a:ext cx="4760497" cy="471208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23A886-04C4-EC4A-8EFA-39CA6FE82D45}"/>
              </a:ext>
            </a:extLst>
          </p:cNvPr>
          <p:cNvCxnSpPr>
            <a:cxnSpLocks/>
          </p:cNvCxnSpPr>
          <p:nvPr/>
        </p:nvCxnSpPr>
        <p:spPr>
          <a:xfrm flipH="1">
            <a:off x="9390580" y="4284325"/>
            <a:ext cx="246580" cy="174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A488D5-51CA-354C-B714-8FD4560A7850}"/>
              </a:ext>
            </a:extLst>
          </p:cNvPr>
          <p:cNvSpPr txBox="1"/>
          <p:nvPr/>
        </p:nvSpPr>
        <p:spPr>
          <a:xfrm>
            <a:off x="7475056" y="5877089"/>
            <a:ext cx="241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(</a:t>
            </a:r>
            <a:r>
              <a:rPr lang="en-US" dirty="0" err="1"/>
              <a:t>acc</a:t>
            </a:r>
            <a:r>
              <a:rPr lang="en-US" dirty="0"/>
              <a:t>): </a:t>
            </a:r>
            <a:r>
              <a:rPr lang="en-CA" dirty="0"/>
              <a:t>0.993122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E4C46-868A-8E4E-A027-02CE08F5A38A}"/>
              </a:ext>
            </a:extLst>
          </p:cNvPr>
          <p:cNvSpPr txBox="1"/>
          <p:nvPr/>
        </p:nvSpPr>
        <p:spPr>
          <a:xfrm>
            <a:off x="246986" y="5866815"/>
            <a:ext cx="517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t-Distributed Stochastic Neighbor Embedding (</a:t>
            </a:r>
            <a:r>
              <a:rPr lang="en-CA" b="1" dirty="0"/>
              <a:t>t-SNE</a:t>
            </a:r>
            <a:r>
              <a:rPr lang="en-CA" dirty="0"/>
              <a:t>) 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DE92C-552A-2341-83B1-AA24E406CA8F}"/>
              </a:ext>
            </a:extLst>
          </p:cNvPr>
          <p:cNvSpPr txBox="1"/>
          <p:nvPr/>
        </p:nvSpPr>
        <p:spPr>
          <a:xfrm>
            <a:off x="5075212" y="4715839"/>
            <a:ext cx="42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35DE7-9DB8-8D4E-B2A7-AB13691A8255}"/>
              </a:ext>
            </a:extLst>
          </p:cNvPr>
          <p:cNvSpPr txBox="1"/>
          <p:nvPr/>
        </p:nvSpPr>
        <p:spPr>
          <a:xfrm>
            <a:off x="5075212" y="23774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1F257-57AA-B340-966F-B87569041139}"/>
              </a:ext>
            </a:extLst>
          </p:cNvPr>
          <p:cNvSpPr txBox="1"/>
          <p:nvPr/>
        </p:nvSpPr>
        <p:spPr>
          <a:xfrm>
            <a:off x="10848978" y="4715839"/>
            <a:ext cx="42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9872A-CD42-564E-A3B4-EF8318A5ECC0}"/>
              </a:ext>
            </a:extLst>
          </p:cNvPr>
          <p:cNvSpPr txBox="1"/>
          <p:nvPr/>
        </p:nvSpPr>
        <p:spPr>
          <a:xfrm>
            <a:off x="10848978" y="23774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3E82C-97DF-524C-9725-A5691C5AC4A4}"/>
              </a:ext>
            </a:extLst>
          </p:cNvPr>
          <p:cNvSpPr txBox="1"/>
          <p:nvPr/>
        </p:nvSpPr>
        <p:spPr>
          <a:xfrm>
            <a:off x="8007897" y="2699982"/>
            <a:ext cx="113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Centroids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AE315B-78F0-9B49-A1DD-9284E7618E05}"/>
              </a:ext>
            </a:extLst>
          </p:cNvPr>
          <p:cNvCxnSpPr>
            <a:cxnSpLocks/>
          </p:cNvCxnSpPr>
          <p:nvPr/>
        </p:nvCxnSpPr>
        <p:spPr>
          <a:xfrm flipH="1">
            <a:off x="8250148" y="3054324"/>
            <a:ext cx="205484" cy="13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4EE88-68CE-F84E-B941-3747E8F11B9A}"/>
              </a:ext>
            </a:extLst>
          </p:cNvPr>
          <p:cNvCxnSpPr>
            <a:cxnSpLocks/>
          </p:cNvCxnSpPr>
          <p:nvPr/>
        </p:nvCxnSpPr>
        <p:spPr>
          <a:xfrm flipV="1">
            <a:off x="8613394" y="2332091"/>
            <a:ext cx="612799" cy="4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531020-0647-BA4D-97F7-1ECC635155B8}"/>
              </a:ext>
            </a:extLst>
          </p:cNvPr>
          <p:cNvCxnSpPr>
            <a:cxnSpLocks/>
          </p:cNvCxnSpPr>
          <p:nvPr/>
        </p:nvCxnSpPr>
        <p:spPr>
          <a:xfrm flipH="1">
            <a:off x="3674587" y="4284325"/>
            <a:ext cx="246580" cy="174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2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4FC1-CCC7-144D-95F8-4E495DB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Infrastructure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78D9-CC96-1B4E-AA3F-6A88B9A7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/>
              <a:t>The challenge is supported by the AWS Cloud Credits for Research. For each team a cloud computer instance will be provided to develop their solutions.</a:t>
            </a:r>
          </a:p>
          <a:p>
            <a:pPr marL="0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6559-8A15-014F-9615-2D3587B2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AB640-2F3B-3045-B63D-67EBE1C2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984" y="3831029"/>
            <a:ext cx="2571249" cy="15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4FC1-CCC7-144D-95F8-4E495DB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for Abstracts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78D9-CC96-1B4E-AA3F-6A88B9A7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55" y="4670509"/>
            <a:ext cx="9840098" cy="1267956"/>
          </a:xfrm>
        </p:spPr>
        <p:txBody>
          <a:bodyPr/>
          <a:lstStyle/>
          <a:p>
            <a:pPr algn="just"/>
            <a:r>
              <a:rPr lang="en-CA" dirty="0"/>
              <a:t> All teams are welcome to write an abstract to ISMRM. The authors of the abstract would be the members of the team and the organizing committee members of this challenge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6559-8A15-014F-9615-2D3587B2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D0CFF-10DF-F84D-9B4B-328908AD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4" y="1389492"/>
            <a:ext cx="9285966" cy="30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52071</TotalTime>
  <Words>357</Words>
  <Application>Microsoft Macintosh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Medical Imaging Workshop Challenge</vt:lpstr>
      <vt:lpstr>Motivation</vt:lpstr>
      <vt:lpstr>Challenge</vt:lpstr>
      <vt:lpstr>Challenge</vt:lpstr>
      <vt:lpstr>Dataset</vt:lpstr>
      <vt:lpstr>Visualizing The Dataset</vt:lpstr>
      <vt:lpstr>Visualizing The Dataset</vt:lpstr>
      <vt:lpstr>Infrastructure</vt:lpstr>
      <vt:lpstr>Call for Abstracts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Bentham</dc:creator>
  <cp:lastModifiedBy>Microsoft Office User</cp:lastModifiedBy>
  <cp:revision>754</cp:revision>
  <cp:lastPrinted>2019-07-22T22:22:27Z</cp:lastPrinted>
  <dcterms:created xsi:type="dcterms:W3CDTF">2018-02-28T16:41:54Z</dcterms:created>
  <dcterms:modified xsi:type="dcterms:W3CDTF">2019-10-24T18:12:14Z</dcterms:modified>
</cp:coreProperties>
</file>