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8" r:id="rId8"/>
    <p:sldId id="270" r:id="rId9"/>
    <p:sldId id="262" r:id="rId10"/>
    <p:sldId id="263" r:id="rId11"/>
    <p:sldId id="271" r:id="rId12"/>
    <p:sldId id="272" r:id="rId13"/>
    <p:sldId id="264" r:id="rId14"/>
    <p:sldId id="265" r:id="rId15"/>
    <p:sldId id="26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380"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55360" y="1351281"/>
            <a:ext cx="4003040" cy="995679"/>
          </a:xfrm>
        </p:spPr>
        <p:txBody>
          <a:bodyPr>
            <a:normAutofit/>
          </a:bodyPr>
          <a:lstStyle/>
          <a:p>
            <a:r>
              <a:rPr lang="en-US" sz="2000" dirty="0"/>
              <a:t>KIGALI COLLEGE </a:t>
            </a:r>
            <a:endParaRPr sz="2000" dirty="0"/>
          </a:p>
        </p:txBody>
      </p:sp>
      <p:sp>
        <p:nvSpPr>
          <p:cNvPr id="3" name="Subtitle 2"/>
          <p:cNvSpPr>
            <a:spLocks noGrp="1"/>
          </p:cNvSpPr>
          <p:nvPr>
            <p:ph type="subTitle" idx="1"/>
          </p:nvPr>
        </p:nvSpPr>
        <p:spPr>
          <a:xfrm>
            <a:off x="1371600" y="4909284"/>
            <a:ext cx="6400800" cy="1689636"/>
          </a:xfrm>
        </p:spPr>
        <p:txBody>
          <a:bodyPr>
            <a:normAutofit fontScale="92500" lnSpcReduction="20000"/>
          </a:bodyPr>
          <a:lstStyle/>
          <a:p>
            <a:r>
              <a:rPr lang="en-US" b="1" dirty="0" smtClean="0">
                <a:solidFill>
                  <a:schemeClr val="tx1"/>
                </a:solidFill>
              </a:rPr>
              <a:t>Project:</a:t>
            </a:r>
          </a:p>
          <a:p>
            <a:r>
              <a:rPr lang="en-US" b="1" dirty="0" smtClean="0">
                <a:solidFill>
                  <a:schemeClr val="tx1"/>
                </a:solidFill>
              </a:rPr>
              <a:t>Crop </a:t>
            </a:r>
            <a:r>
              <a:rPr lang="en-US" b="1" dirty="0">
                <a:solidFill>
                  <a:schemeClr val="tx1"/>
                </a:solidFill>
              </a:rPr>
              <a:t>Recommendation System Using Machine Learning Based on Soil and Environmental Parameters</a:t>
            </a:r>
            <a:endParaRPr b="1" dirty="0">
              <a:solidFill>
                <a:schemeClr val="tx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75" y="205423"/>
            <a:ext cx="3425825" cy="1553908"/>
          </a:xfrm>
          <a:prstGeom prst="rect">
            <a:avLst/>
          </a:prstGeom>
        </p:spPr>
      </p:pic>
      <p:sp>
        <p:nvSpPr>
          <p:cNvPr id="7" name="Rectangle 6"/>
          <p:cNvSpPr/>
          <p:nvPr/>
        </p:nvSpPr>
        <p:spPr>
          <a:xfrm>
            <a:off x="568960" y="2600960"/>
            <a:ext cx="7559040" cy="2308324"/>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DEPARTMENT: EEE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PROGRAM</a:t>
            </a:r>
            <a:r>
              <a:rPr lang="en-US" dirty="0">
                <a:latin typeface="Times New Roman" panose="02020603050405020304" pitchFamily="18" charset="0"/>
                <a:cs typeface="Times New Roman" panose="02020603050405020304" pitchFamily="18" charset="0"/>
              </a:rPr>
              <a:t>: BACHELOR OF TECHNOLOGY IN ELECTRONICS AND TELECOMMUNICATION </a:t>
            </a:r>
          </a:p>
          <a:p>
            <a:r>
              <a:rPr lang="en-US" dirty="0" smtClean="0">
                <a:latin typeface="Times New Roman" panose="02020603050405020304" pitchFamily="18" charset="0"/>
                <a:cs typeface="Times New Roman" panose="02020603050405020304" pitchFamily="18" charset="0"/>
              </a:rPr>
              <a:t>TECHNOLOGY </a:t>
            </a:r>
            <a:r>
              <a:rPr lang="en-US" dirty="0">
                <a:latin typeface="Times New Roman" panose="02020603050405020304" pitchFamily="18" charset="0"/>
                <a:cs typeface="Times New Roman" panose="02020603050405020304" pitchFamily="18" charset="0"/>
              </a:rPr>
              <a:t>MODULE CODE: GENML801</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MODULE </a:t>
            </a:r>
            <a:r>
              <a:rPr lang="en-US" dirty="0">
                <a:latin typeface="Times New Roman" panose="02020603050405020304" pitchFamily="18" charset="0"/>
                <a:cs typeface="Times New Roman" panose="02020603050405020304" pitchFamily="18" charset="0"/>
              </a:rPr>
              <a:t>NAME: </a:t>
            </a:r>
            <a:r>
              <a:rPr lang="en-US" dirty="0" smtClean="0">
                <a:latin typeface="Times New Roman" panose="02020603050405020304" pitchFamily="18" charset="0"/>
                <a:cs typeface="Times New Roman" panose="02020603050405020304" pitchFamily="18" charset="0"/>
              </a:rPr>
              <a:t>MACHINE LEARNING</a:t>
            </a:r>
          </a:p>
          <a:p>
            <a:r>
              <a:rPr lang="en-US" dirty="0" smtClean="0">
                <a:latin typeface="Times New Roman" panose="02020603050405020304" pitchFamily="18" charset="0"/>
                <a:cs typeface="Times New Roman" panose="02020603050405020304" pitchFamily="18" charset="0"/>
              </a:rPr>
              <a:t>REG NUMBER:25RP18714</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DATE: </a:t>
            </a:r>
            <a:r>
              <a:rPr lang="en-US" sz="1400" dirty="0" smtClean="0">
                <a:latin typeface="Times New Roman" panose="02020603050405020304" pitchFamily="18" charset="0"/>
                <a:cs typeface="Times New Roman" panose="02020603050405020304" pitchFamily="18" charset="0"/>
              </a:rPr>
              <a:t>October 09, </a:t>
            </a:r>
            <a:r>
              <a:rPr lang="en-US" sz="1400" dirty="0">
                <a:latin typeface="Times New Roman" panose="02020603050405020304" pitchFamily="18" charset="0"/>
                <a:cs typeface="Times New Roman" panose="02020603050405020304" pitchFamily="18" charset="0"/>
              </a:rPr>
              <a:t>2025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r>
              <a:rPr dirty="0" smtClean="0"/>
              <a:t>Label </a:t>
            </a:r>
            <a:r>
              <a:rPr dirty="0"/>
              <a:t>encoding for crops</a:t>
            </a:r>
          </a:p>
          <a:p>
            <a:r>
              <a:rPr dirty="0" smtClean="0"/>
              <a:t>Normalization </a:t>
            </a:r>
            <a:r>
              <a:rPr dirty="0"/>
              <a:t>and standardization applied to ensure equal scale</a:t>
            </a:r>
          </a:p>
          <a:p>
            <a:r>
              <a:rPr dirty="0" smtClean="0"/>
              <a:t>Feature </a:t>
            </a:r>
            <a:r>
              <a:rPr dirty="0"/>
              <a:t>selection based on correlation and importance scores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09282"/>
          </a:xfrm>
        </p:spPr>
        <p:txBody>
          <a:bodyPr>
            <a:normAutofit/>
          </a:bodyPr>
          <a:lstStyle/>
          <a:p>
            <a:r>
              <a:rPr lang="en-US" sz="3200" b="1" dirty="0" smtClean="0"/>
              <a:t>Detecting </a:t>
            </a:r>
            <a:r>
              <a:rPr lang="en-US" sz="3200" b="1" dirty="0"/>
              <a:t>outliers</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0154" y="1046480"/>
            <a:ext cx="7403691" cy="5079683"/>
          </a:xfrm>
        </p:spPr>
      </p:pic>
    </p:spTree>
    <p:extLst>
      <p:ext uri="{BB962C8B-B14F-4D97-AF65-F5344CB8AC3E}">
        <p14:creationId xmlns:p14="http://schemas.microsoft.com/office/powerpoint/2010/main" val="1373208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88962"/>
          </a:xfrm>
        </p:spPr>
        <p:txBody>
          <a:bodyPr>
            <a:normAutofit fontScale="90000"/>
          </a:bodyPr>
          <a:lstStyle/>
          <a:p>
            <a:r>
              <a:rPr lang="en-US" sz="4000" b="1" dirty="0"/>
              <a:t> Data anomalies</a:t>
            </a:r>
            <a:endParaRPr lang="en-US" sz="40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9360" y="1245846"/>
            <a:ext cx="6959599" cy="5612154"/>
          </a:xfrm>
        </p:spPr>
      </p:pic>
    </p:spTree>
    <p:extLst>
      <p:ext uri="{BB962C8B-B14F-4D97-AF65-F5344CB8AC3E}">
        <p14:creationId xmlns:p14="http://schemas.microsoft.com/office/powerpoint/2010/main" val="1046619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Extraction - PCA</a:t>
            </a:r>
          </a:p>
        </p:txBody>
      </p:sp>
      <p:sp>
        <p:nvSpPr>
          <p:cNvPr id="3" name="Content Placeholder 2"/>
          <p:cNvSpPr>
            <a:spLocks noGrp="1"/>
          </p:cNvSpPr>
          <p:nvPr>
            <p:ph idx="1"/>
          </p:nvPr>
        </p:nvSpPr>
        <p:spPr/>
        <p:txBody>
          <a:bodyPr/>
          <a:lstStyle/>
          <a:p>
            <a:r>
              <a:t>Principal Component Analysis (PCA) reduced 7 numerical features into fewer components.</a:t>
            </a:r>
          </a:p>
          <a:p>
            <a:r>
              <a:t>Helps visualize data trends and improve computational efficiency.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Model and Crop Recommendation</a:t>
            </a:r>
          </a:p>
        </p:txBody>
      </p:sp>
      <p:sp>
        <p:nvSpPr>
          <p:cNvPr id="3" name="Content Placeholder 2"/>
          <p:cNvSpPr>
            <a:spLocks noGrp="1"/>
          </p:cNvSpPr>
          <p:nvPr>
            <p:ph idx="1"/>
          </p:nvPr>
        </p:nvSpPr>
        <p:spPr/>
        <p:txBody>
          <a:bodyPr/>
          <a:lstStyle/>
          <a:p>
            <a:r>
              <a:rPr dirty="0"/>
              <a:t>Trained ML model (e.g., Random Forest or Decision Tree) predicts best crop based on given conditions</a:t>
            </a:r>
            <a:r>
              <a:rPr dirty="0" smtClean="0"/>
              <a:t>.</a:t>
            </a:r>
            <a:endParaRPr lang="en-US" dirty="0"/>
          </a:p>
          <a:p>
            <a:r>
              <a:rPr lang="en-US" dirty="0" smtClean="0"/>
              <a:t>As I trained my model by using Random forest.</a:t>
            </a:r>
            <a:endParaRPr dirty="0"/>
          </a:p>
          <a:p>
            <a:r>
              <a:rPr dirty="0"/>
              <a:t>Output: Recommended crop with confidence score.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marL="0" indent="0">
              <a:buNone/>
            </a:pPr>
            <a:r>
              <a:rPr lang="en-US" dirty="0"/>
              <a:t>✔ Data cleaning and feature engineering improve model accuracy.</a:t>
            </a:r>
          </a:p>
          <a:p>
            <a:pPr marL="0" indent="0">
              <a:buNone/>
            </a:pPr>
            <a:r>
              <a:rPr lang="en-US" dirty="0"/>
              <a:t>✔ ML-based crop recommendation system enables data-driven decisions.</a:t>
            </a:r>
          </a:p>
          <a:p>
            <a:pPr marL="0" indent="0">
              <a:buNone/>
            </a:pPr>
            <a:r>
              <a:rPr lang="en-US" dirty="0"/>
              <a:t>✔ Supports sustainable agriculture and better yields.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Farmers often struggle to decide which crop to grow due to multiple factors like soil nutrients, pH, rainfall, and temperature. Without scientific tools, wrong choices can lead to poor yields, wasted resources, and soil damage.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Goal</a:t>
            </a:r>
          </a:p>
        </p:txBody>
      </p:sp>
      <p:sp>
        <p:nvSpPr>
          <p:cNvPr id="3" name="Content Placeholder 2"/>
          <p:cNvSpPr>
            <a:spLocks noGrp="1"/>
          </p:cNvSpPr>
          <p:nvPr>
            <p:ph idx="1"/>
          </p:nvPr>
        </p:nvSpPr>
        <p:spPr/>
        <p:txBody>
          <a:bodyPr/>
          <a:lstStyle/>
          <a:p>
            <a:r>
              <a:t>To develop a machine learning model that recommends the most suitable crop for given soil and weather conditions, helping farmers make informed decisions and improve productivity.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Understanding</a:t>
            </a:r>
          </a:p>
        </p:txBody>
      </p:sp>
      <p:sp>
        <p:nvSpPr>
          <p:cNvPr id="3" name="Content Placeholder 2"/>
          <p:cNvSpPr>
            <a:spLocks noGrp="1"/>
          </p:cNvSpPr>
          <p:nvPr>
            <p:ph idx="1"/>
          </p:nvPr>
        </p:nvSpPr>
        <p:spPr/>
        <p:txBody>
          <a:bodyPr/>
          <a:lstStyle/>
          <a:p>
            <a:r>
              <a:t>Dataset includes: Nitrogen (N), Phosphorus (P), Potassium (K), pH, temperature, humidity, and rainfall.</a:t>
            </a:r>
          </a:p>
          <a:p>
            <a:r>
              <a:t>Target: Crop label (22 crop types).</a:t>
            </a:r>
          </a:p>
          <a:p>
            <a:r>
              <a:t>Goal: Understand relationships and distributions among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Univariate Analysis - Nitrogen (N)</a:t>
            </a:r>
          </a:p>
        </p:txBody>
      </p:sp>
      <p:sp>
        <p:nvSpPr>
          <p:cNvPr id="3" name="Content Placeholder 2"/>
          <p:cNvSpPr>
            <a:spLocks noGrp="1"/>
          </p:cNvSpPr>
          <p:nvPr>
            <p:ph idx="1"/>
          </p:nvPr>
        </p:nvSpPr>
        <p:spPr/>
        <p:txBody>
          <a:bodyPr/>
          <a:lstStyle/>
          <a:p>
            <a:r>
              <a:t>This histogram shows the distribution of Nitrogen values across samples.</a:t>
            </a:r>
          </a:p>
          <a:p>
            <a:r>
              <a:t>Observation: Most values fall between 0–50, but some reach up to 140.</a:t>
            </a:r>
          </a:p>
          <a:p>
            <a:r>
              <a:t>Helps identify skewness and potential outliers.</a:t>
            </a:r>
          </a:p>
        </p:txBody>
      </p:sp>
      <p:pic>
        <p:nvPicPr>
          <p:cNvPr id="4" name="Picture 3" descr="Univariett of nitrogen.png"/>
          <p:cNvPicPr>
            <a:picLocks noChangeAspect="1"/>
          </p:cNvPicPr>
          <p:nvPr/>
        </p:nvPicPr>
        <p:blipFill>
          <a:blip r:embed="rId2"/>
          <a:stretch>
            <a:fillRect/>
          </a:stretch>
        </p:blipFill>
        <p:spPr>
          <a:xfrm>
            <a:off x="2377440" y="4364736"/>
            <a:ext cx="4155440" cy="249326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Bivariate Analysis - Rainfall vs Crop</a:t>
            </a:r>
          </a:p>
        </p:txBody>
      </p:sp>
      <p:sp>
        <p:nvSpPr>
          <p:cNvPr id="3" name="Content Placeholder 2"/>
          <p:cNvSpPr>
            <a:spLocks noGrp="1"/>
          </p:cNvSpPr>
          <p:nvPr>
            <p:ph idx="1"/>
          </p:nvPr>
        </p:nvSpPr>
        <p:spPr/>
        <p:txBody>
          <a:bodyPr/>
          <a:lstStyle/>
          <a:p>
            <a:r>
              <a:t>This boxplot compares rainfall requirements across different crops.</a:t>
            </a:r>
          </a:p>
          <a:p>
            <a:r>
              <a:t>Observation: Rice and papaya require high rainfall, while pulses like mothbeans grow in drier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7760" y="274638"/>
            <a:ext cx="7559040" cy="365442"/>
          </a:xfrm>
        </p:spPr>
        <p:txBody>
          <a:bodyPr>
            <a:normAutofit fontScale="90000"/>
          </a:bodyPr>
          <a:lstStyle/>
          <a:p>
            <a:r>
              <a:rPr lang="en-US" dirty="0"/>
              <a:t>Bivariate Analysis - Rainfall vs Crop</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33552" y="787400"/>
            <a:ext cx="6657568" cy="5925021"/>
          </a:xfrm>
        </p:spPr>
      </p:pic>
    </p:spTree>
    <p:extLst>
      <p:ext uri="{BB962C8B-B14F-4D97-AF65-F5344CB8AC3E}">
        <p14:creationId xmlns:p14="http://schemas.microsoft.com/office/powerpoint/2010/main" val="2517305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58482"/>
          </a:xfrm>
        </p:spPr>
        <p:txBody>
          <a:bodyPr>
            <a:normAutofit fontScale="90000"/>
          </a:bodyPr>
          <a:lstStyle/>
          <a:p>
            <a:r>
              <a:rPr lang="en-US" sz="3200" b="1" dirty="0"/>
              <a:t>Scatter plot (Temperature VS Humidity)</a:t>
            </a:r>
            <a:endParaRPr lang="en-US"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920" y="899902"/>
            <a:ext cx="6685280" cy="5768751"/>
          </a:xfrm>
        </p:spPr>
      </p:pic>
    </p:spTree>
    <p:extLst>
      <p:ext uri="{BB962C8B-B14F-4D97-AF65-F5344CB8AC3E}">
        <p14:creationId xmlns:p14="http://schemas.microsoft.com/office/powerpoint/2010/main" val="124805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Content Placeholder 2"/>
          <p:cNvSpPr>
            <a:spLocks noGrp="1"/>
          </p:cNvSpPr>
          <p:nvPr>
            <p:ph idx="1"/>
          </p:nvPr>
        </p:nvSpPr>
        <p:spPr/>
        <p:txBody>
          <a:bodyPr/>
          <a:lstStyle/>
          <a:p>
            <a:r>
              <a:t>• Removed impossible values (e.g., humidity &gt;100%, negative nutrients)</a:t>
            </a:r>
          </a:p>
          <a:p>
            <a:r>
              <a:t>• Handled missing values using mean imputation</a:t>
            </a:r>
          </a:p>
          <a:p>
            <a:r>
              <a:t>• Detected and treated outliers using capping and transformations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97</TotalTime>
  <Words>405</Words>
  <Application>Microsoft Office PowerPoint</Application>
  <PresentationFormat>On-screen Show (4:3)</PresentationFormat>
  <Paragraphs>48</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KIGALI COLLEGE </vt:lpstr>
      <vt:lpstr>Problem Statement</vt:lpstr>
      <vt:lpstr>Project Goal</vt:lpstr>
      <vt:lpstr>Data Understanding</vt:lpstr>
      <vt:lpstr>Univariate Analysis - Nitrogen (N)</vt:lpstr>
      <vt:lpstr>Bivariate Analysis - Rainfall vs Crop</vt:lpstr>
      <vt:lpstr>Bivariate Analysis - Rainfall vs Crop</vt:lpstr>
      <vt:lpstr>Scatter plot (Temperature VS Humidity)</vt:lpstr>
      <vt:lpstr>Data Cleaning</vt:lpstr>
      <vt:lpstr>Feature Engineering</vt:lpstr>
      <vt:lpstr>Detecting outliers</vt:lpstr>
      <vt:lpstr> Data anomalies</vt:lpstr>
      <vt:lpstr>Feature Extraction - PCA</vt:lpstr>
      <vt:lpstr>Model and Crop Recommendation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Crop Recommendation System</dc:title>
  <dc:subject/>
  <dc:creator>user</dc:creator>
  <cp:keywords/>
  <dc:description>generated using python-pptx</dc:description>
  <cp:lastModifiedBy>user</cp:lastModifiedBy>
  <cp:revision>8</cp:revision>
  <dcterms:created xsi:type="dcterms:W3CDTF">2013-01-27T09:14:16Z</dcterms:created>
  <dcterms:modified xsi:type="dcterms:W3CDTF">2025-10-05T14:40:45Z</dcterms:modified>
  <cp:category/>
</cp:coreProperties>
</file>