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32" r:id="rId2"/>
    <p:sldId id="256" r:id="rId3"/>
    <p:sldId id="333" r:id="rId4"/>
    <p:sldId id="334" r:id="rId5"/>
    <p:sldId id="335"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87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9D996-A4EC-6257-26FE-DB6839D60F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A55D6DC-8BAC-C1EB-5B69-BE42660C5D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0A99D3-5B2B-1653-CA01-246B1D104419}"/>
              </a:ext>
            </a:extLst>
          </p:cNvPr>
          <p:cNvSpPr>
            <a:spLocks noGrp="1"/>
          </p:cNvSpPr>
          <p:nvPr>
            <p:ph type="dt" sz="half" idx="10"/>
          </p:nvPr>
        </p:nvSpPr>
        <p:spPr/>
        <p:txBody>
          <a:bodyPr/>
          <a:lstStyle/>
          <a:p>
            <a:fld id="{4F06803B-D602-4C3D-AD5C-468F46C70933}" type="datetimeFigureOut">
              <a:rPr lang="en-US" smtClean="0"/>
              <a:t>1/3/2023</a:t>
            </a:fld>
            <a:endParaRPr lang="en-US"/>
          </a:p>
        </p:txBody>
      </p:sp>
      <p:sp>
        <p:nvSpPr>
          <p:cNvPr id="5" name="Footer Placeholder 4">
            <a:extLst>
              <a:ext uri="{FF2B5EF4-FFF2-40B4-BE49-F238E27FC236}">
                <a16:creationId xmlns:a16="http://schemas.microsoft.com/office/drawing/2014/main" id="{01C409FF-A730-E7B3-68CD-07BFB0EF88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2C5567-E6B6-0210-D509-FFCDFF0A4AD8}"/>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1461242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83DDD-5394-07C2-F199-4BD589B83DE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B9A337-277D-C2E9-0615-6FAB648C32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8930E0-B236-B6A3-1F70-2F5BFD38CB1E}"/>
              </a:ext>
            </a:extLst>
          </p:cNvPr>
          <p:cNvSpPr>
            <a:spLocks noGrp="1"/>
          </p:cNvSpPr>
          <p:nvPr>
            <p:ph type="dt" sz="half" idx="10"/>
          </p:nvPr>
        </p:nvSpPr>
        <p:spPr/>
        <p:txBody>
          <a:bodyPr/>
          <a:lstStyle/>
          <a:p>
            <a:fld id="{4F06803B-D602-4C3D-AD5C-468F46C70933}" type="datetimeFigureOut">
              <a:rPr lang="en-US" smtClean="0"/>
              <a:t>1/3/2023</a:t>
            </a:fld>
            <a:endParaRPr lang="en-US"/>
          </a:p>
        </p:txBody>
      </p:sp>
      <p:sp>
        <p:nvSpPr>
          <p:cNvPr id="5" name="Footer Placeholder 4">
            <a:extLst>
              <a:ext uri="{FF2B5EF4-FFF2-40B4-BE49-F238E27FC236}">
                <a16:creationId xmlns:a16="http://schemas.microsoft.com/office/drawing/2014/main" id="{C1DD4B02-4D97-F134-47B6-AC29A069C7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C514D8-C818-DA50-FC05-FB9DC5F8152F}"/>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2353068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B570C9-EE29-CC54-6E68-6C4AE424C9D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9ABA9C9-B7FB-DD98-F0F2-731D43A9E0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2C17E1-4A59-EA7F-FA27-335677D48801}"/>
              </a:ext>
            </a:extLst>
          </p:cNvPr>
          <p:cNvSpPr>
            <a:spLocks noGrp="1"/>
          </p:cNvSpPr>
          <p:nvPr>
            <p:ph type="dt" sz="half" idx="10"/>
          </p:nvPr>
        </p:nvSpPr>
        <p:spPr/>
        <p:txBody>
          <a:bodyPr/>
          <a:lstStyle/>
          <a:p>
            <a:fld id="{4F06803B-D602-4C3D-AD5C-468F46C70933}" type="datetimeFigureOut">
              <a:rPr lang="en-US" smtClean="0"/>
              <a:t>1/3/2023</a:t>
            </a:fld>
            <a:endParaRPr lang="en-US"/>
          </a:p>
        </p:txBody>
      </p:sp>
      <p:sp>
        <p:nvSpPr>
          <p:cNvPr id="5" name="Footer Placeholder 4">
            <a:extLst>
              <a:ext uri="{FF2B5EF4-FFF2-40B4-BE49-F238E27FC236}">
                <a16:creationId xmlns:a16="http://schemas.microsoft.com/office/drawing/2014/main" id="{3C8F7952-FF67-03AB-4068-D4EDCB787E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0B4F81-7CA4-8B13-E0D2-908ECE561840}"/>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4093605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1627B-819E-3C57-A8A0-F492D8A3DA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199464-DDCB-94F4-FFE8-B0A4104EB9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C7089-2C49-7221-0867-F6BBDF5FEBA8}"/>
              </a:ext>
            </a:extLst>
          </p:cNvPr>
          <p:cNvSpPr>
            <a:spLocks noGrp="1"/>
          </p:cNvSpPr>
          <p:nvPr>
            <p:ph type="dt" sz="half" idx="10"/>
          </p:nvPr>
        </p:nvSpPr>
        <p:spPr/>
        <p:txBody>
          <a:bodyPr/>
          <a:lstStyle/>
          <a:p>
            <a:fld id="{4F06803B-D602-4C3D-AD5C-468F46C70933}" type="datetimeFigureOut">
              <a:rPr lang="en-US" smtClean="0"/>
              <a:t>1/3/2023</a:t>
            </a:fld>
            <a:endParaRPr lang="en-US"/>
          </a:p>
        </p:txBody>
      </p:sp>
      <p:sp>
        <p:nvSpPr>
          <p:cNvPr id="5" name="Footer Placeholder 4">
            <a:extLst>
              <a:ext uri="{FF2B5EF4-FFF2-40B4-BE49-F238E27FC236}">
                <a16:creationId xmlns:a16="http://schemas.microsoft.com/office/drawing/2014/main" id="{74AA1C85-3577-A1F9-F11A-409951AB0D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C7C87D-85F5-EE17-3BD4-B924B032FA9A}"/>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4049510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21F9F-B735-5E82-C065-E959A2F6BD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F67A7F-E95C-A0D9-F7A0-6513FCC74D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3209BC-18F4-A038-E2AC-F77252111EE1}"/>
              </a:ext>
            </a:extLst>
          </p:cNvPr>
          <p:cNvSpPr>
            <a:spLocks noGrp="1"/>
          </p:cNvSpPr>
          <p:nvPr>
            <p:ph type="dt" sz="half" idx="10"/>
          </p:nvPr>
        </p:nvSpPr>
        <p:spPr/>
        <p:txBody>
          <a:bodyPr/>
          <a:lstStyle/>
          <a:p>
            <a:fld id="{4F06803B-D602-4C3D-AD5C-468F46C70933}" type="datetimeFigureOut">
              <a:rPr lang="en-US" smtClean="0"/>
              <a:t>1/3/2023</a:t>
            </a:fld>
            <a:endParaRPr lang="en-US"/>
          </a:p>
        </p:txBody>
      </p:sp>
      <p:sp>
        <p:nvSpPr>
          <p:cNvPr id="5" name="Footer Placeholder 4">
            <a:extLst>
              <a:ext uri="{FF2B5EF4-FFF2-40B4-BE49-F238E27FC236}">
                <a16:creationId xmlns:a16="http://schemas.microsoft.com/office/drawing/2014/main" id="{DD36448A-8D71-F7C3-BA87-0CB6397538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9E4CD4-0D6D-251C-2E4E-4B7F456BAD6B}"/>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3603765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01ADC-C02D-6A99-3CCC-86C860BF5F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1D2129-9FE8-0979-D755-9FD94A1AB5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6E1BE0-7CAE-4F9C-34C5-16D08688B6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A3A641-C5D4-151A-CB52-B0FDD3E62F2D}"/>
              </a:ext>
            </a:extLst>
          </p:cNvPr>
          <p:cNvSpPr>
            <a:spLocks noGrp="1"/>
          </p:cNvSpPr>
          <p:nvPr>
            <p:ph type="dt" sz="half" idx="10"/>
          </p:nvPr>
        </p:nvSpPr>
        <p:spPr/>
        <p:txBody>
          <a:bodyPr/>
          <a:lstStyle/>
          <a:p>
            <a:fld id="{4F06803B-D602-4C3D-AD5C-468F46C70933}" type="datetimeFigureOut">
              <a:rPr lang="en-US" smtClean="0"/>
              <a:t>1/3/2023</a:t>
            </a:fld>
            <a:endParaRPr lang="en-US"/>
          </a:p>
        </p:txBody>
      </p:sp>
      <p:sp>
        <p:nvSpPr>
          <p:cNvPr id="6" name="Footer Placeholder 5">
            <a:extLst>
              <a:ext uri="{FF2B5EF4-FFF2-40B4-BE49-F238E27FC236}">
                <a16:creationId xmlns:a16="http://schemas.microsoft.com/office/drawing/2014/main" id="{E7C7E711-F68C-B53C-51F1-1B1B087C0E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40B4-102D-73A9-62A5-44AE0B0EB032}"/>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1823031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D4615-1764-3987-93DD-215F70D72DC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A0C5E9E-2AC5-2F57-8657-FC99387C25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ECCD67-6F92-DA88-1FA0-9F3562A0CF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472968-844C-C57C-04EF-FB70F3798C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D99E48-C8E6-31C1-B156-3B64D643E9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770FC9A-4305-1491-B2C4-19322A5CFCB9}"/>
              </a:ext>
            </a:extLst>
          </p:cNvPr>
          <p:cNvSpPr>
            <a:spLocks noGrp="1"/>
          </p:cNvSpPr>
          <p:nvPr>
            <p:ph type="dt" sz="half" idx="10"/>
          </p:nvPr>
        </p:nvSpPr>
        <p:spPr/>
        <p:txBody>
          <a:bodyPr/>
          <a:lstStyle/>
          <a:p>
            <a:fld id="{4F06803B-D602-4C3D-AD5C-468F46C70933}" type="datetimeFigureOut">
              <a:rPr lang="en-US" smtClean="0"/>
              <a:t>1/3/2023</a:t>
            </a:fld>
            <a:endParaRPr lang="en-US"/>
          </a:p>
        </p:txBody>
      </p:sp>
      <p:sp>
        <p:nvSpPr>
          <p:cNvPr id="8" name="Footer Placeholder 7">
            <a:extLst>
              <a:ext uri="{FF2B5EF4-FFF2-40B4-BE49-F238E27FC236}">
                <a16:creationId xmlns:a16="http://schemas.microsoft.com/office/drawing/2014/main" id="{30655427-370E-E9AE-88A8-92C24EA3036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918FF4-9CC2-A78C-D3CB-0992D95AEC53}"/>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4175932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7A7ED-C12E-4945-7D3B-8EAB5EC8658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EC4C55-F303-771C-4001-535D6BFE8B4C}"/>
              </a:ext>
            </a:extLst>
          </p:cNvPr>
          <p:cNvSpPr>
            <a:spLocks noGrp="1"/>
          </p:cNvSpPr>
          <p:nvPr>
            <p:ph type="dt" sz="half" idx="10"/>
          </p:nvPr>
        </p:nvSpPr>
        <p:spPr/>
        <p:txBody>
          <a:bodyPr/>
          <a:lstStyle/>
          <a:p>
            <a:fld id="{4F06803B-D602-4C3D-AD5C-468F46C70933}" type="datetimeFigureOut">
              <a:rPr lang="en-US" smtClean="0"/>
              <a:t>1/3/2023</a:t>
            </a:fld>
            <a:endParaRPr lang="en-US"/>
          </a:p>
        </p:txBody>
      </p:sp>
      <p:sp>
        <p:nvSpPr>
          <p:cNvPr id="4" name="Footer Placeholder 3">
            <a:extLst>
              <a:ext uri="{FF2B5EF4-FFF2-40B4-BE49-F238E27FC236}">
                <a16:creationId xmlns:a16="http://schemas.microsoft.com/office/drawing/2014/main" id="{EA9172D4-2508-1CCF-C22C-2F2D0981FAA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8953F3-3252-ACC7-BB05-19B687C10327}"/>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3227570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A56E01-1DEE-1C11-3FFF-1942C1B97E27}"/>
              </a:ext>
            </a:extLst>
          </p:cNvPr>
          <p:cNvSpPr>
            <a:spLocks noGrp="1"/>
          </p:cNvSpPr>
          <p:nvPr>
            <p:ph type="dt" sz="half" idx="10"/>
          </p:nvPr>
        </p:nvSpPr>
        <p:spPr/>
        <p:txBody>
          <a:bodyPr/>
          <a:lstStyle/>
          <a:p>
            <a:fld id="{4F06803B-D602-4C3D-AD5C-468F46C70933}" type="datetimeFigureOut">
              <a:rPr lang="en-US" smtClean="0"/>
              <a:t>1/3/2023</a:t>
            </a:fld>
            <a:endParaRPr lang="en-US"/>
          </a:p>
        </p:txBody>
      </p:sp>
      <p:sp>
        <p:nvSpPr>
          <p:cNvPr id="3" name="Footer Placeholder 2">
            <a:extLst>
              <a:ext uri="{FF2B5EF4-FFF2-40B4-BE49-F238E27FC236}">
                <a16:creationId xmlns:a16="http://schemas.microsoft.com/office/drawing/2014/main" id="{E4BFFDF0-1A24-F2A6-2C07-AC463CC9BA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14FB57-96AE-57B6-C4A4-441DA5A14913}"/>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364656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0174B-4AF7-89A1-CA69-405A56EE1A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D5EBB7-68C4-F738-53C8-29FF074EE2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244DBF-CEE7-EBC0-8F52-BC7D478569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C358A8-52B3-9E3C-1714-9CDCA3FF0C31}"/>
              </a:ext>
            </a:extLst>
          </p:cNvPr>
          <p:cNvSpPr>
            <a:spLocks noGrp="1"/>
          </p:cNvSpPr>
          <p:nvPr>
            <p:ph type="dt" sz="half" idx="10"/>
          </p:nvPr>
        </p:nvSpPr>
        <p:spPr/>
        <p:txBody>
          <a:bodyPr/>
          <a:lstStyle/>
          <a:p>
            <a:fld id="{4F06803B-D602-4C3D-AD5C-468F46C70933}" type="datetimeFigureOut">
              <a:rPr lang="en-US" smtClean="0"/>
              <a:t>1/3/2023</a:t>
            </a:fld>
            <a:endParaRPr lang="en-US"/>
          </a:p>
        </p:txBody>
      </p:sp>
      <p:sp>
        <p:nvSpPr>
          <p:cNvPr id="6" name="Footer Placeholder 5">
            <a:extLst>
              <a:ext uri="{FF2B5EF4-FFF2-40B4-BE49-F238E27FC236}">
                <a16:creationId xmlns:a16="http://schemas.microsoft.com/office/drawing/2014/main" id="{8F8B360A-A410-75D2-CC00-09FBD89ACF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910BA4-7B5B-911E-03CA-2B9131AEB5DB}"/>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1129579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BDB32-2E4E-28FD-F205-0C05F5FC13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0957A4-5AEA-2889-53DB-E7A0C77875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A4BE3C-DB2A-6130-17B0-C306122F9D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11285E-B753-ECC0-4A95-F86C3A7912D8}"/>
              </a:ext>
            </a:extLst>
          </p:cNvPr>
          <p:cNvSpPr>
            <a:spLocks noGrp="1"/>
          </p:cNvSpPr>
          <p:nvPr>
            <p:ph type="dt" sz="half" idx="10"/>
          </p:nvPr>
        </p:nvSpPr>
        <p:spPr/>
        <p:txBody>
          <a:bodyPr/>
          <a:lstStyle/>
          <a:p>
            <a:fld id="{4F06803B-D602-4C3D-AD5C-468F46C70933}" type="datetimeFigureOut">
              <a:rPr lang="en-US" smtClean="0"/>
              <a:t>1/3/2023</a:t>
            </a:fld>
            <a:endParaRPr lang="en-US"/>
          </a:p>
        </p:txBody>
      </p:sp>
      <p:sp>
        <p:nvSpPr>
          <p:cNvPr id="6" name="Footer Placeholder 5">
            <a:extLst>
              <a:ext uri="{FF2B5EF4-FFF2-40B4-BE49-F238E27FC236}">
                <a16:creationId xmlns:a16="http://schemas.microsoft.com/office/drawing/2014/main" id="{3E0D5F45-9D80-4444-BE81-296F10FD2A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740ADF-807A-446C-C3C6-FA3B7FC73E13}"/>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1455636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E38C85-171E-6C89-9059-EE5BDF2FB7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1DA5AF-7B9F-05B7-382A-4F46691324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74D95-F3B3-F391-9CA2-81D6FB1307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06803B-D602-4C3D-AD5C-468F46C70933}" type="datetimeFigureOut">
              <a:rPr lang="en-US" smtClean="0"/>
              <a:t>1/3/2023</a:t>
            </a:fld>
            <a:endParaRPr lang="en-US"/>
          </a:p>
        </p:txBody>
      </p:sp>
      <p:sp>
        <p:nvSpPr>
          <p:cNvPr id="5" name="Footer Placeholder 4">
            <a:extLst>
              <a:ext uri="{FF2B5EF4-FFF2-40B4-BE49-F238E27FC236}">
                <a16:creationId xmlns:a16="http://schemas.microsoft.com/office/drawing/2014/main" id="{F506F810-3A34-93DB-9693-0818B011D0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443A2B2-9497-8C06-D4F5-FE9E477DDA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14F4E9-7FFE-43E2-BF46-8BA47F99F80A}" type="slidenum">
              <a:rPr lang="en-US" smtClean="0"/>
              <a:t>‹#›</a:t>
            </a:fld>
            <a:endParaRPr lang="en-US"/>
          </a:p>
        </p:txBody>
      </p:sp>
    </p:spTree>
    <p:extLst>
      <p:ext uri="{BB962C8B-B14F-4D97-AF65-F5344CB8AC3E}">
        <p14:creationId xmlns:p14="http://schemas.microsoft.com/office/powerpoint/2010/main" val="4742605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autograd.readthedocs.io/en/latest/background.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05304-BDF0-8049-BFBE-07DBD25A20D9}"/>
              </a:ext>
            </a:extLst>
          </p:cNvPr>
          <p:cNvSpPr>
            <a:spLocks noGrp="1"/>
          </p:cNvSpPr>
          <p:nvPr>
            <p:ph type="ctrTitle"/>
          </p:nvPr>
        </p:nvSpPr>
        <p:spPr/>
        <p:txBody>
          <a:bodyPr/>
          <a:lstStyle/>
          <a:p>
            <a:r>
              <a:rPr lang="en-US" dirty="0"/>
              <a:t>PyTorch</a:t>
            </a:r>
          </a:p>
        </p:txBody>
      </p:sp>
      <p:sp>
        <p:nvSpPr>
          <p:cNvPr id="3" name="Subtitle 2">
            <a:extLst>
              <a:ext uri="{FF2B5EF4-FFF2-40B4-BE49-F238E27FC236}">
                <a16:creationId xmlns:a16="http://schemas.microsoft.com/office/drawing/2014/main" id="{5F785362-12EB-0195-1062-EA2170CDD31D}"/>
              </a:ext>
            </a:extLst>
          </p:cNvPr>
          <p:cNvSpPr>
            <a:spLocks noGrp="1"/>
          </p:cNvSpPr>
          <p:nvPr>
            <p:ph type="subTitle" idx="1"/>
          </p:nvPr>
        </p:nvSpPr>
        <p:spPr/>
        <p:txBody>
          <a:bodyPr/>
          <a:lstStyle/>
          <a:p>
            <a:r>
              <a:rPr lang="en-US" dirty="0">
                <a:solidFill>
                  <a:schemeClr val="bg1">
                    <a:lumMod val="50000"/>
                  </a:schemeClr>
                </a:solidFill>
              </a:rPr>
              <a:t>Lecture 1/10</a:t>
            </a:r>
          </a:p>
        </p:txBody>
      </p:sp>
    </p:spTree>
    <p:extLst>
      <p:ext uri="{BB962C8B-B14F-4D97-AF65-F5344CB8AC3E}">
        <p14:creationId xmlns:p14="http://schemas.microsoft.com/office/powerpoint/2010/main" val="2887077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PyTorch in a few words…</a:t>
            </a:r>
          </a:p>
        </p:txBody>
      </p:sp>
      <p:sp>
        <p:nvSpPr>
          <p:cNvPr id="6" name="Content Placeholder 5">
            <a:extLst>
              <a:ext uri="{FF2B5EF4-FFF2-40B4-BE49-F238E27FC236}">
                <a16:creationId xmlns:a16="http://schemas.microsoft.com/office/drawing/2014/main" id="{3C4EB284-4A7B-E6BB-BEC1-67954B65026D}"/>
              </a:ext>
            </a:extLst>
          </p:cNvPr>
          <p:cNvSpPr>
            <a:spLocks noGrp="1"/>
          </p:cNvSpPr>
          <p:nvPr>
            <p:ph idx="1"/>
          </p:nvPr>
        </p:nvSpPr>
        <p:spPr/>
        <p:txBody>
          <a:bodyPr>
            <a:normAutofit/>
          </a:bodyPr>
          <a:lstStyle/>
          <a:p>
            <a:r>
              <a:rPr lang="en-US" dirty="0"/>
              <a:t>Developed by Facebook’s AI research group</a:t>
            </a:r>
          </a:p>
          <a:p>
            <a:pPr marL="0" indent="0">
              <a:buNone/>
            </a:pPr>
            <a:endParaRPr lang="en-US" dirty="0"/>
          </a:p>
          <a:p>
            <a:r>
              <a:rPr lang="en-US" dirty="0"/>
              <a:t>Getting very popular</a:t>
            </a:r>
          </a:p>
          <a:p>
            <a:endParaRPr lang="en-US" dirty="0"/>
          </a:p>
          <a:p>
            <a:r>
              <a:rPr lang="en-US" dirty="0"/>
              <a:t>Easy to use</a:t>
            </a:r>
          </a:p>
          <a:p>
            <a:r>
              <a:rPr lang="en-US" dirty="0"/>
              <a:t>Good performance in production</a:t>
            </a:r>
          </a:p>
          <a:p>
            <a:r>
              <a:rPr lang="en-US" dirty="0"/>
              <a:t>Flexible across a wide range of tasks</a:t>
            </a:r>
          </a:p>
          <a:p>
            <a:r>
              <a:rPr lang="en-US" dirty="0"/>
              <a:t>Provides tools for parallelizing &amp; distributing computations</a:t>
            </a:r>
          </a:p>
        </p:txBody>
      </p:sp>
      <p:pic>
        <p:nvPicPr>
          <p:cNvPr id="8" name="Picture 7" descr="Chart&#10;&#10;Description automatically generated">
            <a:extLst>
              <a:ext uri="{FF2B5EF4-FFF2-40B4-BE49-F238E27FC236}">
                <a16:creationId xmlns:a16="http://schemas.microsoft.com/office/drawing/2014/main" id="{D01FBC99-F4A8-4365-A904-CCBE6B5022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4960" y="2315718"/>
            <a:ext cx="5151119" cy="3178937"/>
          </a:xfrm>
          <a:prstGeom prst="rect">
            <a:avLst/>
          </a:prstGeom>
        </p:spPr>
      </p:pic>
      <p:pic>
        <p:nvPicPr>
          <p:cNvPr id="10" name="Picture 9" descr="Graphical user interface&#10;&#10;Description automatically generated with medium confidence">
            <a:extLst>
              <a:ext uri="{FF2B5EF4-FFF2-40B4-BE49-F238E27FC236}">
                <a16:creationId xmlns:a16="http://schemas.microsoft.com/office/drawing/2014/main" id="{1FFBDE69-AFFD-8D5E-F081-C663FE54B3B2}"/>
              </a:ext>
            </a:extLst>
          </p:cNvPr>
          <p:cNvPicPr>
            <a:picLocks noChangeAspect="1"/>
          </p:cNvPicPr>
          <p:nvPr/>
        </p:nvPicPr>
        <p:blipFill rotWithShape="1">
          <a:blip r:embed="rId3">
            <a:extLst>
              <a:ext uri="{28A0092B-C50C-407E-A947-70E740481C1C}">
                <a14:useLocalDpi xmlns:a14="http://schemas.microsoft.com/office/drawing/2010/main" val="0"/>
              </a:ext>
            </a:extLst>
          </a:blip>
          <a:srcRect l="6181" t="28922" r="7555" b="30452"/>
          <a:stretch/>
        </p:blipFill>
        <p:spPr>
          <a:xfrm>
            <a:off x="8163560" y="1363345"/>
            <a:ext cx="3190240" cy="924560"/>
          </a:xfrm>
          <a:prstGeom prst="rect">
            <a:avLst/>
          </a:prstGeom>
        </p:spPr>
      </p:pic>
    </p:spTree>
    <p:extLst>
      <p:ext uri="{BB962C8B-B14F-4D97-AF65-F5344CB8AC3E}">
        <p14:creationId xmlns:p14="http://schemas.microsoft.com/office/powerpoint/2010/main" val="2162909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29C49CA-70A3-E2EA-F46F-C23D25271E8C}"/>
              </a:ext>
            </a:extLst>
          </p:cNvPr>
          <p:cNvSpPr>
            <a:spLocks noGrp="1"/>
          </p:cNvSpPr>
          <p:nvPr>
            <p:ph type="title"/>
          </p:nvPr>
        </p:nvSpPr>
        <p:spPr/>
        <p:txBody>
          <a:bodyPr/>
          <a:lstStyle/>
          <a:p>
            <a:r>
              <a:rPr lang="en-US" dirty="0"/>
              <a:t>Key Concepts of PyTorch</a:t>
            </a:r>
          </a:p>
        </p:txBody>
      </p:sp>
      <p:sp>
        <p:nvSpPr>
          <p:cNvPr id="4" name="Content Placeholder 3">
            <a:extLst>
              <a:ext uri="{FF2B5EF4-FFF2-40B4-BE49-F238E27FC236}">
                <a16:creationId xmlns:a16="http://schemas.microsoft.com/office/drawing/2014/main" id="{3C57EADD-A240-9E12-7454-2C91BFB1BF63}"/>
              </a:ext>
            </a:extLst>
          </p:cNvPr>
          <p:cNvSpPr>
            <a:spLocks noGrp="1"/>
          </p:cNvSpPr>
          <p:nvPr>
            <p:ph idx="1"/>
          </p:nvPr>
        </p:nvSpPr>
        <p:spPr/>
        <p:txBody>
          <a:bodyPr>
            <a:normAutofit/>
          </a:bodyPr>
          <a:lstStyle/>
          <a:p>
            <a:r>
              <a:rPr lang="en-US" b="1" dirty="0"/>
              <a:t>Tensor</a:t>
            </a:r>
            <a:r>
              <a:rPr lang="en-US" dirty="0"/>
              <a:t>: Multi-dimensional array of numbers</a:t>
            </a:r>
          </a:p>
          <a:p>
            <a:r>
              <a:rPr lang="en-US" b="1" dirty="0" err="1"/>
              <a:t>Autograd</a:t>
            </a:r>
            <a:r>
              <a:rPr lang="en-US" dirty="0"/>
              <a:t>: A library for automatically computing gradients</a:t>
            </a:r>
          </a:p>
          <a:p>
            <a:r>
              <a:rPr lang="en-US" b="1" dirty="0"/>
              <a:t>Neural network module</a:t>
            </a:r>
            <a:r>
              <a:rPr lang="en-US" dirty="0"/>
              <a:t>: Base class for all neural network classes</a:t>
            </a:r>
          </a:p>
          <a:p>
            <a:r>
              <a:rPr lang="en-US" b="1" dirty="0"/>
              <a:t>Optimizer</a:t>
            </a:r>
            <a:r>
              <a:rPr lang="en-US" dirty="0"/>
              <a:t>: An algorithm that is used to adjust the parameters of a neural network in order to minimize a loss function</a:t>
            </a:r>
          </a:p>
        </p:txBody>
      </p:sp>
    </p:spTree>
    <p:extLst>
      <p:ext uri="{BB962C8B-B14F-4D97-AF65-F5344CB8AC3E}">
        <p14:creationId xmlns:p14="http://schemas.microsoft.com/office/powerpoint/2010/main" val="1910671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42C40-EDA0-3CA3-FB29-E501678D73BC}"/>
              </a:ext>
            </a:extLst>
          </p:cNvPr>
          <p:cNvSpPr>
            <a:spLocks noGrp="1"/>
          </p:cNvSpPr>
          <p:nvPr>
            <p:ph type="title"/>
          </p:nvPr>
        </p:nvSpPr>
        <p:spPr/>
        <p:txBody>
          <a:bodyPr/>
          <a:lstStyle/>
          <a:p>
            <a:r>
              <a:rPr lang="en-US" dirty="0"/>
              <a:t>Tensor</a:t>
            </a:r>
          </a:p>
        </p:txBody>
      </p:sp>
      <p:pic>
        <p:nvPicPr>
          <p:cNvPr id="5" name="Content Placeholder 4" descr="A picture containing text&#10;&#10;Description automatically generated">
            <a:extLst>
              <a:ext uri="{FF2B5EF4-FFF2-40B4-BE49-F238E27FC236}">
                <a16:creationId xmlns:a16="http://schemas.microsoft.com/office/drawing/2014/main" id="{6FEE5F0A-1876-8661-883F-776CA401E5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2958" y="2858033"/>
            <a:ext cx="9146084" cy="2286521"/>
          </a:xfrm>
        </p:spPr>
      </p:pic>
    </p:spTree>
    <p:extLst>
      <p:ext uri="{BB962C8B-B14F-4D97-AF65-F5344CB8AC3E}">
        <p14:creationId xmlns:p14="http://schemas.microsoft.com/office/powerpoint/2010/main" val="3688978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5DFEB-26BB-A3D2-E9ED-9CC56881327D}"/>
              </a:ext>
            </a:extLst>
          </p:cNvPr>
          <p:cNvSpPr>
            <a:spLocks noGrp="1"/>
          </p:cNvSpPr>
          <p:nvPr>
            <p:ph type="title"/>
          </p:nvPr>
        </p:nvSpPr>
        <p:spPr/>
        <p:txBody>
          <a:bodyPr/>
          <a:lstStyle/>
          <a:p>
            <a:r>
              <a:rPr lang="en-US" dirty="0" err="1"/>
              <a:t>Autograd</a:t>
            </a:r>
            <a:endParaRPr lang="en-US" dirty="0"/>
          </a:p>
        </p:txBody>
      </p:sp>
      <p:sp>
        <p:nvSpPr>
          <p:cNvPr id="3" name="Content Placeholder 2">
            <a:extLst>
              <a:ext uri="{FF2B5EF4-FFF2-40B4-BE49-F238E27FC236}">
                <a16:creationId xmlns:a16="http://schemas.microsoft.com/office/drawing/2014/main" id="{BFDD597E-4779-CED6-2A09-191C933E90F3}"/>
              </a:ext>
            </a:extLst>
          </p:cNvPr>
          <p:cNvSpPr>
            <a:spLocks noGrp="1"/>
          </p:cNvSpPr>
          <p:nvPr>
            <p:ph idx="1"/>
          </p:nvPr>
        </p:nvSpPr>
        <p:spPr/>
        <p:txBody>
          <a:bodyPr>
            <a:normAutofit lnSpcReduction="10000"/>
          </a:bodyPr>
          <a:lstStyle/>
          <a:p>
            <a:r>
              <a:rPr lang="en-US" dirty="0" err="1"/>
              <a:t>Autograd</a:t>
            </a:r>
            <a:r>
              <a:rPr lang="en-US" dirty="0"/>
              <a:t> is an </a:t>
            </a:r>
            <a:r>
              <a:rPr lang="en-US" b="1" dirty="0"/>
              <a:t>Automatic Differentiation </a:t>
            </a:r>
            <a:r>
              <a:rPr lang="en-US" dirty="0"/>
              <a:t>system</a:t>
            </a:r>
          </a:p>
          <a:p>
            <a:r>
              <a:rPr lang="en-US" dirty="0"/>
              <a:t>The symbolic derivative of a function is precise; however as the function of interest become more complex, the symbolic derivative becomes increasingly difficult to determine. Numeric methods can be used to compute the derivative of such functions. The finite difference approach uses the definition of a derivative to estimate the derivative of a function; however, it suffers from low accuracy and instability.</a:t>
            </a:r>
          </a:p>
          <a:p>
            <a:r>
              <a:rPr lang="en-US" dirty="0"/>
              <a:t>AD is able to compute an approximation of the derivative of a function, </a:t>
            </a:r>
            <a:r>
              <a:rPr lang="en-US" b="1" dirty="0"/>
              <a:t>without computing a symbolic expression</a:t>
            </a:r>
            <a:r>
              <a:rPr lang="en-US" dirty="0"/>
              <a:t> of the derivative and with </a:t>
            </a:r>
            <a:r>
              <a:rPr lang="en-US" b="1" dirty="0"/>
              <a:t>machine precision</a:t>
            </a:r>
            <a:r>
              <a:rPr lang="en-US" dirty="0"/>
              <a:t> accuracy.</a:t>
            </a:r>
          </a:p>
        </p:txBody>
      </p:sp>
      <p:sp>
        <p:nvSpPr>
          <p:cNvPr id="4" name="TextBox 3">
            <a:extLst>
              <a:ext uri="{FF2B5EF4-FFF2-40B4-BE49-F238E27FC236}">
                <a16:creationId xmlns:a16="http://schemas.microsoft.com/office/drawing/2014/main" id="{460A57AD-C192-4EAC-9CEA-E64C5B6D4361}"/>
              </a:ext>
            </a:extLst>
          </p:cNvPr>
          <p:cNvSpPr txBox="1"/>
          <p:nvPr/>
        </p:nvSpPr>
        <p:spPr>
          <a:xfrm>
            <a:off x="5344160" y="843240"/>
            <a:ext cx="5826210" cy="369332"/>
          </a:xfrm>
          <a:prstGeom prst="rect">
            <a:avLst/>
          </a:prstGeom>
          <a:noFill/>
        </p:spPr>
        <p:txBody>
          <a:bodyPr wrap="none" rtlCol="0">
            <a:spAutoFit/>
          </a:bodyPr>
          <a:lstStyle/>
          <a:p>
            <a:r>
              <a:rPr lang="en-US" dirty="0">
                <a:hlinkClick r:id="rId2"/>
              </a:rPr>
              <a:t>https://autograd.readthedocs.io/en/latest/background.html</a:t>
            </a:r>
            <a:r>
              <a:rPr lang="en-US" dirty="0"/>
              <a:t> </a:t>
            </a:r>
          </a:p>
        </p:txBody>
      </p:sp>
    </p:spTree>
    <p:extLst>
      <p:ext uri="{BB962C8B-B14F-4D97-AF65-F5344CB8AC3E}">
        <p14:creationId xmlns:p14="http://schemas.microsoft.com/office/powerpoint/2010/main" val="35894051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TotalTime>
  <Words>210</Words>
  <Application>Microsoft Office PowerPoint</Application>
  <PresentationFormat>Widescreen</PresentationFormat>
  <Paragraphs>22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PyTorch</vt:lpstr>
      <vt:lpstr>PyTorch in a few words…</vt:lpstr>
      <vt:lpstr>Key Concepts of PyTorch</vt:lpstr>
      <vt:lpstr>Tensor</vt:lpstr>
      <vt:lpstr>Autograd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PyTorch</dc:title>
  <dc:creator>Paul Dubois</dc:creator>
  <cp:lastModifiedBy>Paul Dubois</cp:lastModifiedBy>
  <cp:revision>5</cp:revision>
  <dcterms:created xsi:type="dcterms:W3CDTF">2023-01-03T10:31:33Z</dcterms:created>
  <dcterms:modified xsi:type="dcterms:W3CDTF">2023-01-03T13:08:08Z</dcterms:modified>
</cp:coreProperties>
</file>