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81" r:id="rId6"/>
    <p:sldId id="284" r:id="rId7"/>
    <p:sldId id="285" r:id="rId8"/>
    <p:sldId id="286" r:id="rId9"/>
    <p:sldId id="287" r:id="rId10"/>
    <p:sldId id="282" r:id="rId11"/>
    <p:sldId id="283" r:id="rId12"/>
    <p:sldId id="288" r:id="rId13"/>
    <p:sldId id="28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784" autoAdjust="0"/>
  </p:normalViewPr>
  <p:slideViewPr>
    <p:cSldViewPr snapToGrid="0">
      <p:cViewPr varScale="1">
        <p:scale>
          <a:sx n="63" d="100"/>
          <a:sy n="63" d="100"/>
        </p:scale>
        <p:origin x="6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2C3A8-66EE-470D-A85F-35A0229A4BF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5A21D-F6DA-425F-9DBE-C9D0FC3A7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45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47D23-764C-4404-9D36-DEB150D4E1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32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47D23-764C-4404-9D36-DEB150D4E1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03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47D23-764C-4404-9D36-DEB150D4E1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9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47D23-764C-4404-9D36-DEB150D4E1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46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47D23-764C-4404-9D36-DEB150D4E1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15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47D23-764C-4404-9D36-DEB150D4E1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08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u="none" dirty="0">
                <a:solidFill>
                  <a:schemeClr val="tx1"/>
                </a:solidFill>
              </a:rPr>
              <a:t>U-Net est un réseau de neurones à convolution développé pour la segmentation d'images biomédicales.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5A21D-F6DA-425F-9DBE-C9D0FC3A7AC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5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AF3E3-A659-EA5A-54FB-537CF3FA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121BD-FD28-5138-D70B-89A89CE07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AA7B0-C866-BA90-0601-2E86D945F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F4C67-5558-8DE3-92AB-70407AF3A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AB6D6-2421-8067-2706-6496AE20C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67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F94BC-EF7C-9DDA-0202-6F469DF59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889C46-ACCE-9B4D-F4E7-44CA660F5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FE17F-BF03-8386-F74B-462A345E5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3D91A-8312-862C-2010-68A432529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C610D-BEC2-F8DF-01E8-FA3CE0853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4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E582F1-FEBA-BF02-76B3-77061A2C10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FD59F4-8899-CAAA-A9C5-BFF79B658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D1118-9B7E-D0B5-E4EE-8D668D4D7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F4F3F-223E-DDDF-867F-F8BECF1CF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1011C-9976-5E01-695A-AB847952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82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22042-F1A9-D20E-D13A-68B51F9B1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46E27-DA1A-DD97-18D0-5EAFA5789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5F68D-B211-04CD-BDAD-37D842398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5CD05-C1DE-EFE4-6AD7-6CA2D4A0A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428FB-32BD-828A-714C-BE275A16B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24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41CAC-0782-DF13-F8FC-B23E84108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BC781-F0B3-AD29-ABEE-5697D9614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82A3F-BDF5-747B-D316-550E421ED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29AD1-4D1E-7B32-2582-A48F8B40C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D64AF-CF98-B10D-3823-1D3CAAD5A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24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740B7-62EE-CA0E-56CF-C5CAEF19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F3AA4-1CA3-6CA1-FD9A-00F014EA3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E7827-3808-7B9D-D6E5-0496D23B7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51FE9-81F1-EA96-29CC-09DC48A5D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47A33-6E47-5032-7AE9-7D8737734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43BB7-DA1B-DBF1-84DB-EA227B751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88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EBD03-55EE-346C-008C-0CC2EE102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A655C-8F54-714C-3B36-708C511EB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82247-E4FA-6AFC-E73E-299F17DDC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A4DF78-0A2B-7CA3-0199-25E729D929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36EF2D-F394-B2DF-15C4-1D92853AB0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BE7956-5794-CE24-2130-448D3F0A8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85DAD6-FF4F-5C34-2AD7-C900A5394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CBC448-6FB8-B22C-6792-177F9215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45CF0-BFFB-F41B-F99C-DE3FFB73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81995D-72E2-71F6-86F6-3F36192FC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F38A19-ABC8-FF3B-22B8-E1B82459B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9176CF-42EB-5691-6F54-8CB948E1D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70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46C8B2-0330-A92C-AC15-46B94DBBF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F7B52B-1250-CC68-3BE8-F07000EA8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93A6D-EE32-617D-9492-7EDBCDC07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39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3AAF5-BB7D-8F37-4D78-2ED91EBAC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C457A-2D55-2EA1-A40F-456E348BE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1F326-285D-0195-BEA1-83A0C2F23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4BE74-4411-60E9-A786-8C8BE11C8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A718F-93EC-E5D3-2946-C9888F7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596FB-CFE8-C55E-6C6F-D4873D1F2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58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8470D-FD8D-9FE1-230C-A51938F46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805AE3-B8D9-F0F8-E162-443E76A17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E1826-29D7-3F5C-BBD2-7C7459365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1B302-14DA-5666-3878-B12A92E9B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337EB-D073-F4D2-3E2D-638CDDF57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FA0EE-3A9B-2FF1-5853-6D10FE2CB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48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4D873E-C3A7-C5D7-2052-1FA754BB2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0DD78-BF5F-7524-7AC7-43EA6FEB5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9DC95-5133-8242-9640-116853B1D4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850DB-D535-437E-BA35-A4E49FFAA51B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DB259-92FD-FB51-B11B-16D512A897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41EF0-B4D7-94C7-4ABB-FB48840E8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41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dumoulin/conv_arithmetic/blob/master/README.md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4A0A2-C176-FB16-D910-3F43F50B9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Architecture (Advanced)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1A83F-9FEE-6699-0C1A-127ABB21B2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Lecture 7/10</a:t>
            </a:r>
          </a:p>
        </p:txBody>
      </p:sp>
    </p:spTree>
    <p:extLst>
      <p:ext uri="{BB962C8B-B14F-4D97-AF65-F5344CB8AC3E}">
        <p14:creationId xmlns:p14="http://schemas.microsoft.com/office/powerpoint/2010/main" val="366775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AE237-00A2-010A-D091-6B89599D2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Max Unpool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E2E1B-7C15-CF2D-96A1-AE040659A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1509077"/>
          </a:xfrm>
        </p:spPr>
        <p:txBody>
          <a:bodyPr>
            <a:normAutofit fontScale="92500"/>
          </a:bodyPr>
          <a:lstStyle/>
          <a:p>
            <a:r>
              <a:rPr lang="en-US" b="1" i="1" dirty="0"/>
              <a:t>Max Pool</a:t>
            </a:r>
            <a:r>
              <a:rPr lang="en-US" dirty="0"/>
              <a:t> is </a:t>
            </a:r>
            <a:r>
              <a:rPr lang="en-US" b="1" dirty="0"/>
              <a:t>not fully invertible</a:t>
            </a:r>
            <a:r>
              <a:rPr lang="en-US" dirty="0"/>
              <a:t>, since the non-maximal values are lost.</a:t>
            </a:r>
          </a:p>
          <a:p>
            <a:r>
              <a:rPr lang="en-US" b="1" i="1" dirty="0"/>
              <a:t>Max Unpool</a:t>
            </a:r>
            <a:r>
              <a:rPr lang="en-US" dirty="0"/>
              <a:t> takes in the </a:t>
            </a:r>
            <a:r>
              <a:rPr lang="en-US" b="1" dirty="0"/>
              <a:t>indices</a:t>
            </a:r>
            <a:r>
              <a:rPr lang="en-US" dirty="0"/>
              <a:t> of the maximal values and computes a partial inverse in which all </a:t>
            </a:r>
            <a:r>
              <a:rPr lang="en-US" b="1" dirty="0"/>
              <a:t>non-maximal</a:t>
            </a:r>
            <a:r>
              <a:rPr lang="en-US" dirty="0"/>
              <a:t> values are set to </a:t>
            </a:r>
            <a:r>
              <a:rPr lang="en-US" b="1" dirty="0"/>
              <a:t>zero</a:t>
            </a:r>
            <a:r>
              <a:rPr lang="en-US" dirty="0"/>
              <a:t>.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E78D38EF-619F-6E70-24FA-9FC8EB7DC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778" y="2834640"/>
            <a:ext cx="7156444" cy="40233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C0565B1-B6F0-EA3E-48E4-3277B4C3CA6F}"/>
              </a:ext>
            </a:extLst>
          </p:cNvPr>
          <p:cNvSpPr/>
          <p:nvPr/>
        </p:nvSpPr>
        <p:spPr>
          <a:xfrm>
            <a:off x="2153920" y="4907280"/>
            <a:ext cx="5496560" cy="1950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160A3B-4624-E95B-B280-391677A541C0}"/>
              </a:ext>
            </a:extLst>
          </p:cNvPr>
          <p:cNvSpPr/>
          <p:nvPr/>
        </p:nvSpPr>
        <p:spPr>
          <a:xfrm>
            <a:off x="7765731" y="3677920"/>
            <a:ext cx="1908491" cy="2326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D9D306-A34F-608D-352E-80AA127B571C}"/>
              </a:ext>
            </a:extLst>
          </p:cNvPr>
          <p:cNvSpPr/>
          <p:nvPr/>
        </p:nvSpPr>
        <p:spPr>
          <a:xfrm>
            <a:off x="2346960" y="2702560"/>
            <a:ext cx="5496560" cy="1950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3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BA092-8276-1750-487C-FD6B2148A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Unpool Output Size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BCBD0E-EB29-6951-EAC5-9C7D4BCEDF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669280"/>
                <a:ext cx="10515600" cy="507682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BCBD0E-EB29-6951-EAC5-9C7D4BCEDF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669280"/>
                <a:ext cx="10515600" cy="507682"/>
              </a:xfrm>
              <a:blipFill>
                <a:blip r:embed="rId3"/>
                <a:stretch>
                  <a:fillRect b="-6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1FCFCAB-B3D0-9841-4EDB-7C439FFFCD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6588382"/>
                  </p:ext>
                </p:extLst>
              </p:nvPr>
            </p:nvGraphicFramePr>
            <p:xfrm>
              <a:off x="3521423" y="1690688"/>
              <a:ext cx="5149154" cy="35213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577">
                      <a:extLst>
                        <a:ext uri="{9D8B030D-6E8A-4147-A177-3AD203B41FA5}">
                          <a16:colId xmlns:a16="http://schemas.microsoft.com/office/drawing/2014/main" val="1867715976"/>
                        </a:ext>
                      </a:extLst>
                    </a:gridCol>
                    <a:gridCol w="2574577">
                      <a:extLst>
                        <a:ext uri="{9D8B030D-6E8A-4147-A177-3AD203B41FA5}">
                          <a16:colId xmlns:a16="http://schemas.microsoft.com/office/drawing/2014/main" val="2067955847"/>
                        </a:ext>
                      </a:extLst>
                    </a:gridCol>
                  </a:tblGrid>
                  <a:tr h="503056">
                    <a:tc>
                      <a:txBody>
                        <a:bodyPr/>
                        <a:lstStyle/>
                        <a:p>
                          <a:pPr marL="0" indent="0" algn="r">
                            <a:buNone/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Kernel: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4751945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Input image: 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3022831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Padding: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0543704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Striding: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9827123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strike="sngStrike" dirty="0">
                              <a:solidFill>
                                <a:schemeClr val="tx1"/>
                              </a:solidFill>
                            </a:rPr>
                            <a:t>Dilation: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trike="sngStrike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trike="sngStrik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trike="sngStrik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b="0" i="1" strike="sngStrik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0" strike="sngStrike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trike="sngStrik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trike="sngStrik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b="0" i="0" strike="sngStrik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0" strike="sngStrike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strike="sngStrik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1637713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strike="sngStrike" dirty="0">
                              <a:solidFill>
                                <a:schemeClr val="tx1"/>
                              </a:solidFill>
                            </a:rPr>
                            <a:t>Output padding: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trike="sngStrike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trike="sngStrik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sz="2400" b="0" i="1" strike="sngStrike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strike="sngStrike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b="0" i="1" strike="sngStrik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trike="sngStrike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trike="sngStrik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sz="2400" b="0" i="1" strike="sngStrike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strike="sngStrike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b="0" i="1" strike="sngStrik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trike="sngStrike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strike="sngStrik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3539607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Output image: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𝑜𝑢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𝑜𝑢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69225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1FCFCAB-B3D0-9841-4EDB-7C439FFFCD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6588382"/>
                  </p:ext>
                </p:extLst>
              </p:nvPr>
            </p:nvGraphicFramePr>
            <p:xfrm>
              <a:off x="3521423" y="1690688"/>
              <a:ext cx="5149154" cy="35213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577">
                      <a:extLst>
                        <a:ext uri="{9D8B030D-6E8A-4147-A177-3AD203B41FA5}">
                          <a16:colId xmlns:a16="http://schemas.microsoft.com/office/drawing/2014/main" val="1867715976"/>
                        </a:ext>
                      </a:extLst>
                    </a:gridCol>
                    <a:gridCol w="2574577">
                      <a:extLst>
                        <a:ext uri="{9D8B030D-6E8A-4147-A177-3AD203B41FA5}">
                          <a16:colId xmlns:a16="http://schemas.microsoft.com/office/drawing/2014/main" val="2067955847"/>
                        </a:ext>
                      </a:extLst>
                    </a:gridCol>
                  </a:tblGrid>
                  <a:tr h="503056">
                    <a:tc>
                      <a:txBody>
                        <a:bodyPr/>
                        <a:lstStyle/>
                        <a:p>
                          <a:pPr marL="0" indent="0" algn="r">
                            <a:buNone/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Kernel: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6024" b="-6180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51945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Input image: 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107317" b="-525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022831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Padding: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204819" b="-4192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543704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Striding: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308537" b="-324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827123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strike="sngStrike" dirty="0">
                              <a:solidFill>
                                <a:schemeClr val="tx1"/>
                              </a:solidFill>
                            </a:rPr>
                            <a:t>Dilation: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403614" b="-2204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637713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strike="sngStrike" dirty="0">
                              <a:solidFill>
                                <a:schemeClr val="tx1"/>
                              </a:solidFill>
                            </a:rPr>
                            <a:t>Output padding: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509756" b="-1231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539607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Output image: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602410" b="-216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69225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00695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52D32-79C1-EFD3-D63F-280924503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 Net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1D87BF29-8588-BC3B-4C0A-66A55CC2D5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23449" y="883919"/>
            <a:ext cx="7177897" cy="5974081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00E6EAD-ECFC-FC29-FFBE-F05306843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1346" y="5201920"/>
            <a:ext cx="2090654" cy="165608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F085CA9B-4983-C59C-BCBE-8CE6CF317E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23449" y="955993"/>
            <a:ext cx="7177898" cy="590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1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52D32-79C1-EFD3-D63F-280924503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Skip Connections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00E6EAD-ECFC-FC29-FFBE-F05306843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346" y="5201920"/>
            <a:ext cx="2090654" cy="1656080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0219825-1583-DA37-F036-2C12E16033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04017" y="950976"/>
            <a:ext cx="7097329" cy="5907024"/>
          </a:xfrm>
        </p:spPr>
      </p:pic>
    </p:spTree>
    <p:extLst>
      <p:ext uri="{BB962C8B-B14F-4D97-AF65-F5344CB8AC3E}">
        <p14:creationId xmlns:p14="http://schemas.microsoft.com/office/powerpoint/2010/main" val="2484136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B125A-52A0-5108-3E91-8F9ED8565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Transposed Convolutional Layer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7435896-6F53-AEC4-8F73-1579E379F1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3313101-E47B-E99B-E6FD-2C78ECE0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Transposed Convolution</a:t>
            </a:r>
          </a:p>
        </p:txBody>
      </p:sp>
      <p:pic>
        <p:nvPicPr>
          <p:cNvPr id="20" name="Content Placeholder 19" descr="Shape&#10;&#10;Description automatically generated">
            <a:extLst>
              <a:ext uri="{FF2B5EF4-FFF2-40B4-BE49-F238E27FC236}">
                <a16:creationId xmlns:a16="http://schemas.microsoft.com/office/drawing/2014/main" id="{6DE31475-FB29-6054-B43C-CA8F4C1775F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494" y="2505075"/>
            <a:ext cx="3276600" cy="3676650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F17EA95-6192-2FE2-DC6C-D58926E6F398}"/>
              </a:ext>
            </a:extLst>
          </p:cNvPr>
          <p:cNvSpPr txBox="1"/>
          <p:nvPr/>
        </p:nvSpPr>
        <p:spPr>
          <a:xfrm>
            <a:off x="838200" y="6492875"/>
            <a:ext cx="10499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Animations credits for this section: </a:t>
            </a:r>
            <a:r>
              <a:rPr lang="en-US" dirty="0">
                <a:hlinkClick r:id="rId3"/>
              </a:rPr>
              <a:t>https://github.com/vdumoulin/conv_arithmetic/blob/master/README.md</a:t>
            </a:r>
            <a:r>
              <a:rPr lang="en-US" dirty="0"/>
              <a:t> </a:t>
            </a:r>
          </a:p>
        </p:txBody>
      </p:sp>
      <p:pic>
        <p:nvPicPr>
          <p:cNvPr id="30" name="Content Placeholder 29" descr="A picture containing businesscard&#10;&#10;Description automatically generated">
            <a:extLst>
              <a:ext uri="{FF2B5EF4-FFF2-40B4-BE49-F238E27FC236}">
                <a16:creationId xmlns:a16="http://schemas.microsoft.com/office/drawing/2014/main" id="{D6EA4894-5068-E427-A07B-EB6234C5E0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631" y="3113881"/>
            <a:ext cx="2324100" cy="2466975"/>
          </a:xfrm>
        </p:spPr>
      </p:pic>
      <p:sp>
        <p:nvSpPr>
          <p:cNvPr id="31" name="Title 1">
            <a:extLst>
              <a:ext uri="{FF2B5EF4-FFF2-40B4-BE49-F238E27FC236}">
                <a16:creationId xmlns:a16="http://schemas.microsoft.com/office/drawing/2014/main" id="{BA0D5DBD-1361-F3FA-12E0-C29A6C6404F9}"/>
              </a:ext>
            </a:extLst>
          </p:cNvPr>
          <p:cNvSpPr txBox="1">
            <a:spLocks/>
          </p:cNvSpPr>
          <p:nvPr/>
        </p:nvSpPr>
        <p:spPr>
          <a:xfrm>
            <a:off x="7928610" y="365125"/>
            <a:ext cx="18938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: Plain</a:t>
            </a:r>
          </a:p>
        </p:txBody>
      </p:sp>
    </p:spTree>
    <p:extLst>
      <p:ext uri="{BB962C8B-B14F-4D97-AF65-F5344CB8AC3E}">
        <p14:creationId xmlns:p14="http://schemas.microsoft.com/office/powerpoint/2010/main" val="128916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22" grpId="0" build="p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B125A-52A0-5108-3E91-8F9ED8565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Transposed Convolutional Layer: Padding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7435896-6F53-AEC4-8F73-1579E379F1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3313101-E47B-E99B-E6FD-2C78ECE0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Transposed Convolution</a:t>
            </a:r>
          </a:p>
        </p:txBody>
      </p:sp>
      <p:pic>
        <p:nvPicPr>
          <p:cNvPr id="31" name="Content Placeholder 30" descr="A picture containing shape&#10;&#10;Description automatically generated">
            <a:extLst>
              <a:ext uri="{FF2B5EF4-FFF2-40B4-BE49-F238E27FC236}">
                <a16:creationId xmlns:a16="http://schemas.microsoft.com/office/drawing/2014/main" id="{CB6BB3BB-016F-C2A1-65EE-0E1982F6BC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460" y="2505075"/>
            <a:ext cx="3166442" cy="3684588"/>
          </a:xfrm>
        </p:spPr>
      </p:pic>
      <p:pic>
        <p:nvPicPr>
          <p:cNvPr id="35" name="Content Placeholder 34" descr="A picture containing businesscard, envelope&#10;&#10;Description automatically generated">
            <a:extLst>
              <a:ext uri="{FF2B5EF4-FFF2-40B4-BE49-F238E27FC236}">
                <a16:creationId xmlns:a16="http://schemas.microsoft.com/office/drawing/2014/main" id="{0E80B4D3-3B99-1548-A19E-69246F9F6FB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068" y="2505075"/>
            <a:ext cx="3241452" cy="3684588"/>
          </a:xfrm>
        </p:spPr>
      </p:pic>
    </p:spTree>
    <p:extLst>
      <p:ext uri="{BB962C8B-B14F-4D97-AF65-F5344CB8AC3E}">
        <p14:creationId xmlns:p14="http://schemas.microsoft.com/office/powerpoint/2010/main" val="1665514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B125A-52A0-5108-3E91-8F9ED8565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Transposed Convolutional Layer: Strides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7435896-6F53-AEC4-8F73-1579E379F1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3313101-E47B-E99B-E6FD-2C78ECE0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Transposed Convolution</a:t>
            </a:r>
          </a:p>
        </p:txBody>
      </p:sp>
      <p:pic>
        <p:nvPicPr>
          <p:cNvPr id="6" name="Content Placeholder 5" descr="A picture containing shape&#10;&#10;Description automatically generated">
            <a:extLst>
              <a:ext uri="{FF2B5EF4-FFF2-40B4-BE49-F238E27FC236}">
                <a16:creationId xmlns:a16="http://schemas.microsoft.com/office/drawing/2014/main" id="{D5F4AA51-E353-00BF-801F-AF8C362C392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068" y="2505075"/>
            <a:ext cx="3241452" cy="3684588"/>
          </a:xfrm>
        </p:spPr>
      </p:pic>
      <p:pic>
        <p:nvPicPr>
          <p:cNvPr id="10" name="Content Placeholder 9" descr="A picture containing businesscard&#10;&#10;Description automatically generated">
            <a:extLst>
              <a:ext uri="{FF2B5EF4-FFF2-40B4-BE49-F238E27FC236}">
                <a16:creationId xmlns:a16="http://schemas.microsoft.com/office/drawing/2014/main" id="{F7B29628-860F-1596-5FAB-46A1118F13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506" y="2975769"/>
            <a:ext cx="2800350" cy="2743200"/>
          </a:xfrm>
        </p:spPr>
      </p:pic>
    </p:spTree>
    <p:extLst>
      <p:ext uri="{BB962C8B-B14F-4D97-AF65-F5344CB8AC3E}">
        <p14:creationId xmlns:p14="http://schemas.microsoft.com/office/powerpoint/2010/main" val="2666699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BA092-8276-1750-487C-FD6B2148A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Transposed Convolution Output Size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BCBD0E-EB29-6951-EAC5-9C7D4BCEDF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669280"/>
                <a:ext cx="10515600" cy="507682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BCBD0E-EB29-6951-EAC5-9C7D4BCEDF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669280"/>
                <a:ext cx="10515600" cy="50768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1FCFCAB-B3D0-9841-4EDB-7C439FFFCD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7191924"/>
                  </p:ext>
                </p:extLst>
              </p:nvPr>
            </p:nvGraphicFramePr>
            <p:xfrm>
              <a:off x="3521423" y="1690688"/>
              <a:ext cx="5149154" cy="35213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577">
                      <a:extLst>
                        <a:ext uri="{9D8B030D-6E8A-4147-A177-3AD203B41FA5}">
                          <a16:colId xmlns:a16="http://schemas.microsoft.com/office/drawing/2014/main" val="1867715976"/>
                        </a:ext>
                      </a:extLst>
                    </a:gridCol>
                    <a:gridCol w="2574577">
                      <a:extLst>
                        <a:ext uri="{9D8B030D-6E8A-4147-A177-3AD203B41FA5}">
                          <a16:colId xmlns:a16="http://schemas.microsoft.com/office/drawing/2014/main" val="2067955847"/>
                        </a:ext>
                      </a:extLst>
                    </a:gridCol>
                  </a:tblGrid>
                  <a:tr h="503056">
                    <a:tc>
                      <a:txBody>
                        <a:bodyPr/>
                        <a:lstStyle/>
                        <a:p>
                          <a:pPr marL="0" indent="0" algn="r">
                            <a:buNone/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Kernel: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4751945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Input image: 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3022831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0543704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9827123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1637713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3539607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Output image: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𝑜𝑢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𝑜𝑢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69225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1FCFCAB-B3D0-9841-4EDB-7C439FFFCD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7191924"/>
                  </p:ext>
                </p:extLst>
              </p:nvPr>
            </p:nvGraphicFramePr>
            <p:xfrm>
              <a:off x="3521423" y="1690688"/>
              <a:ext cx="5149154" cy="35213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577">
                      <a:extLst>
                        <a:ext uri="{9D8B030D-6E8A-4147-A177-3AD203B41FA5}">
                          <a16:colId xmlns:a16="http://schemas.microsoft.com/office/drawing/2014/main" val="1867715976"/>
                        </a:ext>
                      </a:extLst>
                    </a:gridCol>
                    <a:gridCol w="2574577">
                      <a:extLst>
                        <a:ext uri="{9D8B030D-6E8A-4147-A177-3AD203B41FA5}">
                          <a16:colId xmlns:a16="http://schemas.microsoft.com/office/drawing/2014/main" val="2067955847"/>
                        </a:ext>
                      </a:extLst>
                    </a:gridCol>
                  </a:tblGrid>
                  <a:tr h="503056">
                    <a:tc>
                      <a:txBody>
                        <a:bodyPr/>
                        <a:lstStyle/>
                        <a:p>
                          <a:pPr marL="0" indent="0" algn="r">
                            <a:buNone/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Kernel: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6024" b="-6180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51945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Input image: 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107317" b="-525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022831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0543704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9827123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1637713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3539607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Output image: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602410" b="-216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69225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8798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BA092-8276-1750-487C-FD6B2148A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Transposed Convolution Output Size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BCBD0E-EB29-6951-EAC5-9C7D4BCEDF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669280"/>
                <a:ext cx="10515600" cy="507682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BCBD0E-EB29-6951-EAC5-9C7D4BCEDF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669280"/>
                <a:ext cx="10515600" cy="507682"/>
              </a:xfrm>
              <a:blipFill>
                <a:blip r:embed="rId3"/>
                <a:stretch>
                  <a:fillRect b="-6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1FCFCAB-B3D0-9841-4EDB-7C439FFFCD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8955203"/>
                  </p:ext>
                </p:extLst>
              </p:nvPr>
            </p:nvGraphicFramePr>
            <p:xfrm>
              <a:off x="3521423" y="1690688"/>
              <a:ext cx="5149154" cy="35213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577">
                      <a:extLst>
                        <a:ext uri="{9D8B030D-6E8A-4147-A177-3AD203B41FA5}">
                          <a16:colId xmlns:a16="http://schemas.microsoft.com/office/drawing/2014/main" val="1867715976"/>
                        </a:ext>
                      </a:extLst>
                    </a:gridCol>
                    <a:gridCol w="2574577">
                      <a:extLst>
                        <a:ext uri="{9D8B030D-6E8A-4147-A177-3AD203B41FA5}">
                          <a16:colId xmlns:a16="http://schemas.microsoft.com/office/drawing/2014/main" val="2067955847"/>
                        </a:ext>
                      </a:extLst>
                    </a:gridCol>
                  </a:tblGrid>
                  <a:tr h="503056">
                    <a:tc>
                      <a:txBody>
                        <a:bodyPr/>
                        <a:lstStyle/>
                        <a:p>
                          <a:pPr marL="0" indent="0" algn="r">
                            <a:buNone/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Kernel: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4751945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Input image: 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3022831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Padding: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0543704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9827123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1637713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3539607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Output image: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𝑜𝑢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𝑜𝑢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69225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1FCFCAB-B3D0-9841-4EDB-7C439FFFCD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8955203"/>
                  </p:ext>
                </p:extLst>
              </p:nvPr>
            </p:nvGraphicFramePr>
            <p:xfrm>
              <a:off x="3521423" y="1690688"/>
              <a:ext cx="5149154" cy="35213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577">
                      <a:extLst>
                        <a:ext uri="{9D8B030D-6E8A-4147-A177-3AD203B41FA5}">
                          <a16:colId xmlns:a16="http://schemas.microsoft.com/office/drawing/2014/main" val="1867715976"/>
                        </a:ext>
                      </a:extLst>
                    </a:gridCol>
                    <a:gridCol w="2574577">
                      <a:extLst>
                        <a:ext uri="{9D8B030D-6E8A-4147-A177-3AD203B41FA5}">
                          <a16:colId xmlns:a16="http://schemas.microsoft.com/office/drawing/2014/main" val="2067955847"/>
                        </a:ext>
                      </a:extLst>
                    </a:gridCol>
                  </a:tblGrid>
                  <a:tr h="503056">
                    <a:tc>
                      <a:txBody>
                        <a:bodyPr/>
                        <a:lstStyle/>
                        <a:p>
                          <a:pPr marL="0" indent="0" algn="r">
                            <a:buNone/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Kernel: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6024" b="-6180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51945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Input image: 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107317" b="-525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022831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Padding: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204819" b="-4192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543704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9827123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1637713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3539607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Output image: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602410" b="-216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69225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2770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BA092-8276-1750-487C-FD6B2148A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Transposed Convolution Output Size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BCBD0E-EB29-6951-EAC5-9C7D4BCEDF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669280"/>
                <a:ext cx="10515600" cy="507682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BCBD0E-EB29-6951-EAC5-9C7D4BCEDF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669280"/>
                <a:ext cx="10515600" cy="507682"/>
              </a:xfrm>
              <a:blipFill>
                <a:blip r:embed="rId3"/>
                <a:stretch>
                  <a:fillRect b="-6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1FCFCAB-B3D0-9841-4EDB-7C439FFFCD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7301392"/>
                  </p:ext>
                </p:extLst>
              </p:nvPr>
            </p:nvGraphicFramePr>
            <p:xfrm>
              <a:off x="3521423" y="1690688"/>
              <a:ext cx="5149154" cy="35213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577">
                      <a:extLst>
                        <a:ext uri="{9D8B030D-6E8A-4147-A177-3AD203B41FA5}">
                          <a16:colId xmlns:a16="http://schemas.microsoft.com/office/drawing/2014/main" val="1867715976"/>
                        </a:ext>
                      </a:extLst>
                    </a:gridCol>
                    <a:gridCol w="2574577">
                      <a:extLst>
                        <a:ext uri="{9D8B030D-6E8A-4147-A177-3AD203B41FA5}">
                          <a16:colId xmlns:a16="http://schemas.microsoft.com/office/drawing/2014/main" val="2067955847"/>
                        </a:ext>
                      </a:extLst>
                    </a:gridCol>
                  </a:tblGrid>
                  <a:tr h="503056">
                    <a:tc>
                      <a:txBody>
                        <a:bodyPr/>
                        <a:lstStyle/>
                        <a:p>
                          <a:pPr marL="0" indent="0" algn="r">
                            <a:buNone/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Kernel: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4751945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Input image: 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3022831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Padding: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0543704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Striding: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9827123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1637713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3539607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Output image: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𝑜𝑢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𝑜𝑢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69225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1FCFCAB-B3D0-9841-4EDB-7C439FFFCD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7301392"/>
                  </p:ext>
                </p:extLst>
              </p:nvPr>
            </p:nvGraphicFramePr>
            <p:xfrm>
              <a:off x="3521423" y="1690688"/>
              <a:ext cx="5149154" cy="35213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577">
                      <a:extLst>
                        <a:ext uri="{9D8B030D-6E8A-4147-A177-3AD203B41FA5}">
                          <a16:colId xmlns:a16="http://schemas.microsoft.com/office/drawing/2014/main" val="1867715976"/>
                        </a:ext>
                      </a:extLst>
                    </a:gridCol>
                    <a:gridCol w="2574577">
                      <a:extLst>
                        <a:ext uri="{9D8B030D-6E8A-4147-A177-3AD203B41FA5}">
                          <a16:colId xmlns:a16="http://schemas.microsoft.com/office/drawing/2014/main" val="2067955847"/>
                        </a:ext>
                      </a:extLst>
                    </a:gridCol>
                  </a:tblGrid>
                  <a:tr h="503056">
                    <a:tc>
                      <a:txBody>
                        <a:bodyPr/>
                        <a:lstStyle/>
                        <a:p>
                          <a:pPr marL="0" indent="0" algn="r">
                            <a:buNone/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Kernel: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6024" b="-6180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51945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Input image: 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107317" b="-525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022831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Padding: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204819" b="-4192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543704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Striding: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308537" b="-324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827123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1637713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3539607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Output image: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602410" b="-216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69225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3345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BA092-8276-1750-487C-FD6B2148A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Transposed Convolution Output Size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BCBD0E-EB29-6951-EAC5-9C7D4BCEDF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669280"/>
                <a:ext cx="10515600" cy="507682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BCBD0E-EB29-6951-EAC5-9C7D4BCEDF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669280"/>
                <a:ext cx="10515600" cy="507682"/>
              </a:xfrm>
              <a:blipFill>
                <a:blip r:embed="rId3"/>
                <a:stretch>
                  <a:fillRect b="-6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1FCFCAB-B3D0-9841-4EDB-7C439FFFCD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6562271"/>
                  </p:ext>
                </p:extLst>
              </p:nvPr>
            </p:nvGraphicFramePr>
            <p:xfrm>
              <a:off x="3521423" y="1690688"/>
              <a:ext cx="5149154" cy="35213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577">
                      <a:extLst>
                        <a:ext uri="{9D8B030D-6E8A-4147-A177-3AD203B41FA5}">
                          <a16:colId xmlns:a16="http://schemas.microsoft.com/office/drawing/2014/main" val="1867715976"/>
                        </a:ext>
                      </a:extLst>
                    </a:gridCol>
                    <a:gridCol w="2574577">
                      <a:extLst>
                        <a:ext uri="{9D8B030D-6E8A-4147-A177-3AD203B41FA5}">
                          <a16:colId xmlns:a16="http://schemas.microsoft.com/office/drawing/2014/main" val="2067955847"/>
                        </a:ext>
                      </a:extLst>
                    </a:gridCol>
                  </a:tblGrid>
                  <a:tr h="503056">
                    <a:tc>
                      <a:txBody>
                        <a:bodyPr/>
                        <a:lstStyle/>
                        <a:p>
                          <a:pPr marL="0" indent="0" algn="r">
                            <a:buNone/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Kernel: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4751945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Input image: 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3022831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Padding: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0543704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Striding: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9827123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Dilation: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1637713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3539607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Output image: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𝑜𝑢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𝑜𝑢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69225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1FCFCAB-B3D0-9841-4EDB-7C439FFFCD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6562271"/>
                  </p:ext>
                </p:extLst>
              </p:nvPr>
            </p:nvGraphicFramePr>
            <p:xfrm>
              <a:off x="3521423" y="1690688"/>
              <a:ext cx="5149154" cy="35213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577">
                      <a:extLst>
                        <a:ext uri="{9D8B030D-6E8A-4147-A177-3AD203B41FA5}">
                          <a16:colId xmlns:a16="http://schemas.microsoft.com/office/drawing/2014/main" val="1867715976"/>
                        </a:ext>
                      </a:extLst>
                    </a:gridCol>
                    <a:gridCol w="2574577">
                      <a:extLst>
                        <a:ext uri="{9D8B030D-6E8A-4147-A177-3AD203B41FA5}">
                          <a16:colId xmlns:a16="http://schemas.microsoft.com/office/drawing/2014/main" val="2067955847"/>
                        </a:ext>
                      </a:extLst>
                    </a:gridCol>
                  </a:tblGrid>
                  <a:tr h="503056">
                    <a:tc>
                      <a:txBody>
                        <a:bodyPr/>
                        <a:lstStyle/>
                        <a:p>
                          <a:pPr marL="0" indent="0" algn="r">
                            <a:buNone/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Kernel: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6024" b="-6180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51945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Input image: 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107317" b="-525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022831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Padding: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204819" b="-4192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543704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Striding: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308537" b="-324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827123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Dilation: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403614" b="-2204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637713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3539607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Output image: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602410" b="-216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69225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8915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BA092-8276-1750-487C-FD6B2148A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Transposed Convolution Output Size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BCBD0E-EB29-6951-EAC5-9C7D4BCEDF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669280"/>
                <a:ext cx="10515600" cy="507682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BCBD0E-EB29-6951-EAC5-9C7D4BCEDF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669280"/>
                <a:ext cx="10515600" cy="507682"/>
              </a:xfrm>
              <a:blipFill>
                <a:blip r:embed="rId3"/>
                <a:stretch>
                  <a:fillRect t="-6024" b="-6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1FCFCAB-B3D0-9841-4EDB-7C439FFFCD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2956349"/>
                  </p:ext>
                </p:extLst>
              </p:nvPr>
            </p:nvGraphicFramePr>
            <p:xfrm>
              <a:off x="3521423" y="1690688"/>
              <a:ext cx="5149154" cy="35213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577">
                      <a:extLst>
                        <a:ext uri="{9D8B030D-6E8A-4147-A177-3AD203B41FA5}">
                          <a16:colId xmlns:a16="http://schemas.microsoft.com/office/drawing/2014/main" val="1867715976"/>
                        </a:ext>
                      </a:extLst>
                    </a:gridCol>
                    <a:gridCol w="2574577">
                      <a:extLst>
                        <a:ext uri="{9D8B030D-6E8A-4147-A177-3AD203B41FA5}">
                          <a16:colId xmlns:a16="http://schemas.microsoft.com/office/drawing/2014/main" val="2067955847"/>
                        </a:ext>
                      </a:extLst>
                    </a:gridCol>
                  </a:tblGrid>
                  <a:tr h="503056">
                    <a:tc>
                      <a:txBody>
                        <a:bodyPr/>
                        <a:lstStyle/>
                        <a:p>
                          <a:pPr marL="0" indent="0" algn="r">
                            <a:buNone/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Kernel: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4751945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Input image: 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3022831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Padding: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0543704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Striding: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9827123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Dilation: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1637713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Output padding: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3539607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Output image: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𝑜𝑢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𝑜𝑢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69225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D1FCFCAB-B3D0-9841-4EDB-7C439FFFCD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2956349"/>
                  </p:ext>
                </p:extLst>
              </p:nvPr>
            </p:nvGraphicFramePr>
            <p:xfrm>
              <a:off x="3521423" y="1690688"/>
              <a:ext cx="5149154" cy="35213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577">
                      <a:extLst>
                        <a:ext uri="{9D8B030D-6E8A-4147-A177-3AD203B41FA5}">
                          <a16:colId xmlns:a16="http://schemas.microsoft.com/office/drawing/2014/main" val="1867715976"/>
                        </a:ext>
                      </a:extLst>
                    </a:gridCol>
                    <a:gridCol w="2574577">
                      <a:extLst>
                        <a:ext uri="{9D8B030D-6E8A-4147-A177-3AD203B41FA5}">
                          <a16:colId xmlns:a16="http://schemas.microsoft.com/office/drawing/2014/main" val="2067955847"/>
                        </a:ext>
                      </a:extLst>
                    </a:gridCol>
                  </a:tblGrid>
                  <a:tr h="503056">
                    <a:tc>
                      <a:txBody>
                        <a:bodyPr/>
                        <a:lstStyle/>
                        <a:p>
                          <a:pPr marL="0" indent="0" algn="r">
                            <a:buNone/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</a:rPr>
                            <a:t>Kernel: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6024" b="-6180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751945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Input image: 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107317" b="-5256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022831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Padding: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204819" b="-4192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543704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Striding: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308537" b="-324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8271232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Dilation: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403614" b="-2204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637713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Output padding: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509756" b="-1231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5396076"/>
                      </a:ext>
                    </a:extLst>
                  </a:tr>
                  <a:tr h="50305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Output image:</a:t>
                          </a:r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4041" marR="124041" marT="62021" marB="6202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602410" b="-216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692257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6616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</TotalTime>
  <Words>471</Words>
  <Application>Microsoft Office PowerPoint</Application>
  <PresentationFormat>Widescreen</PresentationFormat>
  <Paragraphs>102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Architecture (Advanced)</vt:lpstr>
      <vt:lpstr>Transposed Convolutional Layer</vt:lpstr>
      <vt:lpstr>Transposed Convolutional Layer: Padding</vt:lpstr>
      <vt:lpstr>Transposed Convolutional Layer: Strides</vt:lpstr>
      <vt:lpstr>Transposed Convolution Output Size</vt:lpstr>
      <vt:lpstr>Transposed Convolution Output Size</vt:lpstr>
      <vt:lpstr>Transposed Convolution Output Size</vt:lpstr>
      <vt:lpstr>Transposed Convolution Output Size</vt:lpstr>
      <vt:lpstr>Transposed Convolution Output Size</vt:lpstr>
      <vt:lpstr>Max Unpool</vt:lpstr>
      <vt:lpstr>Max Unpool Output Size</vt:lpstr>
      <vt:lpstr>U Net</vt:lpstr>
      <vt:lpstr>Skip Connections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(Advanced)</dc:title>
  <dc:creator>Paul Dubois</dc:creator>
  <cp:lastModifiedBy>Paul Dubois</cp:lastModifiedBy>
  <cp:revision>21</cp:revision>
  <dcterms:created xsi:type="dcterms:W3CDTF">2023-01-31T14:38:21Z</dcterms:created>
  <dcterms:modified xsi:type="dcterms:W3CDTF">2023-02-01T10:16:21Z</dcterms:modified>
</cp:coreProperties>
</file>