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0" r:id="rId4"/>
    <p:sldId id="257" r:id="rId5"/>
    <p:sldId id="327" r:id="rId6"/>
    <p:sldId id="259" r:id="rId7"/>
    <p:sldId id="335" r:id="rId8"/>
    <p:sldId id="336" r:id="rId9"/>
    <p:sldId id="337" r:id="rId10"/>
    <p:sldId id="261" r:id="rId11"/>
    <p:sldId id="332" r:id="rId12"/>
    <p:sldId id="313" r:id="rId13"/>
    <p:sldId id="312" r:id="rId14"/>
    <p:sldId id="264" r:id="rId15"/>
    <p:sldId id="265" r:id="rId16"/>
    <p:sldId id="266" r:id="rId17"/>
    <p:sldId id="270" r:id="rId18"/>
    <p:sldId id="314" r:id="rId19"/>
    <p:sldId id="315" r:id="rId20"/>
    <p:sldId id="317" r:id="rId21"/>
    <p:sldId id="316" r:id="rId22"/>
    <p:sldId id="318" r:id="rId23"/>
    <p:sldId id="328" r:id="rId24"/>
    <p:sldId id="319" r:id="rId25"/>
    <p:sldId id="320" r:id="rId26"/>
    <p:sldId id="321" r:id="rId27"/>
    <p:sldId id="324" r:id="rId28"/>
    <p:sldId id="322" r:id="rId29"/>
    <p:sldId id="331" r:id="rId30"/>
    <p:sldId id="333" r:id="rId31"/>
    <p:sldId id="334" r:id="rId32"/>
    <p:sldId id="329" r:id="rId33"/>
    <p:sldId id="338" r:id="rId34"/>
    <p:sldId id="33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D645D70D-B345-415C-8209-99C73C3FC8D1}">
          <p14:sldIdLst>
            <p14:sldId id="256"/>
            <p14:sldId id="262"/>
            <p14:sldId id="260"/>
            <p14:sldId id="257"/>
            <p14:sldId id="327"/>
            <p14:sldId id="259"/>
            <p14:sldId id="335"/>
            <p14:sldId id="336"/>
            <p14:sldId id="337"/>
            <p14:sldId id="261"/>
          </p14:sldIdLst>
        </p14:section>
        <p14:section name="Neurones" id="{2060E056-65DF-42C4-8C1D-BF5CA7C6208D}">
          <p14:sldIdLst>
            <p14:sldId id="332"/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Preceptron" id="{511A5E72-58FA-4DD3-A899-47C4E11D36DA}">
          <p14:sldIdLst>
            <p14:sldId id="314"/>
            <p14:sldId id="315"/>
            <p14:sldId id="317"/>
            <p14:sldId id="316"/>
            <p14:sldId id="318"/>
          </p14:sldIdLst>
        </p14:section>
        <p14:section name="Maths" id="{EB53FB21-4207-4AAF-AB29-4B48807D277F}">
          <p14:sldIdLst>
            <p14:sldId id="328"/>
            <p14:sldId id="319"/>
            <p14:sldId id="320"/>
            <p14:sldId id="321"/>
            <p14:sldId id="324"/>
            <p14:sldId id="322"/>
            <p14:sldId id="331"/>
            <p14:sldId id="333"/>
            <p14:sldId id="334"/>
            <p14:sldId id="329"/>
            <p14:sldId id="338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83" d="100"/>
          <a:sy n="83" d="100"/>
        </p:scale>
        <p:origin x="10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44B61-18B9-423A-B94A-A8009807BF2C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3994E-D175-4376-8600-63A26808D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68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cours</a:t>
            </a:r>
            <a:r>
              <a:rPr lang="en-US" dirty="0"/>
              <a:t> 2 </a:t>
            </a:r>
            <a:r>
              <a:rPr lang="en-US" dirty="0" err="1"/>
              <a:t>est</a:t>
            </a:r>
            <a:r>
              <a:rPr lang="en-US" dirty="0"/>
              <a:t> le PLUS important !!!!!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32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Quelle fonction d'activation devrait être utilisée ? Eh bien, si vous traitez une régression logistique binaire (est-ce un cancer ou pas), vous voulez des valeurs de sortie entre 0 et 1, donc la fonction d'activation de la dernière couche sera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sigm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. Si vous voulez prédire le prix d'une action, vous voudrez peut-être utiliser relu sur la dernière couche car vous voulez des valeurs de sortie dans R+. Pour les fonctions d’activation sur les couches cachées, il y a un certain nombre de règles qui existent mais le plus facile est de former le réseau avec certaines fonctions d'activation, de les changer et de voir si votre </a:t>
            </a:r>
            <a:r>
              <a:rPr lang="fr-FR" b="0" i="0" dirty="0" err="1">
                <a:solidFill>
                  <a:srgbClr val="D1D5DB"/>
                </a:solidFill>
                <a:effectLst/>
                <a:latin typeface="Söhne"/>
              </a:rPr>
              <a:t>loss</a:t>
            </a:r>
            <a:r>
              <a:rPr lang="fr-FR" b="0" i="0" dirty="0">
                <a:solidFill>
                  <a:srgbClr val="D1D5DB"/>
                </a:solidFill>
                <a:effectLst/>
                <a:latin typeface="Söhne"/>
              </a:rPr>
              <a:t> diminue. Si c’est le cas, garder les nouvelles fonctions d’activation, sinon garder les anciennes. En gros, le choix de la fonction d'activation à utiliser est un hyperparamètre (si vous ne savez pas ce qu’est un hyperparamètre j’explique dans quelques slides).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in reality, x and y are also multi-dimensional vectors, but all the math remains the same.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 </a:t>
            </a:r>
            <a:r>
              <a:rPr lang="en-US" dirty="0" err="1"/>
              <a:t>dérivées</a:t>
            </a:r>
            <a:r>
              <a:rPr lang="en-US" dirty="0"/>
              <a:t> finales que </a:t>
            </a:r>
            <a:r>
              <a:rPr lang="en-US" dirty="0" err="1"/>
              <a:t>l’on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</a:t>
            </a:r>
            <a:r>
              <a:rPr lang="en-US" dirty="0" err="1"/>
              <a:t>calculer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par rapport à a et b, </a:t>
            </a:r>
            <a:r>
              <a:rPr lang="en-US" dirty="0" err="1"/>
              <a:t>parce</a:t>
            </a:r>
            <a:r>
              <a:rPr lang="en-US" dirty="0"/>
              <a:t> que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a et b </a:t>
            </a:r>
            <a:r>
              <a:rPr lang="en-US" dirty="0" err="1"/>
              <a:t>qu’on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faire </a:t>
            </a:r>
            <a:r>
              <a:rPr lang="en-US" dirty="0" err="1"/>
              <a:t>bouger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We consider the simplest possible case: 1D x, 1D y, and no activation function.</a:t>
            </a:r>
          </a:p>
          <a:p>
            <a:r>
              <a:rPr lang="en-US" dirty="0"/>
              <a:t>Note that this is in fact just a linear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PyTorch est probablement pas la librairie la plus simple à utiliser mais une des plus répandues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91E321-E828-4AB5-9217-B5CED73FD63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63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Nous en avons des milliers dans le corps, beaucoup sont dans notre cerveau. Les neurones se transmettent des information grâce à des signaux électriques et chimiques. Il existe des tas de visualisation très jolies sur internet.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Les composants principaux d’un neurone biologique.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noProof="0" dirty="0"/>
              <a:t>L’intégration synaptique est le processus de transmission des information d’un neurone à un autre (au niveau biologique).</a:t>
            </a:r>
          </a:p>
          <a:p>
            <a:r>
              <a:rPr lang="fr-FR" noProof="0" dirty="0"/>
              <a:t>Considérons le neurone de droite [montrer]: voyons sous quelles conditions il va transmettre l’information (un signal, une activation).</a:t>
            </a:r>
          </a:p>
          <a:p>
            <a:r>
              <a:rPr lang="fr-FR" noProof="0" dirty="0"/>
              <a:t>Tout d’abord, si un des neurones auquel il est connecté lui envoie un petit signal… [animation] Il ne transmet pas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si un des neurones auquel il est connecté lui envoie un gros signal… [animation] Il transmet le signal.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Mais si plusieurs des neurones auquel il est connecté lui envoient tous un petit signal… [animation] Il transmet le signal!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On dit que l’intégration synaptique se fait en puissance et en quantité.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Passons maintenant à la simulation informatique de neurones.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(On considère le neurone central)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Les connexions entre neurones biologiques se font via des synapses; toutes ne sont pas de la même « qualité »: certaines transmettent très bien les signaux, d’autre beaucoup moins.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Nous simulons cela au niveau informatique via des poids.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Ensuite, le neurone biologique possède un corps cellulaire, qui décide si oui ou non, il transmet le signal. Ceci est fait au niveau informatique par une « fonction d’agrégat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Enfin, le neurone biologique a un axone, pour envoyer le signal a un ou plusieurs autres neurones. En informatique, le neurone possède une ou plusieurs sorties.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S-Lab/DeepLearning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3" Type="http://schemas.openxmlformats.org/officeDocument/2006/relationships/image" Target="../media/image60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.png"/><Relationship Id="rId1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DL</a:t>
            </a:r>
            <a:r>
              <a:rPr lang="fr-FR" dirty="0"/>
              <a:t> &amp; NLP pour le diagnostic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resources are available on GitHub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www.github.com/MICS-Lab/DeepLearningCourse</a:t>
            </a:r>
            <a:endParaRPr lang="en-US" dirty="0"/>
          </a:p>
          <a:p>
            <a:r>
              <a:rPr lang="en-US" dirty="0"/>
              <a:t>One teacher for the first 1h30 and two teachers during the second 1h30</a:t>
            </a:r>
          </a:p>
          <a:p>
            <a:r>
              <a:rPr lang="en-US" dirty="0"/>
              <a:t>Always bring your laptops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3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75min ‘theory’</a:t>
            </a:r>
          </a:p>
          <a:p>
            <a:pPr lvl="1"/>
            <a:r>
              <a:rPr lang="en-US" dirty="0"/>
              <a:t>1/4</a:t>
            </a:r>
            <a:r>
              <a:rPr lang="en-US" baseline="30000" dirty="0"/>
              <a:t>th</a:t>
            </a:r>
            <a:r>
              <a:rPr lang="en-US" dirty="0"/>
              <a:t>h break</a:t>
            </a:r>
          </a:p>
          <a:p>
            <a:pPr lvl="1"/>
            <a:r>
              <a:rPr lang="en-US" dirty="0"/>
              <a:t>1h30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Kaggle challenges: 20% of the total grade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Fitting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Binary face classification (with glasses or without glasses)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Multi (10) classes classification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pPr lvl="2"/>
            <a:r>
              <a:rPr lang="en-US" dirty="0"/>
              <a:t>Easiest projects that are thoroughly understood are preferred to complicated projects that are only scratched the surface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9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layers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29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90D-BA46-BD17-D436-F1A277D8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Outline of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B113-0001-4F6E-5D1E-9CD399E3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Introduction to Deep Learning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PyTorch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Optimizers review. Types of Machine Learning problems and their losses.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1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Transfer Learning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subtleties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Natural Language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Deep Learning Neural Network Architectures Overview Part. 4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2B212-0627-683A-656B-8C219C7F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995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Learning Rate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38A8B29C-CE7D-2C4F-F535-8887D10056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582883" y="725334"/>
            <a:ext cx="9026234" cy="57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Activation Function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70857B-963B-F51C-968F-FFB447EC5F44}"/>
              </a:ext>
            </a:extLst>
          </p:cNvPr>
          <p:cNvGrpSpPr/>
          <p:nvPr/>
        </p:nvGrpSpPr>
        <p:grpSpPr>
          <a:xfrm>
            <a:off x="1507889" y="1546643"/>
            <a:ext cx="9495647" cy="4646688"/>
            <a:chOff x="1507889" y="1546643"/>
            <a:chExt cx="9495647" cy="46466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2CC45E-0D83-083B-A7D2-27482241D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7889" y="1546643"/>
              <a:ext cx="9176222" cy="450238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F3D37E-9986-ED2C-2BB7-D58A364192B1}"/>
                </a:ext>
              </a:extLst>
            </p:cNvPr>
            <p:cNvSpPr/>
            <p:nvPr/>
          </p:nvSpPr>
          <p:spPr>
            <a:xfrm>
              <a:off x="9689566" y="5663133"/>
              <a:ext cx="1313970" cy="5301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82893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 (training 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Update the parameters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Layers vectors cannot be updated but calculating their gradient speeds-up the calculations</a:t>
            </a:r>
          </a:p>
          <a:p>
            <a:r>
              <a:rPr lang="en-US" sz="2400" dirty="0"/>
              <a:t>Every time we feed the network, we get one point of the error function and its local gradient</a:t>
            </a:r>
          </a:p>
          <a:p>
            <a:r>
              <a:rPr lang="en-US" sz="2400" dirty="0"/>
              <a:t>While we could feed the same point until convergence, it is better to feed all our data before showing the same data again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/ Validation / Testing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1DC4B2-EA45-67BB-CBD9-96819AE42947}"/>
              </a:ext>
            </a:extLst>
          </p:cNvPr>
          <p:cNvSpPr txBox="1"/>
          <p:nvPr/>
        </p:nvSpPr>
        <p:spPr>
          <a:xfrm>
            <a:off x="838200" y="1690688"/>
            <a:ext cx="102037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1/ The model is initially fit on a </a:t>
            </a:r>
            <a:r>
              <a:rPr lang="en-US" sz="2000" b="1" dirty="0"/>
              <a:t>training data set</a:t>
            </a:r>
            <a:r>
              <a:rPr lang="en-US" sz="2000" dirty="0"/>
              <a:t>, which is a set of examples used to fit the parameters (e.g., weights of connections between neurons in artificial neural networks) of the model.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2/ Successively, the fitted model is used to predict the responses for the observations in a second data set called the </a:t>
            </a:r>
            <a:r>
              <a:rPr lang="en-US" sz="2000" b="1" dirty="0"/>
              <a:t>validation data set</a:t>
            </a:r>
            <a:r>
              <a:rPr lang="en-US" sz="2000" dirty="0"/>
              <a:t>. We get a loss; we change some architectural parameters (like activation function, or number of layers, or number of neurons in a layer), we do step 1/ again, and we see if the validation loss is smaller. If it is, we happy. Though, the loss we get is now biased … because we “learned” from the validation set something.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3/ Finally, the </a:t>
            </a:r>
            <a:r>
              <a:rPr lang="en-US" sz="2000" b="1" dirty="0"/>
              <a:t>test data set </a:t>
            </a:r>
            <a:r>
              <a:rPr lang="en-US" sz="2000" dirty="0"/>
              <a:t>is a data set used to provide an unbiased evaluation of a final model fit on the training data set.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83859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B576E-048A-5CCE-F678-2DB13BA18350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484EC-7071-034D-056B-DC04AD2BFF37}"/>
              </a:ext>
            </a:extLst>
          </p:cNvPr>
          <p:cNvCxnSpPr>
            <a:cxnSpLocks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1253F9-082B-D7CF-57B0-1C8FF4B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case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8BE80F-B9B6-378B-4CD9-0469DC323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/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A147DD-80B3-B6E2-4F1E-1C171D65D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00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412BED-8577-6088-1219-97B6B247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5437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CDFE45-7C18-2564-6DFE-74D510D7B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/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FDE05D-3A31-43AB-BF72-F99F7AC52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4532489"/>
                <a:ext cx="1582484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/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39E26A-E3B7-4B0D-E74E-B2E4DF37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150" y="2106988"/>
                <a:ext cx="170931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/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C4CB0E-2BAE-B1FD-D0BE-635625D3C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960" y="4215261"/>
                <a:ext cx="2059346" cy="807529"/>
              </a:xfrm>
              <a:prstGeom prst="rect">
                <a:avLst/>
              </a:prstGeom>
              <a:blipFill>
                <a:blip r:embed="rId9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/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82DF95-43A2-9715-1E6B-23A4F9B2C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928" y="2874123"/>
                <a:ext cx="2203808" cy="943335"/>
              </a:xfrm>
              <a:prstGeom prst="rect">
                <a:avLst/>
              </a:prstGeom>
              <a:blipFill>
                <a:blip r:embed="rId10"/>
                <a:stretch>
                  <a:fillRect b="-4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/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961E32F-DF51-9550-E5C2-B05FAB4C7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638" y="5420594"/>
                <a:ext cx="1658596" cy="807529"/>
              </a:xfrm>
              <a:prstGeom prst="rect">
                <a:avLst/>
              </a:prstGeom>
              <a:blipFill>
                <a:blip r:embed="rId11"/>
                <a:stretch>
                  <a:fillRect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CEDA5B-3AAF-E691-A86A-148E05ED47D5}"/>
              </a:ext>
            </a:extLst>
          </p:cNvPr>
          <p:cNvCxnSpPr>
            <a:cxnSpLocks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/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347750-955C-0E1A-8C05-8626CE02D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638" y="4203813"/>
                <a:ext cx="3746218" cy="776559"/>
              </a:xfrm>
              <a:prstGeom prst="rect">
                <a:avLst/>
              </a:prstGeom>
              <a:blipFill>
                <a:blip r:embed="rId12"/>
                <a:stretch>
                  <a:fillRect b="-2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/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i="1" dirty="0">
                    <a:solidFill>
                      <a:srgbClr val="FFC000"/>
                    </a:solidFill>
                  </a:rPr>
                  <a:t> </a:t>
                </a:r>
              </a:p>
              <a:p>
                <a:r>
                  <a:rPr lang="en-US" i="1" dirty="0">
                    <a:solidFill>
                      <a:srgbClr val="FFC00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𝑙𝑟</m:t>
                    </m:r>
                    <m:r>
                      <a:rPr lang="en-US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∗2∗</m:t>
                    </m:r>
                    <m:d>
                      <m:d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EDD175-E987-CF07-6C45-1FDAEA37F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48" y="5464923"/>
                <a:ext cx="3255828" cy="776559"/>
              </a:xfrm>
              <a:prstGeom prst="rect">
                <a:avLst/>
              </a:prstGeom>
              <a:blipFill>
                <a:blip r:embed="rId1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/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7C675F-5CB7-7DAA-E347-7B6F14A7C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109" y="616518"/>
                <a:ext cx="2202116" cy="646331"/>
              </a:xfrm>
              <a:prstGeom prst="rect">
                <a:avLst/>
              </a:prstGeom>
              <a:blipFill>
                <a:blip r:embed="rId1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9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669F-BD7D-24B5-B17D-06D7EE69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B47E-41AE-4650-A59D-8A914E23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DL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subranch</a:t>
            </a:r>
            <a:r>
              <a:rPr lang="fr-FR" dirty="0"/>
              <a:t> of DL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.</a:t>
            </a:r>
          </a:p>
          <a:p>
            <a:r>
              <a:rPr lang="fr-FR" dirty="0"/>
              <a:t>How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works</a:t>
            </a:r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043C7-0648-4884-FD5B-8AC8F3FF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4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AEE20-E141-2A47-FA85-945B653E2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529" y="3586216"/>
            <a:ext cx="3714941" cy="21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1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marL="457200" lvl="1" indent="0" algn="just">
              <a:buNone/>
            </a:pPr>
            <a:endParaRPr lang="en-GB" dirty="0">
              <a:latin typeface="Calibri (Body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6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351B0-D112-66F0-3D31-4786DC959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081" y="643467"/>
            <a:ext cx="465183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22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0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D37858-D943-1E2E-9857-DB9BC63A1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93" y="3102930"/>
            <a:ext cx="4666413" cy="2390816"/>
          </a:xfrm>
          <a:prstGeom prst="rect">
            <a:avLst/>
          </a:prstGeom>
        </p:spPr>
      </p:pic>
      <p:pic>
        <p:nvPicPr>
          <p:cNvPr id="13" name="columbia_gen">
            <a:hlinkClick r:id="" action="ppaction://media"/>
            <a:extLst>
              <a:ext uri="{FF2B5EF4-FFF2-40B4-BE49-F238E27FC236}">
                <a16:creationId xmlns:a16="http://schemas.microsoft.com/office/drawing/2014/main" id="{922670EA-CCE5-F435-F7D7-E92D63D8F0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92799" y="1868931"/>
            <a:ext cx="406400" cy="40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336036A-E849-283C-F302-1763AFB7F810}"/>
              </a:ext>
            </a:extLst>
          </p:cNvPr>
          <p:cNvSpPr txBox="1"/>
          <p:nvPr/>
        </p:nvSpPr>
        <p:spPr>
          <a:xfrm>
            <a:off x="5380565" y="5647979"/>
            <a:ext cx="63375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Tacotron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2 Natural TTS Synthesis by Conditioning </a:t>
            </a:r>
            <a:r>
              <a:rPr lang="en-US" sz="1200" b="0" i="1" dirty="0" err="1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WaveNet</a:t>
            </a:r>
            <a:r>
              <a:rPr lang="en-US" sz="1200" b="0" i="1" dirty="0">
                <a:solidFill>
                  <a:srgbClr val="000000"/>
                </a:solidFill>
                <a:effectLst/>
                <a:latin typeface="Ubuntu" panose="020B0504030602030204" pitchFamily="34" charset="0"/>
              </a:rPr>
              <a:t> on Mel Spectrogram Predictions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19373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E730-CA3E-9EE7-C93E-E1535C16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of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3E0-7242-D7BA-D2A8-093759EC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100"/>
            <a:ext cx="10515600" cy="4803776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latin typeface="Calibri (Body)"/>
              </a:rPr>
              <a:t>Few examples of the application of deep learning:</a:t>
            </a:r>
          </a:p>
          <a:p>
            <a:pPr lvl="1" algn="just"/>
            <a:r>
              <a:rPr lang="en-GB" b="1" dirty="0">
                <a:latin typeface="Calibri (Body)"/>
              </a:rPr>
              <a:t>Image and video analysis</a:t>
            </a:r>
            <a:r>
              <a:rPr lang="en-GB" dirty="0">
                <a:latin typeface="Calibri (Body)"/>
              </a:rPr>
              <a:t>: image and video classification, object detection, and segmentation. </a:t>
            </a:r>
          </a:p>
          <a:p>
            <a:pPr lvl="1" algn="just"/>
            <a:r>
              <a:rPr lang="en-GB" b="1" dirty="0">
                <a:latin typeface="Calibri (Body)"/>
              </a:rPr>
              <a:t>Healthcare</a:t>
            </a:r>
            <a:r>
              <a:rPr lang="en-GB" dirty="0">
                <a:latin typeface="Calibri (Body)"/>
              </a:rPr>
              <a:t>: medical image analysis, drug discovery, and prediction of patient outcomes.</a:t>
            </a:r>
          </a:p>
          <a:p>
            <a:pPr lvl="1" algn="just"/>
            <a:r>
              <a:rPr lang="en-GB" b="1" dirty="0">
                <a:latin typeface="Calibri (Body)"/>
              </a:rPr>
              <a:t>Speech and language processing</a:t>
            </a:r>
            <a:r>
              <a:rPr lang="en-GB" dirty="0">
                <a:latin typeface="Calibri (Body)"/>
              </a:rPr>
              <a:t>: speech recognition systems and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N</a:t>
            </a:r>
            <a:r>
              <a:rPr lang="en-GB" dirty="0">
                <a:latin typeface="Calibri (Body)"/>
              </a:rPr>
              <a:t>atural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L</a:t>
            </a:r>
            <a:r>
              <a:rPr lang="en-GB" dirty="0">
                <a:latin typeface="Calibri (Body)"/>
              </a:rPr>
              <a:t>anguage </a:t>
            </a:r>
            <a:r>
              <a:rPr lang="en-GB" dirty="0">
                <a:solidFill>
                  <a:srgbClr val="FF0000"/>
                </a:solidFill>
                <a:latin typeface="Calibri (Body)"/>
              </a:rPr>
              <a:t>P</a:t>
            </a:r>
            <a:r>
              <a:rPr lang="en-GB" dirty="0">
                <a:latin typeface="Calibri (Body)"/>
              </a:rPr>
              <a:t>rocessing tasks such as machine translation, language generation, and text classification.</a:t>
            </a:r>
          </a:p>
          <a:p>
            <a:pPr lvl="1" algn="just"/>
            <a:r>
              <a:rPr lang="en-GB" b="1" dirty="0">
                <a:latin typeface="Calibri (Body)"/>
              </a:rPr>
              <a:t>Finance</a:t>
            </a:r>
            <a:r>
              <a:rPr lang="en-GB" dirty="0">
                <a:latin typeface="Calibri (Body)"/>
              </a:rPr>
              <a:t>: analyse financial data and make predictions about stock prices, credit risk, and fraud detection.</a:t>
            </a:r>
          </a:p>
          <a:p>
            <a:pPr lvl="1" algn="just"/>
            <a:r>
              <a:rPr lang="en-GB" b="1" dirty="0">
                <a:latin typeface="Calibri (Body)"/>
              </a:rPr>
              <a:t>Robotics</a:t>
            </a:r>
            <a:r>
              <a:rPr lang="en-GB" dirty="0">
                <a:latin typeface="Calibri (Body)"/>
              </a:rPr>
              <a:t>: object recognition and manipulation in robots.</a:t>
            </a:r>
          </a:p>
          <a:p>
            <a:pPr lvl="1" algn="just"/>
            <a:r>
              <a:rPr lang="en-GB" b="1" dirty="0">
                <a:latin typeface="Calibri (Body)"/>
              </a:rPr>
              <a:t>Gaming</a:t>
            </a:r>
            <a:r>
              <a:rPr lang="en-GB" dirty="0">
                <a:latin typeface="Calibri (Body)"/>
              </a:rPr>
              <a:t>: create artificial intelligence agents that can play games such as chess and Go at a high level.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4DBC-F948-0FED-8306-D68D6E7B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907AF-DE14-43E4-8775-BF773A2DF3A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79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1959</Words>
  <Application>Microsoft Office PowerPoint</Application>
  <PresentationFormat>Widescreen</PresentationFormat>
  <Paragraphs>309</Paragraphs>
  <Slides>34</Slides>
  <Notes>19</Notes>
  <HiddenSlides>1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(Body)</vt:lpstr>
      <vt:lpstr>Calibri Light</vt:lpstr>
      <vt:lpstr>Cambria Math</vt:lpstr>
      <vt:lpstr>Söhne</vt:lpstr>
      <vt:lpstr>Ubuntu</vt:lpstr>
      <vt:lpstr>Office Theme</vt:lpstr>
      <vt:lpstr>DL &amp; NLP pour le diagnostic </vt:lpstr>
      <vt:lpstr>Course Structure</vt:lpstr>
      <vt:lpstr>Outline of the class</vt:lpstr>
      <vt:lpstr>Objectives</vt:lpstr>
      <vt:lpstr>Application of DL</vt:lpstr>
      <vt:lpstr>PowerPoint Presentation</vt:lpstr>
      <vt:lpstr>Application of DL</vt:lpstr>
      <vt:lpstr>PowerPoint Presentation</vt:lpstr>
      <vt:lpstr>Application of DL</vt:lpstr>
      <vt:lpstr>Organisation of the class</vt:lpstr>
      <vt:lpstr>Intro to Deep Learning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Mathematically: layers</vt:lpstr>
      <vt:lpstr>Mathematically</vt:lpstr>
      <vt:lpstr>Mathematically: forward</vt:lpstr>
      <vt:lpstr>Mathematically: forward</vt:lpstr>
      <vt:lpstr>Mathematically: forward</vt:lpstr>
      <vt:lpstr>Mathematically: backward</vt:lpstr>
      <vt:lpstr>Mathematically: update</vt:lpstr>
      <vt:lpstr>Interlude: Learning Rate</vt:lpstr>
      <vt:lpstr>Interlude: Activation Function</vt:lpstr>
      <vt:lpstr>Training steps (training set)</vt:lpstr>
      <vt:lpstr>Training / Validation / Testing set</vt:lpstr>
      <vt:lpstr>Simplest case by hand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Romain Lhotte</cp:lastModifiedBy>
  <cp:revision>73</cp:revision>
  <dcterms:created xsi:type="dcterms:W3CDTF">2022-12-23T13:27:25Z</dcterms:created>
  <dcterms:modified xsi:type="dcterms:W3CDTF">2023-01-22T22:58:18Z</dcterms:modified>
</cp:coreProperties>
</file>