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60" autoAdjust="0"/>
  </p:normalViewPr>
  <p:slideViewPr>
    <p:cSldViewPr snapToGrid="0">
      <p:cViewPr varScale="1">
        <p:scale>
          <a:sx n="83" d="100"/>
          <a:sy n="83" d="100"/>
        </p:scale>
        <p:origin x="10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847F30-6D87-4FF5-AB60-09A63558FD47}" type="datetimeFigureOut">
              <a:rPr lang="fr-FR" smtClean="0"/>
              <a:t>22/01/2023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28A07-D046-4481-98A0-46C92F81D437}" type="slidenum">
              <a:rPr lang="fr-FR" smtClean="0"/>
              <a:t>‹#›</a:t>
            </a:fld>
            <a:endParaRPr lang="fr-FR"/>
          </a:p>
        </p:txBody>
      </p:sp>
    </p:spTree>
    <p:extLst>
      <p:ext uri="{BB962C8B-B14F-4D97-AF65-F5344CB8AC3E}">
        <p14:creationId xmlns:p14="http://schemas.microsoft.com/office/powerpoint/2010/main" val="142217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 transfer learning, it's common to use pre-trained weights for the majority of the model and then fine-tune only a subset of the layers. This is because the lower layers* of a deep neural network tend to learn more general features, such as edges and textures, which are useful for a wide range of tasks. The higher layers*, on the other hand, tend to learn more task-specific features, such as object parts or object classes. Therefore, it's typically beneficial to keep the pre-trained weights for the lower layers*, while retraining the higher layers* to adapt them to the new task.</a:t>
            </a:r>
          </a:p>
          <a:p>
            <a:pPr algn="l"/>
            <a:endParaRPr lang="en-US" b="0" i="0" dirty="0">
              <a:solidFill>
                <a:srgbClr val="D1D5DB"/>
              </a:solidFill>
              <a:effectLst/>
              <a:latin typeface="Söhne"/>
            </a:endParaRPr>
          </a:p>
          <a:p>
            <a:pPr algn="l"/>
            <a:r>
              <a:rPr lang="en-US" b="0" i="0" dirty="0">
                <a:solidFill>
                  <a:srgbClr val="D1D5DB"/>
                </a:solidFill>
                <a:effectLst/>
                <a:latin typeface="Söhne"/>
              </a:rPr>
              <a:t>However, it is not always necessary to retrain all the layers, it depends on the size of the dataset, the similarity between the old task and the new task, the computational resources and other factors. The choice of which layers to retrain and which to keep frozen can be determined through experimentation, such as by comparing the performance of different model configurations. That choice is a hyperparameter (again!).</a:t>
            </a:r>
          </a:p>
          <a:p>
            <a:endParaRPr lang="fr-FR" dirty="0"/>
          </a:p>
          <a:p>
            <a:r>
              <a:rPr lang="en-US" b="0" i="0" dirty="0">
                <a:solidFill>
                  <a:srgbClr val="D1D5DB"/>
                </a:solidFill>
                <a:effectLst/>
                <a:latin typeface="Söhne"/>
              </a:rPr>
              <a:t>* The first layers, closest to the input, are referred to as the lower layers, while the last layers, closest to the output, are referred to as the higher layers.</a:t>
            </a:r>
            <a:endParaRPr lang="fr-FR" dirty="0"/>
          </a:p>
        </p:txBody>
      </p:sp>
      <p:sp>
        <p:nvSpPr>
          <p:cNvPr id="4" name="Slide Number Placeholder 3"/>
          <p:cNvSpPr>
            <a:spLocks noGrp="1"/>
          </p:cNvSpPr>
          <p:nvPr>
            <p:ph type="sldNum" sz="quarter" idx="5"/>
          </p:nvPr>
        </p:nvSpPr>
        <p:spPr/>
        <p:txBody>
          <a:bodyPr/>
          <a:lstStyle/>
          <a:p>
            <a:fld id="{36828A07-D046-4481-98A0-46C92F81D437}" type="slidenum">
              <a:rPr lang="fr-FR" smtClean="0"/>
              <a:t>3</a:t>
            </a:fld>
            <a:endParaRPr lang="fr-FR"/>
          </a:p>
        </p:txBody>
      </p:sp>
    </p:spTree>
    <p:extLst>
      <p:ext uri="{BB962C8B-B14F-4D97-AF65-F5344CB8AC3E}">
        <p14:creationId xmlns:p14="http://schemas.microsoft.com/office/powerpoint/2010/main" val="224448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011D-FBA3-343D-6491-5518E86DC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A1D92F65-4764-835E-2F6E-089915056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6D5278E-F92A-A7F3-56BE-1809CFFF65B0}"/>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D14B55F4-377B-3974-1322-CDC546E0CBAF}"/>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4FD995D8-5D5D-D903-4FA4-759F3D1F2AD3}"/>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86184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EA9A-8042-5056-565E-9ABE2E463D30}"/>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CBDB437C-CFA1-4749-E49A-6B1F8C3D8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7C8E457-ED58-4272-A1A6-D7EBF23EA176}"/>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03370583-34EB-8CBE-07DF-FF5F5B778F1E}"/>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2C6B4D5-8881-84EB-D4B0-21EAF8B93AA5}"/>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4086842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0A707-5CF6-5C45-409E-F61601D89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47AB925-01A8-3336-7202-C841D64615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7F64CF65-626F-4E86-2AB5-A7F2152A0B58}"/>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75A6960D-3BB3-99E0-C61D-D76D8A12A84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5B4031D-A613-ADD0-0014-EC65BE5BDA42}"/>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115836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58F1-EB36-CD9C-EA7C-D3C81E5AE30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2D237C11-DA10-A1B7-EE6A-E8B5CCD48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A520A65-B2FA-04E3-5A00-9A3E67795956}"/>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09BEC556-5C3B-E6EB-EB90-07663777D9F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509A5A-BF9E-E866-61FA-5081E1392F90}"/>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37982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F0756-0C97-4FC3-B5F8-FA1DE5C0C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3971AB30-8A00-39E9-FC38-283BA3BB1C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72F88-A087-CD7B-4BB1-0EA9C5FBB6C1}"/>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9F9A3846-801F-9AC2-D589-E541E16652D8}"/>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CDD56DA-0A3C-9371-697F-F60E5AD35DFD}"/>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172843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AD46-8444-95F2-F896-30D6B32F92A3}"/>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68A4198-226C-2F08-3A2E-DC0F69C0C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7075FD29-4930-858D-1672-277625CEFA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2569BC07-3969-4DDF-673C-715E19B5454A}"/>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6" name="Footer Placeholder 5">
            <a:extLst>
              <a:ext uri="{FF2B5EF4-FFF2-40B4-BE49-F238E27FC236}">
                <a16:creationId xmlns:a16="http://schemas.microsoft.com/office/drawing/2014/main" id="{D0E54797-0E07-B007-EFD7-C63FD600F12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27A52EB-47B8-025F-6054-3CBB0E3FC28A}"/>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75485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935-6D36-0B3E-BD45-F573A86235A6}"/>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D75A046B-8D13-91A9-7E85-D4116F232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2C51B0-ED1E-3BF1-711E-C930F51B5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38D4DE59-F2D3-D878-B7AF-CCDC59BB2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246787-7B0F-3C1D-2F58-0F1B1DE272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96D9DEB-C07D-ED73-3836-A57306C9FD20}"/>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8" name="Footer Placeholder 7">
            <a:extLst>
              <a:ext uri="{FF2B5EF4-FFF2-40B4-BE49-F238E27FC236}">
                <a16:creationId xmlns:a16="http://schemas.microsoft.com/office/drawing/2014/main" id="{E7E912C3-3404-EF7C-D817-B7ED6C3A218D}"/>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6083C5A2-642F-2E9A-C115-599E0881EC1B}"/>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60579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DB6B-B058-32B2-6D96-7FFDE31D7171}"/>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6F41F94-2179-F5E5-B91B-0B2EDFA957E5}"/>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4" name="Footer Placeholder 3">
            <a:extLst>
              <a:ext uri="{FF2B5EF4-FFF2-40B4-BE49-F238E27FC236}">
                <a16:creationId xmlns:a16="http://schemas.microsoft.com/office/drawing/2014/main" id="{BC9CDBBC-A865-3702-AF55-52DDACCA3DBF}"/>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01C7EE9D-DFDF-62C0-C57C-F88D7742F50A}"/>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346312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AC1BF-0162-2C12-E9BA-D3976C5B18EF}"/>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3" name="Footer Placeholder 2">
            <a:extLst>
              <a:ext uri="{FF2B5EF4-FFF2-40B4-BE49-F238E27FC236}">
                <a16:creationId xmlns:a16="http://schemas.microsoft.com/office/drawing/2014/main" id="{2D765EFB-48E7-F5FF-2B92-2D608E077C78}"/>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F89FDBF1-A3E7-3BAB-7AD3-ADC103D4F808}"/>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83265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498-80D8-B6E9-CD77-71F38FA8B8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E4478782-D6AE-BE8E-8032-9E038DC083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8776E942-91DC-2B5B-50C0-3A21411E7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85DFDF-1404-1CF2-C052-AF7F8352395F}"/>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6" name="Footer Placeholder 5">
            <a:extLst>
              <a:ext uri="{FF2B5EF4-FFF2-40B4-BE49-F238E27FC236}">
                <a16:creationId xmlns:a16="http://schemas.microsoft.com/office/drawing/2014/main" id="{5088E354-B76B-4B0A-A0A1-393427ADA7DC}"/>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7373126C-6C5F-4898-C3F5-9CF375134774}"/>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99437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0C5B7-0F51-6312-235D-CED2EA2A2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1BABDEED-BBED-0D83-099E-48A802630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F9D90C7-FE51-92D4-CAC6-FDC6B28C8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FE80A7-E4A4-F37E-E735-E11A004BB342}"/>
              </a:ext>
            </a:extLst>
          </p:cNvPr>
          <p:cNvSpPr>
            <a:spLocks noGrp="1"/>
          </p:cNvSpPr>
          <p:nvPr>
            <p:ph type="dt" sz="half" idx="10"/>
          </p:nvPr>
        </p:nvSpPr>
        <p:spPr/>
        <p:txBody>
          <a:bodyPr/>
          <a:lstStyle/>
          <a:p>
            <a:fld id="{E7377E0B-31FA-49A6-8A64-387BD7E1842D}" type="datetimeFigureOut">
              <a:rPr lang="fr-FR" smtClean="0"/>
              <a:t>22/01/2023</a:t>
            </a:fld>
            <a:endParaRPr lang="fr-FR"/>
          </a:p>
        </p:txBody>
      </p:sp>
      <p:sp>
        <p:nvSpPr>
          <p:cNvPr id="6" name="Footer Placeholder 5">
            <a:extLst>
              <a:ext uri="{FF2B5EF4-FFF2-40B4-BE49-F238E27FC236}">
                <a16:creationId xmlns:a16="http://schemas.microsoft.com/office/drawing/2014/main" id="{B6D07CDD-A92F-4E87-B1CE-5304CE2BBB5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3418246D-F652-B257-6C8A-7B4F3A930890}"/>
              </a:ext>
            </a:extLst>
          </p:cNvPr>
          <p:cNvSpPr>
            <a:spLocks noGrp="1"/>
          </p:cNvSpPr>
          <p:nvPr>
            <p:ph type="sldNum" sz="quarter" idx="12"/>
          </p:nvPr>
        </p:nvSpPr>
        <p:spPr/>
        <p:txBody>
          <a:bodyPr/>
          <a:lstStyle/>
          <a:p>
            <a:fld id="{986D33B8-4512-4FD2-A60A-FF977B5E32AD}" type="slidenum">
              <a:rPr lang="fr-FR" smtClean="0"/>
              <a:t>‹#›</a:t>
            </a:fld>
            <a:endParaRPr lang="fr-FR"/>
          </a:p>
        </p:txBody>
      </p:sp>
    </p:spTree>
    <p:extLst>
      <p:ext uri="{BB962C8B-B14F-4D97-AF65-F5344CB8AC3E}">
        <p14:creationId xmlns:p14="http://schemas.microsoft.com/office/powerpoint/2010/main" val="269780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45B0B-289B-04E7-FB6F-003A52634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BA959E4-CA0B-23AF-43F8-9C1E95D67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25FFCAD-ED6E-70FA-4616-F02C43DCB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77E0B-31FA-49A6-8A64-387BD7E1842D}" type="datetimeFigureOut">
              <a:rPr lang="fr-FR" smtClean="0"/>
              <a:t>22/01/2023</a:t>
            </a:fld>
            <a:endParaRPr lang="fr-FR"/>
          </a:p>
        </p:txBody>
      </p:sp>
      <p:sp>
        <p:nvSpPr>
          <p:cNvPr id="5" name="Footer Placeholder 4">
            <a:extLst>
              <a:ext uri="{FF2B5EF4-FFF2-40B4-BE49-F238E27FC236}">
                <a16:creationId xmlns:a16="http://schemas.microsoft.com/office/drawing/2014/main" id="{9B80CE56-71A3-07BA-F990-2F89CB931E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5BCB49C4-CEE5-8C95-AE19-1A3135D58C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D33B8-4512-4FD2-A60A-FF977B5E32AD}" type="slidenum">
              <a:rPr lang="fr-FR" smtClean="0"/>
              <a:t>‹#›</a:t>
            </a:fld>
            <a:endParaRPr lang="fr-FR"/>
          </a:p>
        </p:txBody>
      </p:sp>
    </p:spTree>
    <p:extLst>
      <p:ext uri="{BB962C8B-B14F-4D97-AF65-F5344CB8AC3E}">
        <p14:creationId xmlns:p14="http://schemas.microsoft.com/office/powerpoint/2010/main" val="2380427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A0A2-C176-FB16-D910-3F43F50B9C34}"/>
              </a:ext>
            </a:extLst>
          </p:cNvPr>
          <p:cNvSpPr>
            <a:spLocks noGrp="1"/>
          </p:cNvSpPr>
          <p:nvPr>
            <p:ph type="ctrTitle"/>
          </p:nvPr>
        </p:nvSpPr>
        <p:spPr/>
        <p:txBody>
          <a:bodyPr/>
          <a:lstStyle/>
          <a:p>
            <a:r>
              <a:rPr lang="en-GB" dirty="0"/>
              <a:t>Transfer learning</a:t>
            </a:r>
          </a:p>
        </p:txBody>
      </p:sp>
      <p:sp>
        <p:nvSpPr>
          <p:cNvPr id="3" name="Subtitle 2">
            <a:extLst>
              <a:ext uri="{FF2B5EF4-FFF2-40B4-BE49-F238E27FC236}">
                <a16:creationId xmlns:a16="http://schemas.microsoft.com/office/drawing/2014/main" id="{8DA1A83F-9FEE-6699-0C1A-127ABB21B236}"/>
              </a:ext>
            </a:extLst>
          </p:cNvPr>
          <p:cNvSpPr>
            <a:spLocks noGrp="1"/>
          </p:cNvSpPr>
          <p:nvPr>
            <p:ph type="subTitle" idx="1"/>
          </p:nvPr>
        </p:nvSpPr>
        <p:spPr/>
        <p:txBody>
          <a:bodyPr/>
          <a:lstStyle/>
          <a:p>
            <a:r>
              <a:rPr lang="en-US" dirty="0">
                <a:solidFill>
                  <a:schemeClr val="bg1">
                    <a:lumMod val="50000"/>
                  </a:schemeClr>
                </a:solidFill>
              </a:rPr>
              <a:t>Lecture 5/10</a:t>
            </a:r>
          </a:p>
        </p:txBody>
      </p:sp>
    </p:spTree>
    <p:extLst>
      <p:ext uri="{BB962C8B-B14F-4D97-AF65-F5344CB8AC3E}">
        <p14:creationId xmlns:p14="http://schemas.microsoft.com/office/powerpoint/2010/main" val="3667752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5DF5-9273-5D6E-84BD-2AF0BF7C3792}"/>
              </a:ext>
            </a:extLst>
          </p:cNvPr>
          <p:cNvSpPr>
            <a:spLocks noGrp="1"/>
          </p:cNvSpPr>
          <p:nvPr>
            <p:ph type="title"/>
          </p:nvPr>
        </p:nvSpPr>
        <p:spPr/>
        <p:txBody>
          <a:bodyPr/>
          <a:lstStyle/>
          <a:p>
            <a:r>
              <a:rPr lang="en-GB" dirty="0"/>
              <a:t>What is transfer learning</a:t>
            </a:r>
          </a:p>
        </p:txBody>
      </p:sp>
      <p:sp>
        <p:nvSpPr>
          <p:cNvPr id="3" name="Content Placeholder 2">
            <a:extLst>
              <a:ext uri="{FF2B5EF4-FFF2-40B4-BE49-F238E27FC236}">
                <a16:creationId xmlns:a16="http://schemas.microsoft.com/office/drawing/2014/main" id="{78DE23D1-93AB-510E-44AD-3DEF6577A04B}"/>
              </a:ext>
            </a:extLst>
          </p:cNvPr>
          <p:cNvSpPr>
            <a:spLocks noGrp="1"/>
          </p:cNvSpPr>
          <p:nvPr>
            <p:ph idx="1"/>
          </p:nvPr>
        </p:nvSpPr>
        <p:spPr/>
        <p:txBody>
          <a:bodyPr/>
          <a:lstStyle/>
          <a:p>
            <a:pPr algn="just"/>
            <a:r>
              <a:rPr lang="en-US" dirty="0"/>
              <a:t>Reuse a model trained on one task as the starting point for a model on a second task</a:t>
            </a:r>
          </a:p>
          <a:p>
            <a:pPr algn="just"/>
            <a:r>
              <a:rPr lang="en-US" dirty="0"/>
              <a:t>Allows the second model to benefit from the knowledge learned by the first model</a:t>
            </a:r>
          </a:p>
          <a:p>
            <a:pPr algn="just"/>
            <a:r>
              <a:rPr lang="en-US" dirty="0"/>
              <a:t>Can lead to faster training times and improved performance on the second task</a:t>
            </a:r>
          </a:p>
        </p:txBody>
      </p:sp>
    </p:spTree>
    <p:extLst>
      <p:ext uri="{BB962C8B-B14F-4D97-AF65-F5344CB8AC3E}">
        <p14:creationId xmlns:p14="http://schemas.microsoft.com/office/powerpoint/2010/main" val="23082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7F841D-6571-7A76-B532-8F24B8A10C2F}"/>
              </a:ext>
            </a:extLst>
          </p:cNvPr>
          <p:cNvPicPr>
            <a:picLocks noGrp="1" noChangeAspect="1"/>
          </p:cNvPicPr>
          <p:nvPr>
            <p:ph idx="1"/>
          </p:nvPr>
        </p:nvPicPr>
        <p:blipFill>
          <a:blip r:embed="rId3"/>
          <a:stretch>
            <a:fillRect/>
          </a:stretch>
        </p:blipFill>
        <p:spPr>
          <a:xfrm>
            <a:off x="1938485" y="643466"/>
            <a:ext cx="8315029" cy="5571067"/>
          </a:xfrm>
          <a:prstGeom prst="rect">
            <a:avLst/>
          </a:prstGeom>
        </p:spPr>
      </p:pic>
    </p:spTree>
    <p:extLst>
      <p:ext uri="{BB962C8B-B14F-4D97-AF65-F5344CB8AC3E}">
        <p14:creationId xmlns:p14="http://schemas.microsoft.com/office/powerpoint/2010/main" val="35097286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5DF5-9273-5D6E-84BD-2AF0BF7C3792}"/>
              </a:ext>
            </a:extLst>
          </p:cNvPr>
          <p:cNvSpPr>
            <a:spLocks noGrp="1"/>
          </p:cNvSpPr>
          <p:nvPr>
            <p:ph type="title"/>
          </p:nvPr>
        </p:nvSpPr>
        <p:spPr/>
        <p:txBody>
          <a:bodyPr/>
          <a:lstStyle/>
          <a:p>
            <a:r>
              <a:rPr lang="en-GB" dirty="0"/>
              <a:t>What does it look like in PyTorch</a:t>
            </a:r>
          </a:p>
        </p:txBody>
      </p:sp>
      <p:sp>
        <p:nvSpPr>
          <p:cNvPr id="3" name="Content Placeholder 2">
            <a:extLst>
              <a:ext uri="{FF2B5EF4-FFF2-40B4-BE49-F238E27FC236}">
                <a16:creationId xmlns:a16="http://schemas.microsoft.com/office/drawing/2014/main" id="{78DE23D1-93AB-510E-44AD-3DEF6577A04B}"/>
              </a:ext>
            </a:extLst>
          </p:cNvPr>
          <p:cNvSpPr>
            <a:spLocks noGrp="1"/>
          </p:cNvSpPr>
          <p:nvPr>
            <p:ph idx="1"/>
          </p:nvPr>
        </p:nvSpPr>
        <p:spPr/>
        <p:txBody>
          <a:bodyPr/>
          <a:lstStyle/>
          <a:p>
            <a:pPr marL="0" indent="0" algn="just">
              <a:buNone/>
            </a:pPr>
            <a:r>
              <a:rPr lang="en-US" dirty="0"/>
              <a:t>-&gt; DL_Practice_5_a_solutions.ipynb </a:t>
            </a:r>
            <a:r>
              <a:rPr lang="en-US"/>
              <a:t>on Github</a:t>
            </a:r>
            <a:endParaRPr lang="en-US" dirty="0"/>
          </a:p>
        </p:txBody>
      </p:sp>
    </p:spTree>
    <p:extLst>
      <p:ext uri="{BB962C8B-B14F-4D97-AF65-F5344CB8AC3E}">
        <p14:creationId xmlns:p14="http://schemas.microsoft.com/office/powerpoint/2010/main" val="3854688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302</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Transfer learning</vt:lpstr>
      <vt:lpstr>What is transfer learning</vt:lpstr>
      <vt:lpstr>PowerPoint Presentation</vt:lpstr>
      <vt:lpstr>What does it look like in PyTorch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Romain Lhotte</dc:creator>
  <cp:lastModifiedBy>Romain Lhotte</cp:lastModifiedBy>
  <cp:revision>11</cp:revision>
  <dcterms:created xsi:type="dcterms:W3CDTF">2023-01-22T22:21:49Z</dcterms:created>
  <dcterms:modified xsi:type="dcterms:W3CDTF">2023-01-22T22:52:33Z</dcterms:modified>
</cp:coreProperties>
</file>