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16.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332" r:id="rId2"/>
    <p:sldId id="256" r:id="rId3"/>
    <p:sldId id="333" r:id="rId4"/>
    <p:sldId id="334" r:id="rId5"/>
    <p:sldId id="335" r:id="rId6"/>
    <p:sldId id="336" r:id="rId7"/>
    <p:sldId id="337" r:id="rId8"/>
    <p:sldId id="345" r:id="rId9"/>
    <p:sldId id="338" r:id="rId10"/>
    <p:sldId id="346" r:id="rId11"/>
    <p:sldId id="340" r:id="rId12"/>
    <p:sldId id="341" r:id="rId13"/>
    <p:sldId id="342" r:id="rId14"/>
    <p:sldId id="343" r:id="rId15"/>
    <p:sldId id="344" r:id="rId16"/>
    <p:sldId id="347" r:id="rId17"/>
    <p:sldId id="349" r:id="rId18"/>
    <p:sldId id="350" r:id="rId19"/>
    <p:sldId id="351" r:id="rId20"/>
    <p:sldId id="352" r:id="rId21"/>
    <p:sldId id="35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1434" autoAdjust="0"/>
  </p:normalViewPr>
  <p:slideViewPr>
    <p:cSldViewPr snapToGrid="0">
      <p:cViewPr varScale="1">
        <p:scale>
          <a:sx n="88" d="100"/>
          <a:sy n="88" d="100"/>
        </p:scale>
        <p:origin x="92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17:59.867"/>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4.381"/>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0,'13232'0,"-13196"0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8.54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0,'11755'0,"-11733"0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5.348"/>
    </inkml:context>
    <inkml:brush xml:id="br0">
      <inkml:brushProperty name="width" value="0.2" units="cm"/>
      <inkml:brushProperty name="height" value="0.2" units="cm"/>
      <inkml:brushProperty name="color" value="#E71224"/>
    </inkml:brush>
  </inkml:definitions>
  <inkml:trace contextRef="#ctx0" brushRef="#br0">1 0 24575,'0'2'2,"0"0"0,1 0 0,-1 0 0,0-1 0,1 1 0,-1 0-1,1-1 1,0 1 0,-1 0 0,1-1 0,0 1 0,0-1 0,0 1 0,0-1-1,0 1 1,1-1 0,-1 0 0,2 2 0,31 18-49,-16-11-106,11 6-160,0-1-1,48 17 0,-65-27 277,62 19-917,1-3 0,77 12 1,-34-9 8,267 44-3867,-2-14 1863,-196-30 1201,162 15 135,-96-22 1527,681 30-141,327-42 227,-715-7 0,480-19 0,-209 2 0,-119-3 0,-165 3 0,-266 11 0,233-4 0,191-14 0,-306 7 0,231-13 0,-72 3 0,-308 21 0,262-16 0,452-20 0,-593 23 489,8 0 17,-197 12 1519,-67 2-839,-94 6-1090,-3 2 39,0-1-1,0 0 1,0 0 0,0-1-1,-1 1 1,1-1 0,0 0 0,0 0-1,-1 0 1,1 0 0,-1-1-1,1 0 1,-1 1 0,1-1-1,3-3 1,-4-4 809,-6 2-153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6.280"/>
    </inkml:context>
    <inkml:brush xml:id="br0">
      <inkml:brushProperty name="width" value="0.2" units="cm"/>
      <inkml:brushProperty name="height" value="0.2" units="cm"/>
      <inkml:brushProperty name="color" value="#E71224"/>
    </inkml:brush>
  </inkml:definitions>
  <inkml:trace contextRef="#ctx0" brushRef="#br0">1 1 24575,'-1'96'0,"3"107"0,4-124 0,24 114 0,74 146-2241,-97-320 2221,174 432-2785,-41-181 2544,-70-165 206,4-3 0,116 122 1,-163-194-228,2-1 0,1-2 0,1-1 0,1-2 0,1-1 0,57 31 0,-21-20 477,174 76-2615,-156-81 2208,0-4 0,1-3-1,2-5 1,0-3 0,145 3 0,31 1-880,-55-2-103,628-10-1373,-478-8 2003,777-33 565,-839 14 0,164-13 0,487-44 0,256-22 0,392-20 0,79 27 0,-1250 75 0,92-5 0,-112-1 0,916-64 0,-1114 71 0,832-75 0,-625 53 0,-31 4 0,-181 15 0,225-27 0,-105 6 0,230-35 0,-411 53 45,491-104 734,-587 113 153,-1-1 0,0-3 1,-2-1-1,59-35 0,-98 51-721,0-1-1,-1 1 1,1-1-1,-1 0 1,0 0-1,7-10 1,0-3 1022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6.777"/>
    </inkml:context>
    <inkml:brush xml:id="br0">
      <inkml:brushProperty name="width" value="0.2" units="cm"/>
      <inkml:brushProperty name="height" value="0.2" units="cm"/>
      <inkml:brushProperty name="color" value="#E71224"/>
    </inkml:brush>
  </inkml:definitions>
  <inkml:trace contextRef="#ctx0" brushRef="#br0">1 1 24575,'3'1'0,"-1"-1"0,1 1 0,0 0 0,-1 0 0,1 1 0,0-1 0,-1 0 0,0 1 0,1 0 0,-1-1 0,3 4 0,8 5 0,135 88 0,-117-77-480,0 2 0,52 52 0,-11-9-54,20 18-125,15 13 253,15 17 406,-28-23 0,36 42-1433,-54-51 169,-43-49 653,239 258-652,-164-182 1051,-7-7 249,-43-36-904,105 92-1,-75-80 505,28 25 213,-31-33-248,36 27 45,157 66 860,-208-131-634,1-4 0,1-2 0,91 18-1,-118-35 5,1-1-1,63 2 1,93-9 739,-186-1-528,33-1 2173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2.523"/>
    </inkml:context>
    <inkml:brush xml:id="br0">
      <inkml:brushProperty name="width" value="0.2" units="cm"/>
      <inkml:brushProperty name="height" value="0.2" units="cm"/>
      <inkml:brushProperty name="color" value="#E71224"/>
    </inkml:brush>
  </inkml:definitions>
  <inkml:trace contextRef="#ctx0" brushRef="#br0">1 1959 24575,'1'-1'0,"1"1"0,-1 0 0,1-1 0,0 1 0,-1-1 0,1 1 0,-1-1 0,1 0 0,-1 0 0,0 1 0,1-1 0,-1 0 0,0 0 0,1 0 0,-1-1 0,0 1 0,0 0 0,0 0 0,0-1 0,0 1 0,0 0 0,-1-1 0,1 1 0,0-1 0,0-1 0,3-7 0,-1 0 0,4-19 0,-4 16 0,3-14 0,2 0 0,1 0 0,14-30 0,16-35 0,-30 65 0,2 1 0,1 0 0,30-46 0,-35 60 0,0 0 0,11-25 0,-12 22 0,16-26 0,-2 8 0,19-25 0,-5 9 0,-24 34 0,0 0 0,0 1 0,14-13 0,-15 16 0,1-1 0,-2 0 0,1-1 0,-2 1 0,7-16 0,20-31 0,-12 25 0,-2-1 0,22-51 0,17-33 0,-53 106 0,2 0 0,0 1 0,0 0 0,19-19 0,-15 16 0,21-28 0,-19 22 0,1 1 0,26-27 0,-21 25 0,18-27 0,-25 34 0,1-1 0,0 1 0,24-19 0,21-22 0,-16 5 0,-20 22 0,2 1 0,0 1 0,32-25 0,-31 32 93,96-78-1551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3.985"/>
    </inkml:context>
    <inkml:brush xml:id="br0">
      <inkml:brushProperty name="width" value="0.2" units="cm"/>
      <inkml:brushProperty name="height" value="0.2" units="cm"/>
      <inkml:brushProperty name="color" value="#E71224"/>
    </inkml:brush>
  </inkml:definitions>
  <inkml:trace contextRef="#ctx0" brushRef="#br0">1 1 24575,'4'2'0,"1"0"0,0 1 0,-1-1 0,1 1 0,-1 0 0,0 0 0,0 1 0,0 0 0,-1-1 0,5 6 0,6 11 0,0 1 0,-2 1 0,0 0 0,11 29 0,26 77 0,-41-108 0,-1 0 0,0 0 0,-2 0 0,5 36 0,-5-11 0,-2 53 0,-3-87 0,1-1 0,0 1 0,1 0 0,0 0 0,1-1 0,0 1 0,0-1 0,1 0 0,1 0 0,-1 0 0,2-1 0,-1 1 0,13 13 0,0 0 0,-13-16 0,1 0 0,-1-1 0,11 9 0,-13-12 0,0-1 0,0 0 0,1-1 0,-1 1 0,0-1 0,1 1 0,-1-1 0,1 0 0,-1 0 0,1 0 0,6 0 0,-3-1 0,-1 0 0,0 0 0,0-1 0,0 0 0,0 0 0,0-1 0,-1 1 0,1-1 0,0 0 0,7-4 0,6-5 0,28-20 0,2-1 0,-22 16 0,-13 8 0,1-1 0,0 2 0,25-9 0,0 2 0,49-25 0,-61 26 0,90-47 0,-105 53 9,1-1 0,14-11-1,-10 6-1399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6.448"/>
    </inkml:context>
    <inkml:brush xml:id="br0">
      <inkml:brushProperty name="width" value="0.2" units="cm"/>
      <inkml:brushProperty name="height" value="0.2" units="cm"/>
      <inkml:brushProperty name="color" value="#E71224"/>
    </inkml:brush>
  </inkml:definitions>
  <inkml:trace contextRef="#ctx0" brushRef="#br0">0 1 24575,'0'2'0,"1"0"0,-1 0 0,1 1 0,0-1 0,-1 0 0,1 0 0,0 0 0,0 0 0,0 0 0,1 0 0,-1 0 0,0 0 0,2 1 0,25 25 0,-20-20 0,35 34 0,77 69 0,-109-102 0,-1 0 0,0 1 0,-1 0 0,0 1 0,0 0 0,-1 0 0,-1 1 0,0 0 0,8 19 0,-8-13 0,-2-1 0,0 1 0,0 0 0,-2 1 0,0-1 0,0 31 0,-2-33 0,1 0 0,1-1 0,0 1 0,7 15 0,-5-13 0,0 0 0,3 32 0,2 33 0,2 41 0,-12 301 0,-1-194 0,0-197 0,-10 49 0,3-22 0,8-56-114,-1 0 1,0 0-1,1 0 0,-2 1 0,1-1 1,0 0-1,-1-1 0,0 1 0,0 0 1,-1 0-1,-2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7.493"/>
    </inkml:context>
    <inkml:brush xml:id="br0">
      <inkml:brushProperty name="width" value="0.2" units="cm"/>
      <inkml:brushProperty name="height" value="0.2" units="cm"/>
      <inkml:brushProperty name="color" value="#E71224"/>
    </inkml:brush>
  </inkml:definitions>
  <inkml:trace contextRef="#ctx0" brushRef="#br0">1 1554 24575,'0'-5'0,"1"0"0,0 1 0,0-1 0,0 0 0,1 0 0,0 1 0,0-1 0,0 1 0,0 0 0,4-5 0,31-42 0,-29 41 0,26-33-976,72-69 1,101-102 975,-192 200 0,0 0 0,1 0 0,1 2 0,19-12 0,13-10 0,10-9-705,122-66 0,-123 78 705,63-30 0,98-41 0,-141 63 0,34-3-946,-62 24 663,85-40-1326,-37 22 1415,-16 6 183,125-44-85,-108 39 96,117-25 0,-95 29 0,21-2-11,9-2 65,-102 23 162,-31 8-217,1 0 0,19-8 0,149-66 2905,-162 68-7755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9.351"/>
    </inkml:context>
    <inkml:brush xml:id="br0">
      <inkml:brushProperty name="width" value="0.2" units="cm"/>
      <inkml:brushProperty name="height" value="0.2" units="cm"/>
      <inkml:brushProperty name="color" value="#E71224"/>
    </inkml:brush>
  </inkml:definitions>
  <inkml:trace contextRef="#ctx0" brushRef="#br0">0 0 24575,'36'12'0,"10"-6"0,1-2 0,0-3 0,48-3 0,-12 0 0,423 2 0,-492 1 0,0 1 0,0 0 0,0 1 0,-1 1 0,17 6 0,23 5 0,-50-14 0,-1-1 0,1 1 0,0 0 0,-1-1 0,1 1 0,-1 1 0,1-1 0,-1 0 0,1 1 0,-1-1 0,0 1 0,0-1 0,1 1 0,-1 0 0,0 0 0,-1 0 0,1 0 0,0 1 0,-1-1 0,1 0 0,-1 1 0,0-1 0,0 1 0,2 5 0,-2-3 0,-1 0 0,1 0 0,-1 0 0,0 0 0,-1 0 0,1 1 0,-1-1 0,0 0 0,0 0 0,-1 0 0,0 0 0,-3 7 0,-130 285 0,55-153 0,24-52 0,39-67 0,1 1 0,1 1 0,-12 31 0,-12 25-1365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10:57:26.743"/>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01:03.6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1,'2683'0,"-2660"0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3.430"/>
    </inkml:context>
    <inkml:brush xml:id="br0">
      <inkml:brushProperty name="width" value="0.2" units="cm"/>
      <inkml:brushProperty name="height" value="0.2" units="cm"/>
      <inkml:brushProperty name="color" value="#E71224"/>
      <inkml:brushProperty name="ignorePressure" value="1"/>
    </inkml:brush>
  </inkml:definitions>
  <inkml:trace contextRef="#ctx0" brushRef="#br0">46 1,'-37'0,"29"0,25 0,5010 0,-4992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6.730"/>
    </inkml:context>
    <inkml:brush xml:id="br0">
      <inkml:brushProperty name="width" value="0.2" units="cm"/>
      <inkml:brushProperty name="height" value="0.2" units="cm"/>
      <inkml:brushProperty name="color" value="#E71224"/>
      <inkml:brushProperty name="ignorePressure" value="1"/>
    </inkml:brush>
  </inkml:definitions>
  <inkml:trace contextRef="#ctx0" brushRef="#br0">1 0,'14339'0,"-14303"0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8.806"/>
    </inkml:context>
    <inkml:brush xml:id="br0">
      <inkml:brushProperty name="width" value="0.2" units="cm"/>
      <inkml:brushProperty name="height" value="0.2" units="cm"/>
      <inkml:brushProperty name="color" value="#E71224"/>
      <inkml:brushProperty name="ignorePressure" value="1"/>
    </inkml:brush>
  </inkml:definitions>
  <inkml:trace contextRef="#ctx0" brushRef="#br0">1 0,'2966'0,"-2938"0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29.1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0,'12824'0,"-12790"0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5.724"/>
    </inkml:context>
    <inkml:brush xml:id="br0">
      <inkml:brushProperty name="width" value="0.2" units="cm"/>
      <inkml:brushProperty name="height" value="0.2" units="cm"/>
      <inkml:brushProperty name="color" value="#E71224"/>
      <inkml:brushProperty name="ignorePressure" value="1"/>
    </inkml:brush>
  </inkml:definitions>
  <inkml:trace contextRef="#ctx0" brushRef="#br0">1 1,'3565'0,"-3529"0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8.752"/>
    </inkml:context>
    <inkml:brush xml:id="br0">
      <inkml:brushProperty name="width" value="0.2" units="cm"/>
      <inkml:brushProperty name="height" value="0.2" units="cm"/>
      <inkml:brushProperty name="color" value="#E71224"/>
      <inkml:brushProperty name="ignorePressure" value="1"/>
    </inkml:brush>
  </inkml:definitions>
  <inkml:trace contextRef="#ctx0" brushRef="#br0">0 1,'12367'0,"-12341"0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Lien vers l’article : https://arxiv.org/abs/2007.01547</a:t>
            </a:r>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544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201581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neurons to be deactivated is random. All neurons are assigned a probability p which determines their activation. A new hyperparameter!! When p = 0.1, each neuron has a 1 in 10 chance of being deactivated. At each epoch, we apply this random deactivation. That is, at each pass (forward propagation) the model will learn with a different configuration of neurons, with the neurons randomly turning on and off. </a:t>
            </a:r>
            <a:br>
              <a:rPr lang="en-US" dirty="0"/>
            </a:br>
            <a:r>
              <a:rPr lang="en-US" dirty="0"/>
              <a:t>This procedure effectively generates slightly different models with different neuron configurations at each iteration.</a:t>
            </a:r>
            <a:br>
              <a:rPr lang="en-US" dirty="0"/>
            </a:br>
            <a:br>
              <a:rPr lang="en-US" dirty="0"/>
            </a:br>
            <a:r>
              <a:rPr lang="en-US" dirty="0"/>
              <a:t>Caution: Dropout is only active during model training. During tests, each neuron remains active.</a:t>
            </a:r>
          </a:p>
          <a:p>
            <a:r>
              <a:rPr lang="en-US" dirty="0"/>
              <a:t>Caution2: </a:t>
            </a:r>
            <a:r>
              <a:rPr lang="en-US" b="0" i="0" dirty="0">
                <a:solidFill>
                  <a:srgbClr val="232629"/>
                </a:solidFill>
                <a:effectLst/>
                <a:latin typeface="-apple-system"/>
              </a:rPr>
              <a:t>Consider the neurons at the output layer. During training, each neuron usually get activations only from n neurons from the hidden layer due to dropout. Now, imagine we finished the training and remove dropout. Now activations of the output neurons will be computed based on more neurons ! This is likely to put the output neurons in unusual regime, so they will produce too large absolute values, being overexcited. To avoid this, t</a:t>
            </a:r>
            <a:r>
              <a:rPr lang="en-US" dirty="0">
                <a:effectLst/>
                <a:latin typeface="ui-monospace"/>
              </a:rPr>
              <a:t>he outputs are scaled by a </a:t>
            </a:r>
            <a:r>
              <a:rPr lang="en-US">
                <a:effectLst/>
                <a:latin typeface="ui-monospace"/>
              </a:rPr>
              <a:t>factor of </a:t>
            </a:r>
            <a:r>
              <a:rPr lang="en-US" dirty="0">
                <a:effectLst/>
                <a:latin typeface="ui-monospace"/>
              </a:rPr>
              <a:t>1/(1-p) during training.</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3595983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16</a:t>
            </a:fld>
            <a:endParaRPr lang="en-US"/>
          </a:p>
        </p:txBody>
      </p:sp>
    </p:spTree>
    <p:extLst>
      <p:ext uri="{BB962C8B-B14F-4D97-AF65-F5344CB8AC3E}">
        <p14:creationId xmlns:p14="http://schemas.microsoft.com/office/powerpoint/2010/main" val="1915823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Donner un exemple (dog cat horse </a:t>
            </a:r>
            <a:r>
              <a:rPr lang="fr-FR" dirty="0" err="1"/>
              <a:t>human</a:t>
            </a:r>
            <a:r>
              <a:rPr lang="fr-FR" dirty="0"/>
              <a:t>) et calculer la </a:t>
            </a:r>
            <a:r>
              <a:rPr lang="fr-FR" dirty="0" err="1"/>
              <a:t>loss</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17</a:t>
            </a:fld>
            <a:endParaRPr lang="en-US"/>
          </a:p>
        </p:txBody>
      </p:sp>
    </p:spTree>
    <p:extLst>
      <p:ext uri="{BB962C8B-B14F-4D97-AF65-F5344CB8AC3E}">
        <p14:creationId xmlns:p14="http://schemas.microsoft.com/office/powerpoint/2010/main" val="138387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Pourquoi y a que x_{n, y_{n}} ? Parce que tous les autres le P*(i) vaut 0 !!!</a:t>
            </a:r>
          </a:p>
          <a:p>
            <a:endParaRPr lang="fr-FR" dirty="0"/>
          </a:p>
          <a:p>
            <a:r>
              <a:rPr lang="fr-FR" dirty="0"/>
              <a:t>Si on fait </a:t>
            </a:r>
            <a:r>
              <a:rPr lang="fr-FR" dirty="0" err="1"/>
              <a:t>mean</a:t>
            </a:r>
            <a:r>
              <a:rPr lang="fr-FR" dirty="0"/>
              <a:t>, on divise pas par N mais par les poids attention !!!!!! En pratique de toute façon, avec PyTorch, on s’en fiche … mais c’est important de savoir comment ça marche quand même.</a:t>
            </a:r>
          </a:p>
        </p:txBody>
      </p:sp>
      <p:sp>
        <p:nvSpPr>
          <p:cNvPr id="4" name="Slide Number Placeholder 3"/>
          <p:cNvSpPr>
            <a:spLocks noGrp="1"/>
          </p:cNvSpPr>
          <p:nvPr>
            <p:ph type="sldNum" sz="quarter" idx="5"/>
          </p:nvPr>
        </p:nvSpPr>
        <p:spPr/>
        <p:txBody>
          <a:bodyPr/>
          <a:lstStyle/>
          <a:p>
            <a:fld id="{B2732108-1823-42F2-979D-D6CF9D74D210}" type="slidenum">
              <a:rPr lang="en-US" smtClean="0"/>
              <a:t>18</a:t>
            </a:fld>
            <a:endParaRPr lang="en-US"/>
          </a:p>
        </p:txBody>
      </p:sp>
    </p:spTree>
    <p:extLst>
      <p:ext uri="{BB962C8B-B14F-4D97-AF65-F5344CB8AC3E}">
        <p14:creationId xmlns:p14="http://schemas.microsoft.com/office/powerpoint/2010/main" val="174869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19</a:t>
            </a:fld>
            <a:endParaRPr lang="en-US"/>
          </a:p>
        </p:txBody>
      </p:sp>
    </p:spTree>
    <p:extLst>
      <p:ext uri="{BB962C8B-B14F-4D97-AF65-F5344CB8AC3E}">
        <p14:creationId xmlns:p14="http://schemas.microsoft.com/office/powerpoint/2010/main" val="2058295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Why</a:t>
            </a:r>
            <a:r>
              <a:rPr lang="fr-FR" dirty="0"/>
              <a:t> log : cf. formula</a:t>
            </a:r>
          </a:p>
          <a:p>
            <a:r>
              <a:rPr lang="fr-FR" dirty="0" err="1"/>
              <a:t>Why</a:t>
            </a:r>
            <a:r>
              <a:rPr lang="fr-FR" dirty="0"/>
              <a:t> </a:t>
            </a:r>
            <a:r>
              <a:rPr lang="fr-FR" dirty="0" err="1"/>
              <a:t>SoftMax</a:t>
            </a:r>
            <a:r>
              <a:rPr lang="fr-FR" dirty="0"/>
              <a:t>: </a:t>
            </a:r>
            <a:r>
              <a:rPr lang="fr-FR" dirty="0" err="1"/>
              <a:t>we</a:t>
            </a:r>
            <a:r>
              <a:rPr lang="fr-FR" dirty="0"/>
              <a:t> </a:t>
            </a:r>
            <a:r>
              <a:rPr lang="fr-FR" dirty="0" err="1"/>
              <a:t>want</a:t>
            </a:r>
            <a:r>
              <a:rPr lang="fr-FR" dirty="0"/>
              <a:t> values </a:t>
            </a:r>
            <a:r>
              <a:rPr lang="fr-FR" dirty="0" err="1"/>
              <a:t>between</a:t>
            </a:r>
            <a:r>
              <a:rPr lang="fr-FR" dirty="0"/>
              <a:t> 0 and 1!!! Cf. </a:t>
            </a:r>
            <a:r>
              <a:rPr lang="fr-FR" dirty="0" err="1"/>
              <a:t>next</a:t>
            </a:r>
            <a:r>
              <a:rPr lang="fr-FR" dirty="0"/>
              <a:t> slide.</a:t>
            </a:r>
          </a:p>
        </p:txBody>
      </p:sp>
      <p:sp>
        <p:nvSpPr>
          <p:cNvPr id="4" name="Slide Number Placeholder 3"/>
          <p:cNvSpPr>
            <a:spLocks noGrp="1"/>
          </p:cNvSpPr>
          <p:nvPr>
            <p:ph type="sldNum" sz="quarter" idx="5"/>
          </p:nvPr>
        </p:nvSpPr>
        <p:spPr/>
        <p:txBody>
          <a:bodyPr/>
          <a:lstStyle/>
          <a:p>
            <a:fld id="{B2732108-1823-42F2-979D-D6CF9D74D210}" type="slidenum">
              <a:rPr lang="en-US" smtClean="0"/>
              <a:t>20</a:t>
            </a:fld>
            <a:endParaRPr lang="en-US"/>
          </a:p>
        </p:txBody>
      </p:sp>
    </p:spTree>
    <p:extLst>
      <p:ext uri="{BB962C8B-B14F-4D97-AF65-F5344CB8AC3E}">
        <p14:creationId xmlns:p14="http://schemas.microsoft.com/office/powerpoint/2010/main" val="1472243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We</a:t>
            </a:r>
            <a:r>
              <a:rPr lang="fr-FR" dirty="0"/>
              <a:t> </a:t>
            </a:r>
            <a:r>
              <a:rPr lang="fr-FR" dirty="0" err="1"/>
              <a:t>want</a:t>
            </a:r>
            <a:r>
              <a:rPr lang="fr-FR" dirty="0"/>
              <a:t> </a:t>
            </a:r>
            <a:r>
              <a:rPr lang="fr-FR" dirty="0" err="1"/>
              <a:t>probabilities</a:t>
            </a:r>
            <a:r>
              <a:rPr lang="fr-FR" dirty="0"/>
              <a:t>! And </a:t>
            </a:r>
            <a:r>
              <a:rPr lang="fr-FR" dirty="0" err="1"/>
              <a:t>we</a:t>
            </a:r>
            <a:r>
              <a:rPr lang="fr-FR" dirty="0"/>
              <a:t> </a:t>
            </a:r>
            <a:r>
              <a:rPr lang="fr-FR" dirty="0" err="1"/>
              <a:t>don’t</a:t>
            </a:r>
            <a:r>
              <a:rPr lang="fr-FR" dirty="0"/>
              <a:t> </a:t>
            </a:r>
            <a:r>
              <a:rPr lang="fr-FR" dirty="0" err="1"/>
              <a:t>want</a:t>
            </a:r>
            <a:r>
              <a:rPr lang="fr-FR" dirty="0"/>
              <a:t> </a:t>
            </a:r>
            <a:r>
              <a:rPr lang="fr-FR" dirty="0" err="1"/>
              <a:t>negative</a:t>
            </a:r>
            <a:r>
              <a:rPr lang="fr-FR" dirty="0"/>
              <a:t> values in a </a:t>
            </a:r>
            <a:r>
              <a:rPr lang="fr-FR" dirty="0" err="1"/>
              <a:t>logarithm</a:t>
            </a:r>
            <a:r>
              <a:rPr lang="fr-FR" dirty="0"/>
              <a:t> …</a:t>
            </a:r>
          </a:p>
          <a:p>
            <a:endParaRPr lang="fr-FR" dirty="0"/>
          </a:p>
          <a:p>
            <a:r>
              <a:rPr lang="fr-FR" dirty="0"/>
              <a:t>Image source: https://www.youtube.com/watch?v=Pwgpl9mKars</a:t>
            </a:r>
          </a:p>
        </p:txBody>
      </p:sp>
      <p:sp>
        <p:nvSpPr>
          <p:cNvPr id="4" name="Slide Number Placeholder 3"/>
          <p:cNvSpPr>
            <a:spLocks noGrp="1"/>
          </p:cNvSpPr>
          <p:nvPr>
            <p:ph type="sldNum" sz="quarter" idx="5"/>
          </p:nvPr>
        </p:nvSpPr>
        <p:spPr/>
        <p:txBody>
          <a:bodyPr/>
          <a:lstStyle/>
          <a:p>
            <a:fld id="{B2732108-1823-42F2-979D-D6CF9D74D210}" type="slidenum">
              <a:rPr lang="en-US" smtClean="0"/>
              <a:t>21</a:t>
            </a:fld>
            <a:endParaRPr lang="en-US"/>
          </a:p>
        </p:txBody>
      </p:sp>
    </p:spTree>
    <p:extLst>
      <p:ext uri="{BB962C8B-B14F-4D97-AF65-F5344CB8AC3E}">
        <p14:creationId xmlns:p14="http://schemas.microsoft.com/office/powerpoint/2010/main" val="148418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fr-FR" sz="1200" dirty="0">
                <a:latin typeface="+mn-lt"/>
              </a:rPr>
              <a:t>larger batch size -&gt; gradient is more precise -&gt; less ‘danger’ in having a larger learning rate</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6</a:t>
            </a:fld>
            <a:endParaRPr lang="en-US"/>
          </a:p>
        </p:txBody>
      </p:sp>
    </p:spTree>
    <p:extLst>
      <p:ext uri="{BB962C8B-B14F-4D97-AF65-F5344CB8AC3E}">
        <p14:creationId xmlns:p14="http://schemas.microsoft.com/office/powerpoint/2010/main" val="60746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One way to think of SGD is a ball rolling down a hill, where areas of high gradient are steep parts of the hill and areas of low gradient are very flat areas. Sometimes the global minima, the point with the lowest loss, is in the middle of a giant flat area. The problem is that because these flat areas have small gradients, they also give small update steps which makes learning slow.</a:t>
            </a:r>
          </a:p>
          <a:p>
            <a:pPr algn="l"/>
            <a:r>
              <a:rPr lang="en-US" b="0" i="0" dirty="0">
                <a:effectLst/>
                <a:latin typeface="-apple-system"/>
              </a:rPr>
              <a:t>What if we expanded on the "ball rolling down a hill" analogy? We'd want to add something to our optimizer that made it keep the "momentum" gained rolling down the steep hills whilst it's going across the flat areas.</a:t>
            </a:r>
          </a:p>
          <a:p>
            <a:pPr algn="l"/>
            <a:r>
              <a:rPr lang="en-US" b="0" i="0" dirty="0">
                <a:effectLst/>
                <a:latin typeface="-apple-system"/>
              </a:rPr>
              <a:t>Well, that's exact what optimizers with momentum does! Our parameter update is now calculated using a velocity, </a:t>
            </a:r>
            <a:r>
              <a:rPr lang="en-US" b="0" i="0" u="none" strike="noStrike" dirty="0">
                <a:effectLst/>
                <a:latin typeface="MathJax_Math-italic"/>
              </a:rPr>
              <a:t>v</a:t>
            </a:r>
            <a:r>
              <a:rPr lang="en-US" b="0" i="0" dirty="0">
                <a:effectLst/>
                <a:latin typeface="-apple-system"/>
              </a:rPr>
              <a:t>, which depends on the current gradient multiplied by the learning rate plus the previous velocity multiplied by the momentum </a:t>
            </a:r>
            <a:r>
              <a:rPr lang="en-US" b="0" i="0" u="none" strike="noStrike" dirty="0">
                <a:effectLst/>
                <a:latin typeface="MathJax_Math-italic"/>
              </a:rPr>
              <a:t>γ</a:t>
            </a:r>
            <a:r>
              <a:rPr lang="en-US" b="0" i="0" dirty="0">
                <a:effectLst/>
                <a:latin typeface="-apple-system"/>
              </a:rPr>
              <a:t>.</a:t>
            </a:r>
          </a:p>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7</a:t>
            </a:fld>
            <a:endParaRPr lang="en-US"/>
          </a:p>
        </p:txBody>
      </p:sp>
    </p:spTree>
    <p:extLst>
      <p:ext uri="{BB962C8B-B14F-4D97-AF65-F5344CB8AC3E}">
        <p14:creationId xmlns:p14="http://schemas.microsoft.com/office/powerpoint/2010/main" val="424595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8</a:t>
            </a:fld>
            <a:endParaRPr lang="en-US"/>
          </a:p>
        </p:txBody>
      </p:sp>
    </p:spTree>
    <p:extLst>
      <p:ext uri="{BB962C8B-B14F-4D97-AF65-F5344CB8AC3E}">
        <p14:creationId xmlns:p14="http://schemas.microsoft.com/office/powerpoint/2010/main" val="211182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endParaRPr lang="fr-FR" dirty="0"/>
          </a:p>
          <a:p>
            <a:r>
              <a:rPr lang="fr-FR" dirty="0"/>
              <a:t>On veut vite arriver à côté du trou (donc le </a:t>
            </a:r>
            <a:r>
              <a:rPr lang="fr-FR" dirty="0" err="1"/>
              <a:t>learning</a:t>
            </a:r>
            <a:r>
              <a:rPr lang="fr-FR" dirty="0"/>
              <a:t> rate doit être élevé au début) puis après on veut diminuer le </a:t>
            </a:r>
            <a:r>
              <a:rPr lang="fr-FR" dirty="0" err="1"/>
              <a:t>learning</a:t>
            </a:r>
            <a:r>
              <a:rPr lang="fr-FR" dirty="0"/>
              <a:t> rate sinon il y a un risque qu’on oscille juste de part et d’autre du trou.</a:t>
            </a:r>
          </a:p>
        </p:txBody>
      </p:sp>
      <p:sp>
        <p:nvSpPr>
          <p:cNvPr id="4" name="Slide Number Placeholder 3"/>
          <p:cNvSpPr>
            <a:spLocks noGrp="1"/>
          </p:cNvSpPr>
          <p:nvPr>
            <p:ph type="sldNum" sz="quarter" idx="5"/>
          </p:nvPr>
        </p:nvSpPr>
        <p:spPr/>
        <p:txBody>
          <a:bodyPr/>
          <a:lstStyle/>
          <a:p>
            <a:fld id="{B2732108-1823-42F2-979D-D6CF9D74D210}" type="slidenum">
              <a:rPr lang="en-US" smtClean="0"/>
              <a:t>9</a:t>
            </a:fld>
            <a:endParaRPr lang="en-US"/>
          </a:p>
        </p:txBody>
      </p:sp>
    </p:spTree>
    <p:extLst>
      <p:ext uri="{BB962C8B-B14F-4D97-AF65-F5344CB8AC3E}">
        <p14:creationId xmlns:p14="http://schemas.microsoft.com/office/powerpoint/2010/main" val="86369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Pareil, y a tout type de façons (parfois un peu perchés) de </a:t>
            </a:r>
            <a:r>
              <a:rPr lang="fr-FR" dirty="0" err="1"/>
              <a:t>scheduler</a:t>
            </a:r>
            <a:r>
              <a:rPr lang="fr-FR" dirty="0"/>
              <a:t> le </a:t>
            </a:r>
            <a:r>
              <a:rPr lang="fr-FR" dirty="0" err="1"/>
              <a:t>learning</a:t>
            </a:r>
            <a:r>
              <a:rPr lang="fr-FR" dirty="0"/>
              <a:t> rate. Le choix de quel </a:t>
            </a:r>
            <a:r>
              <a:rPr lang="fr-FR" dirty="0" err="1"/>
              <a:t>scheduling</a:t>
            </a:r>
            <a:r>
              <a:rPr lang="fr-FR" dirty="0"/>
              <a:t> est en lui-même un hyperparamètre.</a:t>
            </a:r>
          </a:p>
        </p:txBody>
      </p:sp>
      <p:sp>
        <p:nvSpPr>
          <p:cNvPr id="4" name="Slide Number Placeholder 3"/>
          <p:cNvSpPr>
            <a:spLocks noGrp="1"/>
          </p:cNvSpPr>
          <p:nvPr>
            <p:ph type="sldNum" sz="quarter" idx="5"/>
          </p:nvPr>
        </p:nvSpPr>
        <p:spPr/>
        <p:txBody>
          <a:bodyPr/>
          <a:lstStyle/>
          <a:p>
            <a:fld id="{B2732108-1823-42F2-979D-D6CF9D74D210}" type="slidenum">
              <a:rPr lang="en-US" smtClean="0"/>
              <a:t>10</a:t>
            </a:fld>
            <a:endParaRPr lang="en-US"/>
          </a:p>
        </p:txBody>
      </p:sp>
    </p:spTree>
    <p:extLst>
      <p:ext uri="{BB962C8B-B14F-4D97-AF65-F5344CB8AC3E}">
        <p14:creationId xmlns:p14="http://schemas.microsoft.com/office/powerpoint/2010/main" val="203443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va d’ailleurs coder la dernière figure dès maintenant.</a:t>
            </a:r>
          </a:p>
        </p:txBody>
      </p:sp>
      <p:sp>
        <p:nvSpPr>
          <p:cNvPr id="4" name="Slide Number Placeholder 3"/>
          <p:cNvSpPr>
            <a:spLocks noGrp="1"/>
          </p:cNvSpPr>
          <p:nvPr>
            <p:ph type="sldNum" sz="quarter" idx="5"/>
          </p:nvPr>
        </p:nvSpPr>
        <p:spPr/>
        <p:txBody>
          <a:bodyPr/>
          <a:lstStyle/>
          <a:p>
            <a:fld id="{B2732108-1823-42F2-979D-D6CF9D74D210}" type="slidenum">
              <a:rPr lang="en-US" smtClean="0"/>
              <a:t>11</a:t>
            </a:fld>
            <a:endParaRPr lang="en-US"/>
          </a:p>
        </p:txBody>
      </p:sp>
    </p:spTree>
    <p:extLst>
      <p:ext uri="{BB962C8B-B14F-4D97-AF65-F5344CB8AC3E}">
        <p14:creationId xmlns:p14="http://schemas.microsoft.com/office/powerpoint/2010/main" val="120453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733670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142050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8.xml"/><Relationship Id="rId1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customXml" Target="../ink/ink5.xml"/><Relationship Id="rId12" Type="http://schemas.openxmlformats.org/officeDocument/2006/relationships/image" Target="../media/image14.png"/><Relationship Id="rId17" Type="http://schemas.openxmlformats.org/officeDocument/2006/relationships/customXml" Target="../ink/ink10.xml"/><Relationship Id="rId2" Type="http://schemas.openxmlformats.org/officeDocument/2006/relationships/notesSlide" Target="../notesSlides/notesSlide9.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3.png"/><Relationship Id="rId19" Type="http://schemas.openxmlformats.org/officeDocument/2006/relationships/customXml" Target="../ink/ink11.xml"/><Relationship Id="rId4" Type="http://schemas.openxmlformats.org/officeDocument/2006/relationships/image" Target="../media/image12.png"/><Relationship Id="rId9" Type="http://schemas.openxmlformats.org/officeDocument/2006/relationships/customXml" Target="../ink/ink6.xml"/><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27.png"/><Relationship Id="rId4" Type="http://schemas.openxmlformats.org/officeDocument/2006/relationships/customXml" Target="../ink/ink12.xml"/><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customXml" Target="../ink/ink1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34.png"/><Relationship Id="rId5" Type="http://schemas.openxmlformats.org/officeDocument/2006/relationships/image" Target="../media/image31.png"/><Relationship Id="rId15" Type="http://schemas.openxmlformats.org/officeDocument/2006/relationships/image" Target="../media/image36.png"/><Relationship Id="rId10" Type="http://schemas.openxmlformats.org/officeDocument/2006/relationships/customXml" Target="../ink/ink17.xml"/><Relationship Id="rId4" Type="http://schemas.openxmlformats.org/officeDocument/2006/relationships/image" Target="../media/image25.png"/><Relationship Id="rId9" Type="http://schemas.openxmlformats.org/officeDocument/2006/relationships/image" Target="../media/image33.png"/><Relationship Id="rId14" Type="http://schemas.openxmlformats.org/officeDocument/2006/relationships/customXml" Target="../ink/ink19.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distill.pub/2017/momentu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normAutofit fontScale="90000"/>
          </a:bodyPr>
          <a:lstStyle/>
          <a:p>
            <a:r>
              <a:rPr lang="en-US" dirty="0"/>
              <a:t>Optimizers’ review and different techniques to improve your Neural Network</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3/10</a:t>
            </a:r>
          </a:p>
        </p:txBody>
      </p:sp>
    </p:spTree>
    <p:extLst>
      <p:ext uri="{BB962C8B-B14F-4D97-AF65-F5344CB8AC3E}">
        <p14:creationId xmlns:p14="http://schemas.microsoft.com/office/powerpoint/2010/main" val="28870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3" name="Picture 2" descr="Chart&#10;&#10;Description automatically generated">
            <a:extLst>
              <a:ext uri="{FF2B5EF4-FFF2-40B4-BE49-F238E27FC236}">
                <a16:creationId xmlns:a16="http://schemas.microsoft.com/office/drawing/2014/main" id="{52821349-2C0C-3BFB-D215-1C1E2A06B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600" y="1896256"/>
            <a:ext cx="5059786" cy="3794838"/>
          </a:xfrm>
          <a:prstGeom prst="rect">
            <a:avLst/>
          </a:prstGeom>
        </p:spPr>
      </p:pic>
      <p:pic>
        <p:nvPicPr>
          <p:cNvPr id="7" name="Picture 6" descr="Chart, histogram&#10;&#10;Description automatically generated">
            <a:extLst>
              <a:ext uri="{FF2B5EF4-FFF2-40B4-BE49-F238E27FC236}">
                <a16:creationId xmlns:a16="http://schemas.microsoft.com/office/drawing/2014/main" id="{0A24AF38-6A89-6056-BA44-F58B52C5D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4014" y="1896256"/>
            <a:ext cx="5059786" cy="3794838"/>
          </a:xfrm>
          <a:prstGeom prst="rect">
            <a:avLst/>
          </a:prstGeom>
        </p:spPr>
      </p:pic>
      <p:sp>
        <p:nvSpPr>
          <p:cNvPr id="8" name="TextBox 7">
            <a:extLst>
              <a:ext uri="{FF2B5EF4-FFF2-40B4-BE49-F238E27FC236}">
                <a16:creationId xmlns:a16="http://schemas.microsoft.com/office/drawing/2014/main" id="{008BB8C0-A096-9D52-B25F-7C697BA2DCB8}"/>
              </a:ext>
            </a:extLst>
          </p:cNvPr>
          <p:cNvSpPr txBox="1"/>
          <p:nvPr/>
        </p:nvSpPr>
        <p:spPr>
          <a:xfrm>
            <a:off x="1733119" y="5896662"/>
            <a:ext cx="3432747" cy="369332"/>
          </a:xfrm>
          <a:prstGeom prst="rect">
            <a:avLst/>
          </a:prstGeom>
          <a:noFill/>
        </p:spPr>
        <p:txBody>
          <a:bodyPr wrap="square" rtlCol="0">
            <a:spAutoFit/>
          </a:bodyPr>
          <a:lstStyle/>
          <a:p>
            <a:pPr algn="ctr"/>
            <a:r>
              <a:rPr lang="fr-FR" dirty="0" err="1"/>
              <a:t>Exponential</a:t>
            </a:r>
            <a:r>
              <a:rPr lang="fr-FR" dirty="0"/>
              <a:t> </a:t>
            </a:r>
            <a:r>
              <a:rPr lang="fr-FR" dirty="0" err="1"/>
              <a:t>decay</a:t>
            </a:r>
            <a:endParaRPr lang="fr-FR" dirty="0"/>
          </a:p>
        </p:txBody>
      </p:sp>
      <p:sp>
        <p:nvSpPr>
          <p:cNvPr id="9" name="TextBox 8">
            <a:extLst>
              <a:ext uri="{FF2B5EF4-FFF2-40B4-BE49-F238E27FC236}">
                <a16:creationId xmlns:a16="http://schemas.microsoft.com/office/drawing/2014/main" id="{1AD550FA-9C88-D297-5C14-CFEEEEB01F76}"/>
              </a:ext>
            </a:extLst>
          </p:cNvPr>
          <p:cNvSpPr txBox="1"/>
          <p:nvPr/>
        </p:nvSpPr>
        <p:spPr>
          <a:xfrm>
            <a:off x="7107533" y="5896662"/>
            <a:ext cx="3432747" cy="369332"/>
          </a:xfrm>
          <a:prstGeom prst="rect">
            <a:avLst/>
          </a:prstGeom>
          <a:noFill/>
        </p:spPr>
        <p:txBody>
          <a:bodyPr wrap="square" rtlCol="0">
            <a:spAutoFit/>
          </a:bodyPr>
          <a:lstStyle/>
          <a:p>
            <a:pPr algn="ctr"/>
            <a:r>
              <a:rPr lang="fr-FR" dirty="0" err="1"/>
              <a:t>Triangular</a:t>
            </a:r>
            <a:r>
              <a:rPr lang="fr-FR" dirty="0"/>
              <a:t> </a:t>
            </a:r>
            <a:r>
              <a:rPr lang="fr-FR" dirty="0" err="1"/>
              <a:t>exponential</a:t>
            </a:r>
            <a:r>
              <a:rPr lang="fr-FR" dirty="0"/>
              <a:t> </a:t>
            </a:r>
            <a:r>
              <a:rPr lang="fr-FR" dirty="0" err="1"/>
              <a:t>decay</a:t>
            </a:r>
            <a:endParaRPr lang="fr-FR" dirty="0"/>
          </a:p>
        </p:txBody>
      </p:sp>
    </p:spTree>
    <p:extLst>
      <p:ext uri="{BB962C8B-B14F-4D97-AF65-F5344CB8AC3E}">
        <p14:creationId xmlns:p14="http://schemas.microsoft.com/office/powerpoint/2010/main" val="380062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a:xfrm>
            <a:off x="838200" y="2766218"/>
            <a:ext cx="10515600" cy="1325563"/>
          </a:xfrm>
        </p:spPr>
        <p:txBody>
          <a:bodyPr>
            <a:normAutofit/>
          </a:bodyPr>
          <a:lstStyle/>
          <a:p>
            <a:pPr algn="ctr"/>
            <a:r>
              <a:rPr lang="en-US" dirty="0"/>
              <a:t>We will explore different optimizers, different learning rates schedulers in TD no worries!</a:t>
            </a:r>
          </a:p>
        </p:txBody>
      </p:sp>
    </p:spTree>
    <p:extLst>
      <p:ext uri="{BB962C8B-B14F-4D97-AF65-F5344CB8AC3E}">
        <p14:creationId xmlns:p14="http://schemas.microsoft.com/office/powerpoint/2010/main" val="6619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6" name="Picture 5">
            <a:extLst>
              <a:ext uri="{FF2B5EF4-FFF2-40B4-BE49-F238E27FC236}">
                <a16:creationId xmlns:a16="http://schemas.microsoft.com/office/drawing/2014/main" id="{CDE4B2F0-F9B2-4AD7-222E-0E3C4392E1CF}"/>
              </a:ext>
            </a:extLst>
          </p:cNvPr>
          <p:cNvPicPr>
            <a:picLocks noChangeAspect="1"/>
          </p:cNvPicPr>
          <p:nvPr/>
        </p:nvPicPr>
        <p:blipFill>
          <a:blip r:embed="rId3"/>
          <a:stretch>
            <a:fillRect/>
          </a:stretch>
        </p:blipFill>
        <p:spPr>
          <a:xfrm>
            <a:off x="3510651" y="1690688"/>
            <a:ext cx="5170698" cy="2537174"/>
          </a:xfrm>
          <a:prstGeom prst="rect">
            <a:avLst/>
          </a:prstGeom>
        </p:spPr>
      </p:pic>
      <p:pic>
        <p:nvPicPr>
          <p:cNvPr id="9" name="Picture 8">
            <a:extLst>
              <a:ext uri="{FF2B5EF4-FFF2-40B4-BE49-F238E27FC236}">
                <a16:creationId xmlns:a16="http://schemas.microsoft.com/office/drawing/2014/main" id="{1C8C3BFC-5F01-650E-22B0-C6A1FE3E087C}"/>
              </a:ext>
            </a:extLst>
          </p:cNvPr>
          <p:cNvPicPr>
            <a:picLocks noChangeAspect="1"/>
          </p:cNvPicPr>
          <p:nvPr/>
        </p:nvPicPr>
        <p:blipFill>
          <a:blip r:embed="rId4"/>
          <a:stretch>
            <a:fillRect/>
          </a:stretch>
        </p:blipFill>
        <p:spPr>
          <a:xfrm>
            <a:off x="3216019" y="4557645"/>
            <a:ext cx="5759961" cy="1731565"/>
          </a:xfrm>
          <a:prstGeom prst="rect">
            <a:avLst/>
          </a:prstGeom>
        </p:spPr>
      </p:pic>
    </p:spTree>
    <p:extLst>
      <p:ext uri="{BB962C8B-B14F-4D97-AF65-F5344CB8AC3E}">
        <p14:creationId xmlns:p14="http://schemas.microsoft.com/office/powerpoint/2010/main" val="35562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pic>
        <p:nvPicPr>
          <p:cNvPr id="3" name="Picture 2">
            <a:extLst>
              <a:ext uri="{FF2B5EF4-FFF2-40B4-BE49-F238E27FC236}">
                <a16:creationId xmlns:a16="http://schemas.microsoft.com/office/drawing/2014/main" id="{9989CB35-2511-2A40-4342-F0BD32107E37}"/>
              </a:ext>
            </a:extLst>
          </p:cNvPr>
          <p:cNvPicPr>
            <a:picLocks noChangeAspect="1"/>
          </p:cNvPicPr>
          <p:nvPr/>
        </p:nvPicPr>
        <p:blipFill>
          <a:blip r:embed="rId3"/>
          <a:stretch>
            <a:fillRect/>
          </a:stretch>
        </p:blipFill>
        <p:spPr>
          <a:xfrm>
            <a:off x="294251" y="2261100"/>
            <a:ext cx="6180291" cy="2893781"/>
          </a:xfrm>
          <a:prstGeom prst="rect">
            <a:avLst/>
          </a:prstGeom>
        </p:spPr>
      </p:pic>
      <p:pic>
        <p:nvPicPr>
          <p:cNvPr id="7" name="Picture 6">
            <a:extLst>
              <a:ext uri="{FF2B5EF4-FFF2-40B4-BE49-F238E27FC236}">
                <a16:creationId xmlns:a16="http://schemas.microsoft.com/office/drawing/2014/main" id="{BC5D9F31-37A7-5AA2-F345-7722CDE7BFC8}"/>
              </a:ext>
            </a:extLst>
          </p:cNvPr>
          <p:cNvPicPr>
            <a:picLocks noChangeAspect="1"/>
          </p:cNvPicPr>
          <p:nvPr/>
        </p:nvPicPr>
        <p:blipFill>
          <a:blip r:embed="rId4"/>
          <a:stretch>
            <a:fillRect/>
          </a:stretch>
        </p:blipFill>
        <p:spPr>
          <a:xfrm>
            <a:off x="6473222" y="504803"/>
            <a:ext cx="5424527" cy="58483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C9566AA-6571-CEFA-2C92-038FD040E00B}"/>
                  </a:ext>
                </a:extLst>
              </p14:cNvPr>
              <p14:cNvContentPartPr/>
              <p14:nvPr/>
            </p14:nvContentPartPr>
            <p14:xfrm>
              <a:off x="3803354" y="2800150"/>
              <a:ext cx="1828800" cy="360"/>
            </p14:xfrm>
          </p:contentPart>
        </mc:Choice>
        <mc:Fallback xmlns="">
          <p:pic>
            <p:nvPicPr>
              <p:cNvPr id="10" name="Ink 9">
                <a:extLst>
                  <a:ext uri="{FF2B5EF4-FFF2-40B4-BE49-F238E27FC236}">
                    <a16:creationId xmlns:a16="http://schemas.microsoft.com/office/drawing/2014/main" id="{AC9566AA-6571-CEFA-2C92-038FD040E00B}"/>
                  </a:ext>
                </a:extLst>
              </p:cNvPr>
              <p:cNvPicPr/>
              <p:nvPr/>
            </p:nvPicPr>
            <p:blipFill>
              <a:blip r:embed="rId6"/>
              <a:stretch>
                <a:fillRect/>
              </a:stretch>
            </p:blipFill>
            <p:spPr>
              <a:xfrm>
                <a:off x="3767714" y="2764510"/>
                <a:ext cx="1900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ADB44998-334A-71DE-C7C6-D0EACC338544}"/>
                  </a:ext>
                </a:extLst>
              </p14:cNvPr>
              <p14:cNvContentPartPr/>
              <p14:nvPr/>
            </p14:nvContentPartPr>
            <p14:xfrm>
              <a:off x="545354" y="3309190"/>
              <a:ext cx="5175360" cy="360"/>
            </p14:xfrm>
          </p:contentPart>
        </mc:Choice>
        <mc:Fallback xmlns="">
          <p:pic>
            <p:nvPicPr>
              <p:cNvPr id="11" name="Ink 10">
                <a:extLst>
                  <a:ext uri="{FF2B5EF4-FFF2-40B4-BE49-F238E27FC236}">
                    <a16:creationId xmlns:a16="http://schemas.microsoft.com/office/drawing/2014/main" id="{ADB44998-334A-71DE-C7C6-D0EACC338544}"/>
                  </a:ext>
                </a:extLst>
              </p:cNvPr>
              <p:cNvPicPr/>
              <p:nvPr/>
            </p:nvPicPr>
            <p:blipFill>
              <a:blip r:embed="rId8"/>
              <a:stretch>
                <a:fillRect/>
              </a:stretch>
            </p:blipFill>
            <p:spPr>
              <a:xfrm>
                <a:off x="509714" y="3273190"/>
                <a:ext cx="5247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6D93A50-0108-EA0C-72B5-E77254DF372D}"/>
                  </a:ext>
                </a:extLst>
              </p14:cNvPr>
              <p14:cNvContentPartPr/>
              <p14:nvPr/>
            </p14:nvContentPartPr>
            <p14:xfrm>
              <a:off x="501434" y="3781150"/>
              <a:ext cx="1078560" cy="360"/>
            </p14:xfrm>
          </p:contentPart>
        </mc:Choice>
        <mc:Fallback xmlns="">
          <p:pic>
            <p:nvPicPr>
              <p:cNvPr id="12" name="Ink 11">
                <a:extLst>
                  <a:ext uri="{FF2B5EF4-FFF2-40B4-BE49-F238E27FC236}">
                    <a16:creationId xmlns:a16="http://schemas.microsoft.com/office/drawing/2014/main" id="{B6D93A50-0108-EA0C-72B5-E77254DF372D}"/>
                  </a:ext>
                </a:extLst>
              </p:cNvPr>
              <p:cNvPicPr/>
              <p:nvPr/>
            </p:nvPicPr>
            <p:blipFill>
              <a:blip r:embed="rId10"/>
              <a:stretch>
                <a:fillRect/>
              </a:stretch>
            </p:blipFill>
            <p:spPr>
              <a:xfrm>
                <a:off x="465794" y="3745150"/>
                <a:ext cx="115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8A48EAB-991E-8B06-B2D2-9B5013E0C07D}"/>
                  </a:ext>
                </a:extLst>
              </p14:cNvPr>
              <p14:cNvContentPartPr/>
              <p14:nvPr/>
            </p14:nvContentPartPr>
            <p14:xfrm>
              <a:off x="6636554" y="2837230"/>
              <a:ext cx="4629240" cy="360"/>
            </p14:xfrm>
          </p:contentPart>
        </mc:Choice>
        <mc:Fallback xmlns="">
          <p:pic>
            <p:nvPicPr>
              <p:cNvPr id="13" name="Ink 12">
                <a:extLst>
                  <a:ext uri="{FF2B5EF4-FFF2-40B4-BE49-F238E27FC236}">
                    <a16:creationId xmlns:a16="http://schemas.microsoft.com/office/drawing/2014/main" id="{E8A48EAB-991E-8B06-B2D2-9B5013E0C07D}"/>
                  </a:ext>
                </a:extLst>
              </p:cNvPr>
              <p:cNvPicPr/>
              <p:nvPr/>
            </p:nvPicPr>
            <p:blipFill>
              <a:blip r:embed="rId12"/>
              <a:stretch>
                <a:fillRect/>
              </a:stretch>
            </p:blipFill>
            <p:spPr>
              <a:xfrm>
                <a:off x="6600554" y="2801230"/>
                <a:ext cx="4700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9DA5BBFB-74C3-60AF-271E-E1281C43FCE9}"/>
                  </a:ext>
                </a:extLst>
              </p14:cNvPr>
              <p14:cNvContentPartPr/>
              <p14:nvPr/>
            </p14:nvContentPartPr>
            <p14:xfrm>
              <a:off x="10117034" y="4135030"/>
              <a:ext cx="1296720" cy="360"/>
            </p14:xfrm>
          </p:contentPart>
        </mc:Choice>
        <mc:Fallback xmlns="">
          <p:pic>
            <p:nvPicPr>
              <p:cNvPr id="15" name="Ink 14">
                <a:extLst>
                  <a:ext uri="{FF2B5EF4-FFF2-40B4-BE49-F238E27FC236}">
                    <a16:creationId xmlns:a16="http://schemas.microsoft.com/office/drawing/2014/main" id="{9DA5BBFB-74C3-60AF-271E-E1281C43FCE9}"/>
                  </a:ext>
                </a:extLst>
              </p:cNvPr>
              <p:cNvPicPr/>
              <p:nvPr/>
            </p:nvPicPr>
            <p:blipFill>
              <a:blip r:embed="rId14"/>
              <a:stretch>
                <a:fillRect/>
              </a:stretch>
            </p:blipFill>
            <p:spPr>
              <a:xfrm>
                <a:off x="10081394" y="4099390"/>
                <a:ext cx="1368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F6EA85A-0EC2-3D5C-FB25-3080E2C7A6C0}"/>
                  </a:ext>
                </a:extLst>
              </p14:cNvPr>
              <p14:cNvContentPartPr/>
              <p14:nvPr/>
            </p14:nvContentPartPr>
            <p14:xfrm>
              <a:off x="6636554" y="4503670"/>
              <a:ext cx="4461840" cy="360"/>
            </p14:xfrm>
          </p:contentPart>
        </mc:Choice>
        <mc:Fallback xmlns="">
          <p:pic>
            <p:nvPicPr>
              <p:cNvPr id="16" name="Ink 15">
                <a:extLst>
                  <a:ext uri="{FF2B5EF4-FFF2-40B4-BE49-F238E27FC236}">
                    <a16:creationId xmlns:a16="http://schemas.microsoft.com/office/drawing/2014/main" id="{4F6EA85A-0EC2-3D5C-FB25-3080E2C7A6C0}"/>
                  </a:ext>
                </a:extLst>
              </p:cNvPr>
              <p:cNvPicPr/>
              <p:nvPr/>
            </p:nvPicPr>
            <p:blipFill>
              <a:blip r:embed="rId16"/>
              <a:stretch>
                <a:fillRect/>
              </a:stretch>
            </p:blipFill>
            <p:spPr>
              <a:xfrm>
                <a:off x="6600554" y="4468030"/>
                <a:ext cx="4533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0B6F88E-CAA3-53BB-311D-0FD7C0366B58}"/>
                  </a:ext>
                </a:extLst>
              </p14:cNvPr>
              <p14:cNvContentPartPr/>
              <p14:nvPr/>
            </p14:nvContentPartPr>
            <p14:xfrm>
              <a:off x="6651674" y="4769350"/>
              <a:ext cx="4776480" cy="360"/>
            </p14:xfrm>
          </p:contentPart>
        </mc:Choice>
        <mc:Fallback xmlns="">
          <p:pic>
            <p:nvPicPr>
              <p:cNvPr id="17" name="Ink 16">
                <a:extLst>
                  <a:ext uri="{FF2B5EF4-FFF2-40B4-BE49-F238E27FC236}">
                    <a16:creationId xmlns:a16="http://schemas.microsoft.com/office/drawing/2014/main" id="{60B6F88E-CAA3-53BB-311D-0FD7C0366B58}"/>
                  </a:ext>
                </a:extLst>
              </p:cNvPr>
              <p:cNvPicPr/>
              <p:nvPr/>
            </p:nvPicPr>
            <p:blipFill>
              <a:blip r:embed="rId18"/>
              <a:stretch>
                <a:fillRect/>
              </a:stretch>
            </p:blipFill>
            <p:spPr>
              <a:xfrm>
                <a:off x="6615674" y="4733350"/>
                <a:ext cx="4848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C3DA580-FDAC-1961-6BBB-4EDA38157996}"/>
                  </a:ext>
                </a:extLst>
              </p14:cNvPr>
              <p14:cNvContentPartPr/>
              <p14:nvPr/>
            </p14:nvContentPartPr>
            <p14:xfrm>
              <a:off x="6577514" y="5137990"/>
              <a:ext cx="4240080" cy="360"/>
            </p14:xfrm>
          </p:contentPart>
        </mc:Choice>
        <mc:Fallback xmlns="">
          <p:pic>
            <p:nvPicPr>
              <p:cNvPr id="18" name="Ink 17">
                <a:extLst>
                  <a:ext uri="{FF2B5EF4-FFF2-40B4-BE49-F238E27FC236}">
                    <a16:creationId xmlns:a16="http://schemas.microsoft.com/office/drawing/2014/main" id="{5C3DA580-FDAC-1961-6BBB-4EDA38157996}"/>
                  </a:ext>
                </a:extLst>
              </p:cNvPr>
              <p:cNvPicPr/>
              <p:nvPr/>
            </p:nvPicPr>
            <p:blipFill>
              <a:blip r:embed="rId20"/>
              <a:stretch>
                <a:fillRect/>
              </a:stretch>
            </p:blipFill>
            <p:spPr>
              <a:xfrm>
                <a:off x="6541514" y="5101990"/>
                <a:ext cx="4311720" cy="72000"/>
              </a:xfrm>
              <a:prstGeom prst="rect">
                <a:avLst/>
              </a:prstGeom>
            </p:spPr>
          </p:pic>
        </mc:Fallback>
      </mc:AlternateContent>
    </p:spTree>
    <p:extLst>
      <p:ext uri="{BB962C8B-B14F-4D97-AF65-F5344CB8AC3E}">
        <p14:creationId xmlns:p14="http://schemas.microsoft.com/office/powerpoint/2010/main" val="29617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sp>
        <p:nvSpPr>
          <p:cNvPr id="2" name="Content Placeholder 5">
            <a:extLst>
              <a:ext uri="{FF2B5EF4-FFF2-40B4-BE49-F238E27FC236}">
                <a16:creationId xmlns:a16="http://schemas.microsoft.com/office/drawing/2014/main" id="{ADEF2D9A-0CE9-1441-758D-6B0AF7D9048C}"/>
              </a:ext>
            </a:extLst>
          </p:cNvPr>
          <p:cNvSpPr>
            <a:spLocks noGrp="1"/>
          </p:cNvSpPr>
          <p:nvPr>
            <p:ph idx="1"/>
          </p:nvPr>
        </p:nvSpPr>
        <p:spPr>
          <a:xfrm>
            <a:off x="838200" y="1825625"/>
            <a:ext cx="10515600" cy="4936510"/>
          </a:xfrm>
        </p:spPr>
        <p:txBody>
          <a:bodyPr>
            <a:normAutofit/>
          </a:bodyPr>
          <a:lstStyle/>
          <a:p>
            <a:pPr algn="just"/>
            <a:r>
              <a:rPr lang="en-US" dirty="0"/>
              <a:t>Change the input data of a neural network so that the mean is zero and the standard deviation is one</a:t>
            </a:r>
          </a:p>
          <a:p>
            <a:pPr algn="just"/>
            <a:r>
              <a:rPr lang="en-US" dirty="0"/>
              <a:t>Normalization after each layer (i.e., at the entrance to each new layer) also allows for better learning.</a:t>
            </a:r>
          </a:p>
          <a:p>
            <a:pPr algn="just"/>
            <a:endParaRPr lang="en-US" dirty="0"/>
          </a:p>
          <a:p>
            <a:pPr algn="just"/>
            <a:r>
              <a:rPr lang="en-US" dirty="0"/>
              <a:t>Why is it called "Batch" Normalization?</a:t>
            </a:r>
          </a:p>
          <a:p>
            <a:pPr marL="0" indent="0" algn="just">
              <a:buNone/>
            </a:pPr>
            <a:r>
              <a:rPr lang="en-US" dirty="0"/>
              <a:t>-&gt; The normalization we are currently talking about is not carried out on the entire dataset.</a:t>
            </a:r>
          </a:p>
          <a:p>
            <a:pPr algn="just"/>
            <a:endParaRPr lang="en-US" dirty="0"/>
          </a:p>
        </p:txBody>
      </p:sp>
    </p:spTree>
    <p:extLst>
      <p:ext uri="{BB962C8B-B14F-4D97-AF65-F5344CB8AC3E}">
        <p14:creationId xmlns:p14="http://schemas.microsoft.com/office/powerpoint/2010/main" val="8705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Dropout</a:t>
            </a:r>
          </a:p>
        </p:txBody>
      </p:sp>
      <p:pic>
        <p:nvPicPr>
          <p:cNvPr id="1026" name="Picture 2">
            <a:extLst>
              <a:ext uri="{FF2B5EF4-FFF2-40B4-BE49-F238E27FC236}">
                <a16:creationId xmlns:a16="http://schemas.microsoft.com/office/drawing/2014/main" id="{972B384D-2E3D-5825-FF95-3318E0AD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245" y="1075647"/>
            <a:ext cx="4225509" cy="470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F4462-FBFD-080E-18E7-3CA48B001E06}"/>
              </a:ext>
            </a:extLst>
          </p:cNvPr>
          <p:cNvSpPr txBox="1"/>
          <p:nvPr/>
        </p:nvSpPr>
        <p:spPr>
          <a:xfrm>
            <a:off x="407424" y="5864877"/>
            <a:ext cx="1111844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Regularization technique for neural network models proposed by Srivastava et al. in their 2014 paper “Dropout: A Simple Way </a:t>
            </a:r>
            <a:r>
              <a:rPr lang="en-US" b="1" i="0" dirty="0">
                <a:solidFill>
                  <a:srgbClr val="202124"/>
                </a:solidFill>
                <a:effectLst/>
                <a:latin typeface="arial" panose="020B0604020202020204" pitchFamily="34" charset="0"/>
              </a:rPr>
              <a:t>to Prevent Neural Networks from Overfitting</a:t>
            </a:r>
            <a:r>
              <a:rPr lang="en-US"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18713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2" name="Picture 2" descr="equation ">
            <a:extLst>
              <a:ext uri="{FF2B5EF4-FFF2-40B4-BE49-F238E27FC236}">
                <a16:creationId xmlns:a16="http://schemas.microsoft.com/office/drawing/2014/main" id="{D68EB52A-CEDB-A34D-1BD3-952116020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690688"/>
            <a:ext cx="2628900" cy="381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20A7B5-540A-E866-E1F3-453C80A5D422}"/>
              </a:ext>
            </a:extLst>
          </p:cNvPr>
          <p:cNvSpPr txBox="1"/>
          <p:nvPr/>
        </p:nvSpPr>
        <p:spPr>
          <a:xfrm>
            <a:off x="5229225" y="2092762"/>
            <a:ext cx="1733550" cy="369332"/>
          </a:xfrm>
          <a:prstGeom prst="rect">
            <a:avLst/>
          </a:prstGeom>
          <a:noFill/>
        </p:spPr>
        <p:txBody>
          <a:bodyPr wrap="square">
            <a:spAutoFit/>
          </a:bodyPr>
          <a:lstStyle/>
          <a:p>
            <a:r>
              <a:rPr lang="fr-FR" dirty="0">
                <a:solidFill>
                  <a:schemeClr val="bg1"/>
                </a:solidFill>
                <a:highlight>
                  <a:srgbClr val="000000"/>
                </a:highlight>
              </a:rPr>
              <a:t>torch.nn.L1Loss</a:t>
            </a:r>
          </a:p>
        </p:txBody>
      </p:sp>
      <p:pic>
        <p:nvPicPr>
          <p:cNvPr id="1029" name="Picture 5" descr="equation">
            <a:extLst>
              <a:ext uri="{FF2B5EF4-FFF2-40B4-BE49-F238E27FC236}">
                <a16:creationId xmlns:a16="http://schemas.microsoft.com/office/drawing/2014/main" id="{F44832C7-4007-01E9-3556-01CF36003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3025140"/>
            <a:ext cx="2571750" cy="457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BE71FDB-4B68-BE54-C264-9F201199579E}"/>
              </a:ext>
            </a:extLst>
          </p:cNvPr>
          <p:cNvSpPr txBox="1"/>
          <p:nvPr/>
        </p:nvSpPr>
        <p:spPr>
          <a:xfrm>
            <a:off x="3048000" y="3482340"/>
            <a:ext cx="6096000" cy="369332"/>
          </a:xfrm>
          <a:prstGeom prst="rect">
            <a:avLst/>
          </a:prstGeom>
          <a:noFill/>
        </p:spPr>
        <p:txBody>
          <a:bodyPr wrap="square">
            <a:spAutoFit/>
          </a:bodyPr>
          <a:lstStyle/>
          <a:p>
            <a:pPr algn="ctr"/>
            <a:r>
              <a:rPr lang="fr-FR" dirty="0" err="1">
                <a:solidFill>
                  <a:schemeClr val="bg1"/>
                </a:solidFill>
                <a:highlight>
                  <a:srgbClr val="000000"/>
                </a:highlight>
              </a:rPr>
              <a:t>torch.nn.MSELoss</a:t>
            </a:r>
            <a:endParaRPr lang="fr-FR" dirty="0">
              <a:solidFill>
                <a:schemeClr val="bg1"/>
              </a:solidFill>
              <a:highlight>
                <a:srgbClr val="000000"/>
              </a:highlight>
            </a:endParaRPr>
          </a:p>
        </p:txBody>
      </p:sp>
      <p:sp>
        <p:nvSpPr>
          <p:cNvPr id="10" name="TextBox 9">
            <a:extLst>
              <a:ext uri="{FF2B5EF4-FFF2-40B4-BE49-F238E27FC236}">
                <a16:creationId xmlns:a16="http://schemas.microsoft.com/office/drawing/2014/main" id="{4BD0586E-1D11-D41F-03F6-4DA9B2D886BE}"/>
              </a:ext>
            </a:extLst>
          </p:cNvPr>
          <p:cNvSpPr txBox="1"/>
          <p:nvPr/>
        </p:nvSpPr>
        <p:spPr>
          <a:xfrm>
            <a:off x="2170021" y="4705647"/>
            <a:ext cx="7851958" cy="461665"/>
          </a:xfrm>
          <a:prstGeom prst="rect">
            <a:avLst/>
          </a:prstGeom>
          <a:noFill/>
        </p:spPr>
        <p:txBody>
          <a:bodyPr wrap="none" rtlCol="0">
            <a:spAutoFit/>
          </a:bodyPr>
          <a:lstStyle/>
          <a:p>
            <a:pPr algn="ctr"/>
            <a:r>
              <a:rPr lang="en-US" sz="2400" dirty="0"/>
              <a:t>In the case of categorical output, what should be considered?</a:t>
            </a:r>
            <a:endParaRPr lang="fr-FR" sz="2400" dirty="0"/>
          </a:p>
        </p:txBody>
      </p:sp>
    </p:spTree>
    <p:extLst>
      <p:ext uri="{BB962C8B-B14F-4D97-AF65-F5344CB8AC3E}">
        <p14:creationId xmlns:p14="http://schemas.microsoft.com/office/powerpoint/2010/main" val="240477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4" name="Picture 3">
            <a:extLst>
              <a:ext uri="{FF2B5EF4-FFF2-40B4-BE49-F238E27FC236}">
                <a16:creationId xmlns:a16="http://schemas.microsoft.com/office/drawing/2014/main" id="{0E375790-08E1-063C-5C75-3082B3BB17C5}"/>
              </a:ext>
            </a:extLst>
          </p:cNvPr>
          <p:cNvPicPr>
            <a:picLocks noChangeAspect="1"/>
          </p:cNvPicPr>
          <p:nvPr/>
        </p:nvPicPr>
        <p:blipFill>
          <a:blip r:embed="rId3"/>
          <a:stretch>
            <a:fillRect/>
          </a:stretch>
        </p:blipFill>
        <p:spPr>
          <a:xfrm>
            <a:off x="2712309" y="1690688"/>
            <a:ext cx="6767382" cy="2712863"/>
          </a:xfrm>
          <a:prstGeom prst="rect">
            <a:avLst/>
          </a:prstGeom>
        </p:spPr>
      </p:pic>
      <p:sp>
        <p:nvSpPr>
          <p:cNvPr id="6" name="TextBox 5">
            <a:extLst>
              <a:ext uri="{FF2B5EF4-FFF2-40B4-BE49-F238E27FC236}">
                <a16:creationId xmlns:a16="http://schemas.microsoft.com/office/drawing/2014/main" id="{7536C4E8-E674-EE2E-F4C4-F6C8FCE59DF2}"/>
              </a:ext>
            </a:extLst>
          </p:cNvPr>
          <p:cNvSpPr txBox="1"/>
          <p:nvPr/>
        </p:nvSpPr>
        <p:spPr>
          <a:xfrm>
            <a:off x="2680866" y="4528785"/>
            <a:ext cx="6988965" cy="1200329"/>
          </a:xfrm>
          <a:prstGeom prst="rect">
            <a:avLst/>
          </a:prstGeom>
          <a:noFill/>
        </p:spPr>
        <p:txBody>
          <a:bodyPr wrap="none" rtlCol="0">
            <a:spAutoFit/>
          </a:bodyPr>
          <a:lstStyle/>
          <a:p>
            <a:r>
              <a:rPr lang="en-GB" sz="2400" dirty="0"/>
              <a:t>- </a:t>
            </a:r>
            <a:r>
              <a:rPr lang="en-GB" sz="2400" b="1" dirty="0"/>
              <a:t>i:</a:t>
            </a:r>
            <a:r>
              <a:rPr lang="en-GB" sz="2400" dirty="0"/>
              <a:t> input</a:t>
            </a:r>
          </a:p>
          <a:p>
            <a:r>
              <a:rPr lang="en-GB" sz="2400" dirty="0"/>
              <a:t>- </a:t>
            </a:r>
            <a:r>
              <a:rPr lang="en-GB" sz="2400" b="1" dirty="0"/>
              <a:t>P*:</a:t>
            </a:r>
            <a:r>
              <a:rPr lang="en-GB" sz="2400" dirty="0"/>
              <a:t> true probability (P*(</a:t>
            </a:r>
            <a:r>
              <a:rPr lang="en-GB" sz="2400" dirty="0" err="1"/>
              <a:t>i</a:t>
            </a:r>
            <a:r>
              <a:rPr lang="en-GB" sz="2400" dirty="0"/>
              <a:t>) is either going to be 0 or 1)</a:t>
            </a:r>
          </a:p>
          <a:p>
            <a:r>
              <a:rPr lang="en-GB" sz="2400" dirty="0"/>
              <a:t>- </a:t>
            </a:r>
            <a:r>
              <a:rPr lang="en-GB" sz="2400" b="1" dirty="0"/>
              <a:t>P:</a:t>
            </a:r>
            <a:r>
              <a:rPr lang="en-GB" sz="2400" dirty="0"/>
              <a:t> predicted probability</a:t>
            </a:r>
          </a:p>
        </p:txBody>
      </p:sp>
    </p:spTree>
    <p:extLst>
      <p:ext uri="{BB962C8B-B14F-4D97-AF65-F5344CB8AC3E}">
        <p14:creationId xmlns:p14="http://schemas.microsoft.com/office/powerpoint/2010/main" val="167277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sp>
        <p:nvSpPr>
          <p:cNvPr id="7" name="TextBox 6">
            <a:extLst>
              <a:ext uri="{FF2B5EF4-FFF2-40B4-BE49-F238E27FC236}">
                <a16:creationId xmlns:a16="http://schemas.microsoft.com/office/drawing/2014/main" id="{B820A7B5-540A-E866-E1F3-453C80A5D422}"/>
              </a:ext>
            </a:extLst>
          </p:cNvPr>
          <p:cNvSpPr txBox="1"/>
          <p:nvPr/>
        </p:nvSpPr>
        <p:spPr>
          <a:xfrm>
            <a:off x="5201601" y="5936558"/>
            <a:ext cx="1788795" cy="369332"/>
          </a:xfrm>
          <a:prstGeom prst="rect">
            <a:avLst/>
          </a:prstGeom>
          <a:noFill/>
        </p:spPr>
        <p:txBody>
          <a:bodyPr wrap="square">
            <a:spAutoFit/>
          </a:bodyPr>
          <a:lstStyle/>
          <a:p>
            <a:r>
              <a:rPr lang="fr-FR" dirty="0" err="1">
                <a:solidFill>
                  <a:schemeClr val="bg1"/>
                </a:solidFill>
                <a:highlight>
                  <a:srgbClr val="000000"/>
                </a:highlight>
              </a:rPr>
              <a:t>torch.nn.NLLLoss</a:t>
            </a:r>
            <a:endParaRPr lang="fr-FR" dirty="0">
              <a:solidFill>
                <a:schemeClr val="bg1"/>
              </a:solidFill>
              <a:highlight>
                <a:srgbClr val="000000"/>
              </a:highlight>
            </a:endParaRPr>
          </a:p>
        </p:txBody>
      </p:sp>
      <p:pic>
        <p:nvPicPr>
          <p:cNvPr id="8" name="Picture 7">
            <a:extLst>
              <a:ext uri="{FF2B5EF4-FFF2-40B4-BE49-F238E27FC236}">
                <a16:creationId xmlns:a16="http://schemas.microsoft.com/office/drawing/2014/main" id="{07AE5D7C-10EA-D99B-20C6-B8507F587AE8}"/>
              </a:ext>
            </a:extLst>
          </p:cNvPr>
          <p:cNvPicPr>
            <a:picLocks noChangeAspect="1"/>
          </p:cNvPicPr>
          <p:nvPr/>
        </p:nvPicPr>
        <p:blipFill>
          <a:blip r:embed="rId3"/>
          <a:stretch>
            <a:fillRect/>
          </a:stretch>
        </p:blipFill>
        <p:spPr>
          <a:xfrm>
            <a:off x="5029145" y="1502182"/>
            <a:ext cx="2133710" cy="59058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C075F3-CCA7-BE86-8213-73C16D81926C}"/>
                  </a:ext>
                </a:extLst>
              </p:cNvPr>
              <p:cNvSpPr txBox="1"/>
              <p:nvPr/>
            </p:nvSpPr>
            <p:spPr>
              <a:xfrm>
                <a:off x="2397281" y="2092762"/>
                <a:ext cx="8395696" cy="1527726"/>
              </a:xfrm>
              <a:prstGeom prst="rect">
                <a:avLst/>
              </a:prstGeom>
              <a:noFill/>
            </p:spPr>
            <p:txBody>
              <a:bodyPr wrap="none" rtlCol="0">
                <a:spAutoFit/>
              </a:bodyPr>
              <a:lstStyle/>
              <a:p>
                <a:r>
                  <a:rPr lang="fr-FR" b="0" dirty="0"/>
                  <a:t>-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ℕ</m:t>
                    </m:r>
                  </m:oMath>
                </a14:m>
                <a:r>
                  <a:rPr lang="fr-FR" dirty="0"/>
                  <a:t> the </a:t>
                </a:r>
                <a14:m>
                  <m:oMath xmlns:m="http://schemas.openxmlformats.org/officeDocument/2006/math">
                    <m:r>
                      <a:rPr lang="fr-FR" b="0" i="1" smtClean="0">
                        <a:latin typeface="Cambria Math" panose="02040503050406030204" pitchFamily="18" charset="0"/>
                      </a:rPr>
                      <m:t>𝑛</m:t>
                    </m:r>
                    <m:r>
                      <m:rPr>
                        <m:sty m:val="p"/>
                      </m:rPr>
                      <a:rPr lang="fr-FR" b="0" i="0" baseline="30000" smtClean="0">
                        <a:latin typeface="Cambria Math" panose="02040503050406030204" pitchFamily="18" charset="0"/>
                      </a:rPr>
                      <m:t>nth</m:t>
                    </m:r>
                  </m:oMath>
                </a14:m>
                <a:r>
                  <a:rPr lang="fr-FR" dirty="0"/>
                  <a:t> </a:t>
                </a:r>
                <a:r>
                  <a:rPr lang="fr-FR" dirty="0" err="1"/>
                  <a:t>element</a:t>
                </a:r>
                <a:r>
                  <a:rPr lang="fr-FR" dirty="0"/>
                  <a:t> of the </a:t>
                </a:r>
                <a:r>
                  <a:rPr lang="fr-FR" dirty="0" err="1"/>
                  <a:t>current</a:t>
                </a:r>
                <a:r>
                  <a:rPr lang="fr-FR" dirty="0"/>
                  <a:t> batch</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a </a:t>
                </a:r>
                <a:r>
                  <a:rPr lang="fr-FR" dirty="0" err="1"/>
                  <a:t>weight</a:t>
                </a:r>
                <a:r>
                  <a:rPr lang="fr-FR" dirty="0"/>
                  <a:t> in case </a:t>
                </a:r>
                <a:r>
                  <a:rPr lang="fr-FR" dirty="0" err="1"/>
                  <a:t>some</a:t>
                </a:r>
                <a:r>
                  <a:rPr lang="fr-FR" dirty="0"/>
                  <a:t> classes have more importance </a:t>
                </a:r>
                <a:r>
                  <a:rPr lang="fr-FR" dirty="0" err="1"/>
                  <a:t>than</a:t>
                </a:r>
                <a:r>
                  <a:rPr lang="fr-FR" dirty="0"/>
                  <a:t> </a:t>
                </a:r>
                <a:r>
                  <a:rPr lang="fr-FR" dirty="0" err="1"/>
                  <a:t>other</a:t>
                </a:r>
                <a:r>
                  <a:rPr lang="fr-FR" dirty="0"/>
                  <a:t>. P</a:t>
                </a:r>
                <a:r>
                  <a:rPr lang="en-US" dirty="0" err="1"/>
                  <a:t>articularly</a:t>
                </a:r>
                <a:r>
                  <a:rPr lang="en-US" dirty="0"/>
                  <a:t> </a:t>
                </a:r>
              </a:p>
              <a:p>
                <a:r>
                  <a:rPr lang="en-US" dirty="0"/>
                  <a:t>useful when you have an unbalanced training set (… later lectures ...)</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the log-</a:t>
                </a:r>
                <a:r>
                  <a:rPr lang="fr-FR" dirty="0" err="1"/>
                  <a:t>probabilities</a:t>
                </a:r>
                <a:r>
                  <a:rPr lang="fr-FR" dirty="0"/>
                  <a:t> of the </a:t>
                </a:r>
                <a:r>
                  <a:rPr lang="fr-FR" dirty="0" err="1"/>
                  <a:t>predicted</a:t>
                </a:r>
                <a:r>
                  <a:rPr lang="fr-FR" dirty="0"/>
                  <a:t> value of the class y. </a:t>
                </a:r>
                <a:r>
                  <a:rPr lang="fr-FR" b="1" dirty="0"/>
                  <a:t>No log </a:t>
                </a:r>
                <a:r>
                  <a:rPr lang="fr-FR" b="1" dirty="0" err="1"/>
                  <a:t>because</a:t>
                </a:r>
                <a:r>
                  <a:rPr lang="fr-FR" b="1" dirty="0"/>
                  <a:t> if </a:t>
                </a:r>
                <a:r>
                  <a:rPr lang="fr-FR" b="1" dirty="0" err="1"/>
                  <a:t>we</a:t>
                </a:r>
                <a:r>
                  <a:rPr lang="fr-FR" b="1" dirty="0"/>
                  <a:t> </a:t>
                </a:r>
              </a:p>
              <a:p>
                <a:r>
                  <a:rPr lang="fr-FR" b="1" dirty="0"/>
                  <a:t>use </a:t>
                </a:r>
                <a:r>
                  <a:rPr lang="fr-FR" b="1" dirty="0" err="1"/>
                  <a:t>NLLLoss</a:t>
                </a:r>
                <a:r>
                  <a:rPr lang="fr-FR" b="1" dirty="0"/>
                  <a:t>, </a:t>
                </a:r>
                <a:r>
                  <a:rPr lang="fr-FR" b="1" dirty="0" err="1"/>
                  <a:t>there</a:t>
                </a:r>
                <a:r>
                  <a:rPr lang="fr-FR" b="1" dirty="0"/>
                  <a:t> has to </a:t>
                </a:r>
                <a:r>
                  <a:rPr lang="fr-FR" b="1" dirty="0" err="1"/>
                  <a:t>be</a:t>
                </a:r>
                <a:r>
                  <a:rPr lang="fr-FR" b="1" dirty="0"/>
                  <a:t> </a:t>
                </a:r>
                <a:r>
                  <a:rPr lang="en-US" b="1" i="1" dirty="0" err="1">
                    <a:solidFill>
                      <a:srgbClr val="262626"/>
                    </a:solidFill>
                    <a:effectLst/>
                    <a:latin typeface="FreightSans"/>
                  </a:rPr>
                  <a:t>LogSoftmax</a:t>
                </a:r>
                <a:r>
                  <a:rPr lang="en-US" b="1" i="0" dirty="0">
                    <a:solidFill>
                      <a:srgbClr val="262626"/>
                    </a:solidFill>
                    <a:effectLst/>
                    <a:latin typeface="FreightSans"/>
                  </a:rPr>
                  <a:t> layer in the last layer of your network.</a:t>
                </a:r>
                <a:endParaRPr lang="fr-FR" b="1" dirty="0"/>
              </a:p>
            </p:txBody>
          </p:sp>
        </mc:Choice>
        <mc:Fallback xmlns="">
          <p:sp>
            <p:nvSpPr>
              <p:cNvPr id="11" name="TextBox 10">
                <a:extLst>
                  <a:ext uri="{FF2B5EF4-FFF2-40B4-BE49-F238E27FC236}">
                    <a16:creationId xmlns:a16="http://schemas.microsoft.com/office/drawing/2014/main" id="{FCC075F3-CCA7-BE86-8213-73C16D81926C}"/>
                  </a:ext>
                </a:extLst>
              </p:cNvPr>
              <p:cNvSpPr txBox="1">
                <a:spLocks noRot="1" noChangeAspect="1" noMove="1" noResize="1" noEditPoints="1" noAdjustHandles="1" noChangeArrowheads="1" noChangeShapeType="1" noTextEdit="1"/>
              </p:cNvSpPr>
              <p:nvPr/>
            </p:nvSpPr>
            <p:spPr>
              <a:xfrm>
                <a:off x="2397281" y="2092762"/>
                <a:ext cx="8395696" cy="1527726"/>
              </a:xfrm>
              <a:prstGeom prst="rect">
                <a:avLst/>
              </a:prstGeom>
              <a:blipFill>
                <a:blip r:embed="rId4"/>
                <a:stretch>
                  <a:fillRect l="-581" t="-1992" b="-5179"/>
                </a:stretch>
              </a:blipFill>
            </p:spPr>
            <p:txBody>
              <a:bodyPr/>
              <a:lstStyle/>
              <a:p>
                <a:r>
                  <a:rPr lang="fr-FR">
                    <a:noFill/>
                  </a:rPr>
                  <a:t> </a:t>
                </a:r>
              </a:p>
            </p:txBody>
          </p:sp>
        </mc:Fallback>
      </mc:AlternateContent>
      <p:pic>
        <p:nvPicPr>
          <p:cNvPr id="13" name="Picture 12">
            <a:extLst>
              <a:ext uri="{FF2B5EF4-FFF2-40B4-BE49-F238E27FC236}">
                <a16:creationId xmlns:a16="http://schemas.microsoft.com/office/drawing/2014/main" id="{8F04CC6F-6170-26EA-BD8C-E8D2A833C12E}"/>
              </a:ext>
            </a:extLst>
          </p:cNvPr>
          <p:cNvPicPr>
            <a:picLocks noChangeAspect="1"/>
          </p:cNvPicPr>
          <p:nvPr/>
        </p:nvPicPr>
        <p:blipFill>
          <a:blip r:embed="rId5"/>
          <a:stretch>
            <a:fillRect/>
          </a:stretch>
        </p:blipFill>
        <p:spPr>
          <a:xfrm>
            <a:off x="2266752" y="4441546"/>
            <a:ext cx="7658494" cy="1251014"/>
          </a:xfrm>
          <a:prstGeom prst="rect">
            <a:avLst/>
          </a:prstGeom>
        </p:spPr>
      </p:pic>
      <p:sp>
        <p:nvSpPr>
          <p:cNvPr id="16" name="TextBox 15">
            <a:extLst>
              <a:ext uri="{FF2B5EF4-FFF2-40B4-BE49-F238E27FC236}">
                <a16:creationId xmlns:a16="http://schemas.microsoft.com/office/drawing/2014/main" id="{2876B192-0B3E-1E7E-585C-9C406DEC9D3A}"/>
              </a:ext>
            </a:extLst>
          </p:cNvPr>
          <p:cNvSpPr txBox="1"/>
          <p:nvPr/>
        </p:nvSpPr>
        <p:spPr>
          <a:xfrm>
            <a:off x="2397281" y="4196722"/>
            <a:ext cx="6096000" cy="369332"/>
          </a:xfrm>
          <a:prstGeom prst="rect">
            <a:avLst/>
          </a:prstGeom>
          <a:noFill/>
        </p:spPr>
        <p:txBody>
          <a:bodyPr wrap="square">
            <a:spAutoFit/>
          </a:bodyPr>
          <a:lstStyle/>
          <a:p>
            <a:r>
              <a:rPr lang="fr-FR" dirty="0"/>
              <a:t>And </a:t>
            </a:r>
            <a:r>
              <a:rPr lang="fr-FR" dirty="0" err="1"/>
              <a:t>then</a:t>
            </a:r>
            <a:r>
              <a:rPr lang="fr-FR" dirty="0"/>
              <a:t> </a:t>
            </a:r>
            <a:r>
              <a:rPr lang="fr-FR" dirty="0" err="1"/>
              <a:t>we</a:t>
            </a:r>
            <a:r>
              <a:rPr lang="fr-FR" dirty="0"/>
              <a:t> </a:t>
            </a:r>
            <a:r>
              <a:rPr lang="fr-FR" dirty="0" err="1"/>
              <a:t>sum</a:t>
            </a:r>
            <a:r>
              <a:rPr lang="fr-FR" dirty="0"/>
              <a:t> / </a:t>
            </a:r>
            <a:r>
              <a:rPr lang="fr-FR" dirty="0" err="1"/>
              <a:t>mean</a:t>
            </a:r>
            <a:r>
              <a:rPr lang="fr-FR" dirty="0"/>
              <a:t> </a:t>
            </a:r>
            <a:r>
              <a:rPr lang="fr-FR" dirty="0" err="1"/>
              <a:t>across</a:t>
            </a:r>
            <a:r>
              <a:rPr lang="fr-FR" dirty="0"/>
              <a:t> the batch :</a:t>
            </a:r>
          </a:p>
        </p:txBody>
      </p:sp>
    </p:spTree>
    <p:extLst>
      <p:ext uri="{BB962C8B-B14F-4D97-AF65-F5344CB8AC3E}">
        <p14:creationId xmlns:p14="http://schemas.microsoft.com/office/powerpoint/2010/main" val="14489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10" name="Picture 9">
            <a:extLst>
              <a:ext uri="{FF2B5EF4-FFF2-40B4-BE49-F238E27FC236}">
                <a16:creationId xmlns:a16="http://schemas.microsoft.com/office/drawing/2014/main" id="{4D8B3B35-A43F-882F-9435-D08CAF68EC93}"/>
              </a:ext>
            </a:extLst>
          </p:cNvPr>
          <p:cNvPicPr>
            <a:picLocks noChangeAspect="1"/>
          </p:cNvPicPr>
          <p:nvPr/>
        </p:nvPicPr>
        <p:blipFill>
          <a:blip r:embed="rId3"/>
          <a:stretch>
            <a:fillRect/>
          </a:stretch>
        </p:blipFill>
        <p:spPr>
          <a:xfrm>
            <a:off x="1814286" y="1412219"/>
            <a:ext cx="8563428" cy="4599620"/>
          </a:xfrm>
          <a:prstGeom prst="rect">
            <a:avLst/>
          </a:prstGeom>
        </p:spPr>
      </p:pic>
      <p:grpSp>
        <p:nvGrpSpPr>
          <p:cNvPr id="17" name="Group 16">
            <a:extLst>
              <a:ext uri="{FF2B5EF4-FFF2-40B4-BE49-F238E27FC236}">
                <a16:creationId xmlns:a16="http://schemas.microsoft.com/office/drawing/2014/main" id="{A258755D-EC78-C535-0C77-D0C7A2FBB2CB}"/>
              </a:ext>
            </a:extLst>
          </p:cNvPr>
          <p:cNvGrpSpPr/>
          <p:nvPr/>
        </p:nvGrpSpPr>
        <p:grpSpPr>
          <a:xfrm>
            <a:off x="3729971" y="4934514"/>
            <a:ext cx="6753960" cy="1299960"/>
            <a:chOff x="3729971" y="4934514"/>
            <a:chExt cx="6753960" cy="1299960"/>
          </a:xfrm>
        </p:grpSpPr>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3D9EB2D4-6E99-84E3-6C56-1FD3D18004D0}"/>
                    </a:ext>
                  </a:extLst>
                </p14:cNvPr>
                <p14:cNvContentPartPr/>
                <p14:nvPr/>
              </p14:nvContentPartPr>
              <p14:xfrm>
                <a:off x="3773171" y="5108754"/>
                <a:ext cx="4952880" cy="175320"/>
              </p14:xfrm>
            </p:contentPart>
          </mc:Choice>
          <mc:Fallback xmlns="">
            <p:pic>
              <p:nvPicPr>
                <p:cNvPr id="12" name="Ink 11">
                  <a:extLst>
                    <a:ext uri="{FF2B5EF4-FFF2-40B4-BE49-F238E27FC236}">
                      <a16:creationId xmlns:a16="http://schemas.microsoft.com/office/drawing/2014/main" id="{3D9EB2D4-6E99-84E3-6C56-1FD3D18004D0}"/>
                    </a:ext>
                  </a:extLst>
                </p:cNvPr>
                <p:cNvPicPr/>
                <p:nvPr/>
              </p:nvPicPr>
              <p:blipFill>
                <a:blip r:embed="rId5"/>
                <a:stretch>
                  <a:fillRect/>
                </a:stretch>
              </p:blipFill>
              <p:spPr>
                <a:xfrm>
                  <a:off x="3737531" y="5072754"/>
                  <a:ext cx="50245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14C82ECF-3047-2B1F-1480-5147411DF743}"/>
                    </a:ext>
                  </a:extLst>
                </p14:cNvPr>
                <p14:cNvContentPartPr/>
                <p14:nvPr/>
              </p14:nvContentPartPr>
              <p14:xfrm>
                <a:off x="3729971" y="5297394"/>
                <a:ext cx="6632640" cy="937080"/>
              </p14:xfrm>
            </p:contentPart>
          </mc:Choice>
          <mc:Fallback xmlns="">
            <p:pic>
              <p:nvPicPr>
                <p:cNvPr id="14" name="Ink 13">
                  <a:extLst>
                    <a:ext uri="{FF2B5EF4-FFF2-40B4-BE49-F238E27FC236}">
                      <a16:creationId xmlns:a16="http://schemas.microsoft.com/office/drawing/2014/main" id="{14C82ECF-3047-2B1F-1480-5147411DF743}"/>
                    </a:ext>
                  </a:extLst>
                </p:cNvPr>
                <p:cNvPicPr/>
                <p:nvPr/>
              </p:nvPicPr>
              <p:blipFill>
                <a:blip r:embed="rId7"/>
                <a:stretch>
                  <a:fillRect/>
                </a:stretch>
              </p:blipFill>
              <p:spPr>
                <a:xfrm>
                  <a:off x="3693971" y="5261754"/>
                  <a:ext cx="6704280" cy="100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5E1D33A-F1EA-408F-F94A-5F2DC908DFF4}"/>
                    </a:ext>
                  </a:extLst>
                </p14:cNvPr>
                <p14:cNvContentPartPr/>
                <p14:nvPr/>
              </p14:nvContentPartPr>
              <p14:xfrm>
                <a:off x="9296291" y="4934514"/>
                <a:ext cx="1187640" cy="842760"/>
              </p14:xfrm>
            </p:contentPart>
          </mc:Choice>
          <mc:Fallback xmlns="">
            <p:pic>
              <p:nvPicPr>
                <p:cNvPr id="15" name="Ink 14">
                  <a:extLst>
                    <a:ext uri="{FF2B5EF4-FFF2-40B4-BE49-F238E27FC236}">
                      <a16:creationId xmlns:a16="http://schemas.microsoft.com/office/drawing/2014/main" id="{45E1D33A-F1EA-408F-F94A-5F2DC908DFF4}"/>
                    </a:ext>
                  </a:extLst>
                </p:cNvPr>
                <p:cNvPicPr/>
                <p:nvPr/>
              </p:nvPicPr>
              <p:blipFill>
                <a:blip r:embed="rId9"/>
                <a:stretch>
                  <a:fillRect/>
                </a:stretch>
              </p:blipFill>
              <p:spPr>
                <a:xfrm>
                  <a:off x="9260651" y="4898874"/>
                  <a:ext cx="1259280" cy="914400"/>
                </a:xfrm>
                <a:prstGeom prst="rect">
                  <a:avLst/>
                </a:prstGeom>
              </p:spPr>
            </p:pic>
          </mc:Fallback>
        </mc:AlternateContent>
      </p:grpSp>
    </p:spTree>
    <p:extLst>
      <p:ext uri="{BB962C8B-B14F-4D97-AF65-F5344CB8AC3E}">
        <p14:creationId xmlns:p14="http://schemas.microsoft.com/office/powerpoint/2010/main" val="93203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lnSpcReduction="10000"/>
          </a:bodyPr>
          <a:lstStyle/>
          <a:p>
            <a:pPr algn="just"/>
            <a:r>
              <a:rPr lang="en-US" dirty="0"/>
              <a:t>Reminders:</a:t>
            </a:r>
          </a:p>
          <a:p>
            <a:pPr lvl="1" algn="just"/>
            <a:r>
              <a:rPr lang="en-US" b="0" i="0" dirty="0">
                <a:effectLst/>
                <a:latin typeface="-apple-system"/>
              </a:rPr>
              <a:t>Backpropagation -&gt; algorithm which computes the gradient of the parameters within a neural network with respect to the loss. </a:t>
            </a:r>
          </a:p>
          <a:p>
            <a:pPr lvl="1" algn="just"/>
            <a:r>
              <a:rPr lang="en-US" b="0" i="0" dirty="0">
                <a:effectLst/>
                <a:latin typeface="-apple-system"/>
              </a:rPr>
              <a:t>Gradient descent optimization algorithms -&gt; take that gradient for each parameter and use it to figure out how it should update </a:t>
            </a:r>
            <a:r>
              <a:rPr lang="en-US" dirty="0">
                <a:latin typeface="-apple-system"/>
              </a:rPr>
              <a:t>the parameter </a:t>
            </a:r>
            <a:r>
              <a:rPr lang="en-US" b="0" i="0" dirty="0">
                <a:effectLst/>
                <a:latin typeface="-apple-system"/>
              </a:rPr>
              <a:t>to reduce the loss.</a:t>
            </a:r>
          </a:p>
          <a:p>
            <a:pPr algn="just"/>
            <a:r>
              <a:rPr lang="en-US" dirty="0"/>
              <a:t>Choosing the optimizer is considered to be among the most crucial design decisions in deep learning (reminder: we consider the optimizer as a hyperparameter (and similarly its parameters (</a:t>
            </a:r>
            <a:r>
              <a:rPr lang="en-US" dirty="0" err="1"/>
              <a:t>learning_rate</a:t>
            </a:r>
            <a:r>
              <a:rPr lang="en-US" dirty="0"/>
              <a:t>, </a:t>
            </a:r>
            <a:r>
              <a:rPr lang="en-US" dirty="0" err="1"/>
              <a:t>etc</a:t>
            </a:r>
            <a:r>
              <a:rPr lang="en-US" dirty="0"/>
              <a:t> …) are considered as hyperparameters)).</a:t>
            </a:r>
          </a:p>
          <a:p>
            <a:pPr algn="just"/>
            <a:r>
              <a:rPr lang="en-US" dirty="0"/>
              <a:t>But the growing literature now lists hundreds of optimization methods.</a:t>
            </a:r>
          </a:p>
        </p:txBody>
      </p:sp>
    </p:spTree>
    <p:extLst>
      <p:ext uri="{BB962C8B-B14F-4D97-AF65-F5344CB8AC3E}">
        <p14:creationId xmlns:p14="http://schemas.microsoft.com/office/powerpoint/2010/main" val="21629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sp>
        <p:nvSpPr>
          <p:cNvPr id="7" name="TextBox 6">
            <a:extLst>
              <a:ext uri="{FF2B5EF4-FFF2-40B4-BE49-F238E27FC236}">
                <a16:creationId xmlns:a16="http://schemas.microsoft.com/office/drawing/2014/main" id="{B820A7B5-540A-E866-E1F3-453C80A5D422}"/>
              </a:ext>
            </a:extLst>
          </p:cNvPr>
          <p:cNvSpPr txBox="1"/>
          <p:nvPr/>
        </p:nvSpPr>
        <p:spPr>
          <a:xfrm>
            <a:off x="4860392" y="5937384"/>
            <a:ext cx="2991713" cy="369332"/>
          </a:xfrm>
          <a:prstGeom prst="rect">
            <a:avLst/>
          </a:prstGeom>
          <a:noFill/>
        </p:spPr>
        <p:txBody>
          <a:bodyPr wrap="square">
            <a:spAutoFit/>
          </a:bodyPr>
          <a:lstStyle/>
          <a:p>
            <a:pPr algn="ctr"/>
            <a:r>
              <a:rPr lang="fr-FR" dirty="0" err="1">
                <a:solidFill>
                  <a:schemeClr val="bg1"/>
                </a:solidFill>
                <a:highlight>
                  <a:srgbClr val="000000"/>
                </a:highlight>
              </a:rPr>
              <a:t>torch.nn</a:t>
            </a:r>
            <a:r>
              <a:rPr lang="fr-FR" dirty="0">
                <a:solidFill>
                  <a:schemeClr val="bg1"/>
                </a:solidFill>
                <a:highlight>
                  <a:srgbClr val="000000"/>
                </a:highlight>
              </a:rPr>
              <a:t>. </a:t>
            </a:r>
            <a:r>
              <a:rPr lang="fr-FR" dirty="0" err="1">
                <a:solidFill>
                  <a:schemeClr val="bg1"/>
                </a:solidFill>
                <a:highlight>
                  <a:srgbClr val="000000"/>
                </a:highlight>
              </a:rPr>
              <a:t>CrossEntropyLoss</a:t>
            </a:r>
            <a:endParaRPr lang="fr-FR" dirty="0">
              <a:solidFill>
                <a:schemeClr val="bg1"/>
              </a:solidFill>
              <a:highlight>
                <a:srgbClr val="000000"/>
              </a:highlight>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C075F3-CCA7-BE86-8213-73C16D81926C}"/>
                  </a:ext>
                </a:extLst>
              </p:cNvPr>
              <p:cNvSpPr txBox="1"/>
              <p:nvPr/>
            </p:nvSpPr>
            <p:spPr>
              <a:xfrm>
                <a:off x="2397281" y="2176055"/>
                <a:ext cx="7917937" cy="1250727"/>
              </a:xfrm>
              <a:prstGeom prst="rect">
                <a:avLst/>
              </a:prstGeom>
              <a:noFill/>
            </p:spPr>
            <p:txBody>
              <a:bodyPr wrap="none" rtlCol="0">
                <a:spAutoFit/>
              </a:bodyPr>
              <a:lstStyle/>
              <a:p>
                <a:r>
                  <a:rPr lang="fr-FR" b="0" dirty="0"/>
                  <a:t>-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ℕ</m:t>
                    </m:r>
                  </m:oMath>
                </a14:m>
                <a:r>
                  <a:rPr lang="fr-FR" dirty="0"/>
                  <a:t> the </a:t>
                </a:r>
                <a14:m>
                  <m:oMath xmlns:m="http://schemas.openxmlformats.org/officeDocument/2006/math">
                    <m:r>
                      <a:rPr lang="fr-FR" b="0" i="1" smtClean="0">
                        <a:latin typeface="Cambria Math" panose="02040503050406030204" pitchFamily="18" charset="0"/>
                      </a:rPr>
                      <m:t>𝑛</m:t>
                    </m:r>
                    <m:r>
                      <m:rPr>
                        <m:sty m:val="p"/>
                      </m:rPr>
                      <a:rPr lang="fr-FR" b="0" i="0" baseline="30000" smtClean="0">
                        <a:latin typeface="Cambria Math" panose="02040503050406030204" pitchFamily="18" charset="0"/>
                      </a:rPr>
                      <m:t>nth</m:t>
                    </m:r>
                  </m:oMath>
                </a14:m>
                <a:r>
                  <a:rPr lang="fr-FR" dirty="0"/>
                  <a:t> </a:t>
                </a:r>
                <a:r>
                  <a:rPr lang="fr-FR" dirty="0" err="1"/>
                  <a:t>element</a:t>
                </a:r>
                <a:r>
                  <a:rPr lang="fr-FR" dirty="0"/>
                  <a:t> of the </a:t>
                </a:r>
                <a:r>
                  <a:rPr lang="fr-FR" dirty="0" err="1"/>
                  <a:t>current</a:t>
                </a:r>
                <a:r>
                  <a:rPr lang="fr-FR" dirty="0"/>
                  <a:t> batch</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a </a:t>
                </a:r>
                <a:r>
                  <a:rPr lang="fr-FR" dirty="0" err="1"/>
                  <a:t>weight</a:t>
                </a:r>
                <a:r>
                  <a:rPr lang="fr-FR" dirty="0"/>
                  <a:t> in case </a:t>
                </a:r>
                <a:r>
                  <a:rPr lang="fr-FR" dirty="0" err="1"/>
                  <a:t>some</a:t>
                </a:r>
                <a:r>
                  <a:rPr lang="fr-FR" dirty="0"/>
                  <a:t> classes have more importance </a:t>
                </a:r>
                <a:r>
                  <a:rPr lang="fr-FR" dirty="0" err="1"/>
                  <a:t>than</a:t>
                </a:r>
                <a:r>
                  <a:rPr lang="fr-FR" dirty="0"/>
                  <a:t> </a:t>
                </a:r>
                <a:r>
                  <a:rPr lang="fr-FR" dirty="0" err="1"/>
                  <a:t>other</a:t>
                </a:r>
                <a:r>
                  <a:rPr lang="fr-FR" dirty="0"/>
                  <a:t>. P</a:t>
                </a:r>
                <a:r>
                  <a:rPr lang="en-US" dirty="0" err="1"/>
                  <a:t>articularly</a:t>
                </a:r>
                <a:r>
                  <a:rPr lang="en-US" dirty="0"/>
                  <a:t> </a:t>
                </a:r>
              </a:p>
              <a:p>
                <a:r>
                  <a:rPr lang="en-US" dirty="0"/>
                  <a:t>useful when you have an unbalanced training set (… later lectures ...)</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the log-</a:t>
                </a:r>
                <a:r>
                  <a:rPr lang="fr-FR" dirty="0" err="1"/>
                  <a:t>probabilities</a:t>
                </a:r>
                <a:r>
                  <a:rPr lang="fr-FR" dirty="0"/>
                  <a:t> of the </a:t>
                </a:r>
                <a:r>
                  <a:rPr lang="fr-FR" dirty="0" err="1"/>
                  <a:t>predicted</a:t>
                </a:r>
                <a:r>
                  <a:rPr lang="fr-FR" dirty="0"/>
                  <a:t> value of the class y.</a:t>
                </a:r>
                <a:endParaRPr lang="fr-FR" b="1" dirty="0"/>
              </a:p>
            </p:txBody>
          </p:sp>
        </mc:Choice>
        <mc:Fallback xmlns="">
          <p:sp>
            <p:nvSpPr>
              <p:cNvPr id="11" name="TextBox 10">
                <a:extLst>
                  <a:ext uri="{FF2B5EF4-FFF2-40B4-BE49-F238E27FC236}">
                    <a16:creationId xmlns:a16="http://schemas.microsoft.com/office/drawing/2014/main" id="{FCC075F3-CCA7-BE86-8213-73C16D81926C}"/>
                  </a:ext>
                </a:extLst>
              </p:cNvPr>
              <p:cNvSpPr txBox="1">
                <a:spLocks noRot="1" noChangeAspect="1" noMove="1" noResize="1" noEditPoints="1" noAdjustHandles="1" noChangeArrowheads="1" noChangeShapeType="1" noTextEdit="1"/>
              </p:cNvSpPr>
              <p:nvPr/>
            </p:nvSpPr>
            <p:spPr>
              <a:xfrm>
                <a:off x="2397281" y="2176055"/>
                <a:ext cx="7917937" cy="1250727"/>
              </a:xfrm>
              <a:prstGeom prst="rect">
                <a:avLst/>
              </a:prstGeom>
              <a:blipFill>
                <a:blip r:embed="rId3"/>
                <a:stretch>
                  <a:fillRect l="-616" t="-2927" b="-5366"/>
                </a:stretch>
              </a:blipFill>
            </p:spPr>
            <p:txBody>
              <a:bodyPr/>
              <a:lstStyle/>
              <a:p>
                <a:r>
                  <a:rPr lang="fr-FR">
                    <a:noFill/>
                  </a:rPr>
                  <a:t> </a:t>
                </a:r>
              </a:p>
            </p:txBody>
          </p:sp>
        </mc:Fallback>
      </mc:AlternateContent>
      <p:pic>
        <p:nvPicPr>
          <p:cNvPr id="13" name="Picture 12">
            <a:extLst>
              <a:ext uri="{FF2B5EF4-FFF2-40B4-BE49-F238E27FC236}">
                <a16:creationId xmlns:a16="http://schemas.microsoft.com/office/drawing/2014/main" id="{8F04CC6F-6170-26EA-BD8C-E8D2A833C12E}"/>
              </a:ext>
            </a:extLst>
          </p:cNvPr>
          <p:cNvPicPr>
            <a:picLocks noChangeAspect="1"/>
          </p:cNvPicPr>
          <p:nvPr/>
        </p:nvPicPr>
        <p:blipFill>
          <a:blip r:embed="rId4"/>
          <a:stretch>
            <a:fillRect/>
          </a:stretch>
        </p:blipFill>
        <p:spPr>
          <a:xfrm>
            <a:off x="2266752" y="4441546"/>
            <a:ext cx="7658494" cy="1251014"/>
          </a:xfrm>
          <a:prstGeom prst="rect">
            <a:avLst/>
          </a:prstGeom>
        </p:spPr>
      </p:pic>
      <p:sp>
        <p:nvSpPr>
          <p:cNvPr id="16" name="TextBox 15">
            <a:extLst>
              <a:ext uri="{FF2B5EF4-FFF2-40B4-BE49-F238E27FC236}">
                <a16:creationId xmlns:a16="http://schemas.microsoft.com/office/drawing/2014/main" id="{2876B192-0B3E-1E7E-585C-9C406DEC9D3A}"/>
              </a:ext>
            </a:extLst>
          </p:cNvPr>
          <p:cNvSpPr txBox="1"/>
          <p:nvPr/>
        </p:nvSpPr>
        <p:spPr>
          <a:xfrm>
            <a:off x="2397281" y="4196722"/>
            <a:ext cx="6096000" cy="369332"/>
          </a:xfrm>
          <a:prstGeom prst="rect">
            <a:avLst/>
          </a:prstGeom>
          <a:noFill/>
        </p:spPr>
        <p:txBody>
          <a:bodyPr wrap="square">
            <a:spAutoFit/>
          </a:bodyPr>
          <a:lstStyle/>
          <a:p>
            <a:r>
              <a:rPr lang="fr-FR" dirty="0"/>
              <a:t>And </a:t>
            </a:r>
            <a:r>
              <a:rPr lang="fr-FR" dirty="0" err="1"/>
              <a:t>then</a:t>
            </a:r>
            <a:r>
              <a:rPr lang="fr-FR" dirty="0"/>
              <a:t> </a:t>
            </a:r>
            <a:r>
              <a:rPr lang="fr-FR" dirty="0" err="1"/>
              <a:t>we</a:t>
            </a:r>
            <a:r>
              <a:rPr lang="fr-FR" dirty="0"/>
              <a:t> </a:t>
            </a:r>
            <a:r>
              <a:rPr lang="fr-FR" dirty="0" err="1"/>
              <a:t>sum</a:t>
            </a:r>
            <a:r>
              <a:rPr lang="fr-FR" dirty="0"/>
              <a:t> / </a:t>
            </a:r>
            <a:r>
              <a:rPr lang="fr-FR" dirty="0" err="1"/>
              <a:t>mean</a:t>
            </a:r>
            <a:r>
              <a:rPr lang="fr-FR" dirty="0"/>
              <a:t> </a:t>
            </a:r>
            <a:r>
              <a:rPr lang="fr-FR" dirty="0" err="1"/>
              <a:t>across</a:t>
            </a:r>
            <a:r>
              <a:rPr lang="fr-FR" dirty="0"/>
              <a:t> the batch :</a:t>
            </a:r>
          </a:p>
        </p:txBody>
      </p:sp>
      <p:pic>
        <p:nvPicPr>
          <p:cNvPr id="3" name="Picture 2">
            <a:extLst>
              <a:ext uri="{FF2B5EF4-FFF2-40B4-BE49-F238E27FC236}">
                <a16:creationId xmlns:a16="http://schemas.microsoft.com/office/drawing/2014/main" id="{091CC8AF-6BAA-E47D-FB9D-17827DE870DC}"/>
              </a:ext>
            </a:extLst>
          </p:cNvPr>
          <p:cNvPicPr>
            <a:picLocks noChangeAspect="1"/>
          </p:cNvPicPr>
          <p:nvPr/>
        </p:nvPicPr>
        <p:blipFill>
          <a:blip r:embed="rId5"/>
          <a:stretch>
            <a:fillRect/>
          </a:stretch>
        </p:blipFill>
        <p:spPr>
          <a:xfrm>
            <a:off x="4587795" y="1294863"/>
            <a:ext cx="3016405" cy="774740"/>
          </a:xfrm>
          <a:prstGeom prst="rect">
            <a:avLst/>
          </a:prstGeom>
        </p:spPr>
      </p:pic>
      <p:grpSp>
        <p:nvGrpSpPr>
          <p:cNvPr id="9" name="Group 8">
            <a:extLst>
              <a:ext uri="{FF2B5EF4-FFF2-40B4-BE49-F238E27FC236}">
                <a16:creationId xmlns:a16="http://schemas.microsoft.com/office/drawing/2014/main" id="{8791C780-B3E2-87E5-F773-14433222B314}"/>
              </a:ext>
            </a:extLst>
          </p:cNvPr>
          <p:cNvGrpSpPr/>
          <p:nvPr/>
        </p:nvGrpSpPr>
        <p:grpSpPr>
          <a:xfrm>
            <a:off x="5707811" y="709515"/>
            <a:ext cx="624600" cy="726480"/>
            <a:chOff x="5707811" y="709515"/>
            <a:chExt cx="624600" cy="72648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4CD1CA0-E5B2-5660-7896-115B4679439E}"/>
                    </a:ext>
                  </a:extLst>
                </p14:cNvPr>
                <p14:cNvContentPartPr/>
                <p14:nvPr/>
              </p14:nvContentPartPr>
              <p14:xfrm>
                <a:off x="5850371" y="709515"/>
                <a:ext cx="482040" cy="705240"/>
              </p14:xfrm>
            </p:contentPart>
          </mc:Choice>
          <mc:Fallback xmlns="">
            <p:pic>
              <p:nvPicPr>
                <p:cNvPr id="4" name="Ink 3">
                  <a:extLst>
                    <a:ext uri="{FF2B5EF4-FFF2-40B4-BE49-F238E27FC236}">
                      <a16:creationId xmlns:a16="http://schemas.microsoft.com/office/drawing/2014/main" id="{54CD1CA0-E5B2-5660-7896-115B4679439E}"/>
                    </a:ext>
                  </a:extLst>
                </p:cNvPr>
                <p:cNvPicPr/>
                <p:nvPr/>
              </p:nvPicPr>
              <p:blipFill>
                <a:blip r:embed="rId7"/>
                <a:stretch>
                  <a:fillRect/>
                </a:stretch>
              </p:blipFill>
              <p:spPr>
                <a:xfrm>
                  <a:off x="5814731" y="673875"/>
                  <a:ext cx="553680" cy="776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54309C5-8C65-247A-1FCE-BDB123D92062}"/>
                    </a:ext>
                  </a:extLst>
                </p14:cNvPr>
                <p14:cNvContentPartPr/>
                <p14:nvPr/>
              </p14:nvContentPartPr>
              <p14:xfrm>
                <a:off x="5707811" y="1142595"/>
                <a:ext cx="367560" cy="293400"/>
              </p14:xfrm>
            </p:contentPart>
          </mc:Choice>
          <mc:Fallback xmlns="">
            <p:pic>
              <p:nvPicPr>
                <p:cNvPr id="6" name="Ink 5">
                  <a:extLst>
                    <a:ext uri="{FF2B5EF4-FFF2-40B4-BE49-F238E27FC236}">
                      <a16:creationId xmlns:a16="http://schemas.microsoft.com/office/drawing/2014/main" id="{C54309C5-8C65-247A-1FCE-BDB123D92062}"/>
                    </a:ext>
                  </a:extLst>
                </p:cNvPr>
                <p:cNvPicPr/>
                <p:nvPr/>
              </p:nvPicPr>
              <p:blipFill>
                <a:blip r:embed="rId9"/>
                <a:stretch>
                  <a:fillRect/>
                </a:stretch>
              </p:blipFill>
              <p:spPr>
                <a:xfrm>
                  <a:off x="5672171" y="1106955"/>
                  <a:ext cx="439200" cy="365040"/>
                </a:xfrm>
                <a:prstGeom prst="rect">
                  <a:avLst/>
                </a:prstGeom>
              </p:spPr>
            </p:pic>
          </mc:Fallback>
        </mc:AlternateContent>
      </p:grpSp>
      <p:grpSp>
        <p:nvGrpSpPr>
          <p:cNvPr id="17" name="Group 16">
            <a:extLst>
              <a:ext uri="{FF2B5EF4-FFF2-40B4-BE49-F238E27FC236}">
                <a16:creationId xmlns:a16="http://schemas.microsoft.com/office/drawing/2014/main" id="{765BD0FD-CC5A-86D3-0007-2D413775D312}"/>
              </a:ext>
            </a:extLst>
          </p:cNvPr>
          <p:cNvGrpSpPr/>
          <p:nvPr/>
        </p:nvGrpSpPr>
        <p:grpSpPr>
          <a:xfrm>
            <a:off x="7679531" y="978795"/>
            <a:ext cx="1334160" cy="1050480"/>
            <a:chOff x="7679531" y="978795"/>
            <a:chExt cx="1334160" cy="105048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91EBD70-0845-D8AE-E092-447695844F14}"/>
                    </a:ext>
                  </a:extLst>
                </p14:cNvPr>
                <p14:cNvContentPartPr/>
                <p14:nvPr/>
              </p14:nvContentPartPr>
              <p14:xfrm>
                <a:off x="7679531" y="1385595"/>
                <a:ext cx="143640" cy="643680"/>
              </p14:xfrm>
            </p:contentPart>
          </mc:Choice>
          <mc:Fallback xmlns="">
            <p:pic>
              <p:nvPicPr>
                <p:cNvPr id="10" name="Ink 9">
                  <a:extLst>
                    <a:ext uri="{FF2B5EF4-FFF2-40B4-BE49-F238E27FC236}">
                      <a16:creationId xmlns:a16="http://schemas.microsoft.com/office/drawing/2014/main" id="{291EBD70-0845-D8AE-E092-447695844F14}"/>
                    </a:ext>
                  </a:extLst>
                </p:cNvPr>
                <p:cNvPicPr/>
                <p:nvPr/>
              </p:nvPicPr>
              <p:blipFill>
                <a:blip r:embed="rId11"/>
                <a:stretch>
                  <a:fillRect/>
                </a:stretch>
              </p:blipFill>
              <p:spPr>
                <a:xfrm>
                  <a:off x="7643531" y="1349955"/>
                  <a:ext cx="215280" cy="715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E4C40830-AFB4-9B5D-B9F6-C22C8F968DCB}"/>
                    </a:ext>
                  </a:extLst>
                </p14:cNvPr>
                <p14:cNvContentPartPr/>
                <p14:nvPr/>
              </p14:nvContentPartPr>
              <p14:xfrm>
                <a:off x="7836491" y="1083555"/>
                <a:ext cx="1089360" cy="559800"/>
              </p14:xfrm>
            </p:contentPart>
          </mc:Choice>
          <mc:Fallback xmlns="">
            <p:pic>
              <p:nvPicPr>
                <p:cNvPr id="12" name="Ink 11">
                  <a:extLst>
                    <a:ext uri="{FF2B5EF4-FFF2-40B4-BE49-F238E27FC236}">
                      <a16:creationId xmlns:a16="http://schemas.microsoft.com/office/drawing/2014/main" id="{E4C40830-AFB4-9B5D-B9F6-C22C8F968DCB}"/>
                    </a:ext>
                  </a:extLst>
                </p:cNvPr>
                <p:cNvPicPr/>
                <p:nvPr/>
              </p:nvPicPr>
              <p:blipFill>
                <a:blip r:embed="rId13"/>
                <a:stretch>
                  <a:fillRect/>
                </a:stretch>
              </p:blipFill>
              <p:spPr>
                <a:xfrm>
                  <a:off x="7800851" y="1047555"/>
                  <a:ext cx="1161000" cy="631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97E98D99-F319-D54F-2969-4F5E90DF0C28}"/>
                    </a:ext>
                  </a:extLst>
                </p14:cNvPr>
                <p14:cNvContentPartPr/>
                <p14:nvPr/>
              </p14:nvContentPartPr>
              <p14:xfrm>
                <a:off x="8629571" y="978795"/>
                <a:ext cx="384120" cy="334440"/>
              </p14:xfrm>
            </p:contentPart>
          </mc:Choice>
          <mc:Fallback xmlns="">
            <p:pic>
              <p:nvPicPr>
                <p:cNvPr id="15" name="Ink 14">
                  <a:extLst>
                    <a:ext uri="{FF2B5EF4-FFF2-40B4-BE49-F238E27FC236}">
                      <a16:creationId xmlns:a16="http://schemas.microsoft.com/office/drawing/2014/main" id="{97E98D99-F319-D54F-2969-4F5E90DF0C28}"/>
                    </a:ext>
                  </a:extLst>
                </p:cNvPr>
                <p:cNvPicPr/>
                <p:nvPr/>
              </p:nvPicPr>
              <p:blipFill>
                <a:blip r:embed="rId15"/>
                <a:stretch>
                  <a:fillRect/>
                </a:stretch>
              </p:blipFill>
              <p:spPr>
                <a:xfrm>
                  <a:off x="8593571" y="942795"/>
                  <a:ext cx="455760" cy="406080"/>
                </a:xfrm>
                <a:prstGeom prst="rect">
                  <a:avLst/>
                </a:prstGeom>
              </p:spPr>
            </p:pic>
          </mc:Fallback>
        </mc:AlternateContent>
      </p:grpSp>
      <p:sp>
        <p:nvSpPr>
          <p:cNvPr id="18" name="TextBox 17">
            <a:extLst>
              <a:ext uri="{FF2B5EF4-FFF2-40B4-BE49-F238E27FC236}">
                <a16:creationId xmlns:a16="http://schemas.microsoft.com/office/drawing/2014/main" id="{56078016-99D0-BFF0-054E-1E37F594D33B}"/>
              </a:ext>
            </a:extLst>
          </p:cNvPr>
          <p:cNvSpPr txBox="1"/>
          <p:nvPr/>
        </p:nvSpPr>
        <p:spPr>
          <a:xfrm>
            <a:off x="6415088" y="421481"/>
            <a:ext cx="1295035" cy="369332"/>
          </a:xfrm>
          <a:prstGeom prst="rect">
            <a:avLst/>
          </a:prstGeom>
          <a:noFill/>
        </p:spPr>
        <p:txBody>
          <a:bodyPr wrap="none" rtlCol="0">
            <a:spAutoFit/>
          </a:bodyPr>
          <a:lstStyle/>
          <a:p>
            <a:r>
              <a:rPr lang="fr-FR" b="1" dirty="0" err="1"/>
              <a:t>Log</a:t>
            </a:r>
            <a:r>
              <a:rPr lang="fr-FR" dirty="0" err="1"/>
              <a:t>SoftMax</a:t>
            </a:r>
            <a:endParaRPr lang="fr-FR" dirty="0"/>
          </a:p>
        </p:txBody>
      </p:sp>
      <p:sp>
        <p:nvSpPr>
          <p:cNvPr id="19" name="TextBox 18">
            <a:extLst>
              <a:ext uri="{FF2B5EF4-FFF2-40B4-BE49-F238E27FC236}">
                <a16:creationId xmlns:a16="http://schemas.microsoft.com/office/drawing/2014/main" id="{F3D4C484-FE6D-61CF-E936-8CC25BFA99FB}"/>
              </a:ext>
            </a:extLst>
          </p:cNvPr>
          <p:cNvSpPr txBox="1"/>
          <p:nvPr/>
        </p:nvSpPr>
        <p:spPr>
          <a:xfrm>
            <a:off x="9165545" y="599493"/>
            <a:ext cx="1319079" cy="369332"/>
          </a:xfrm>
          <a:prstGeom prst="rect">
            <a:avLst/>
          </a:prstGeom>
          <a:noFill/>
        </p:spPr>
        <p:txBody>
          <a:bodyPr wrap="none" rtlCol="0">
            <a:spAutoFit/>
          </a:bodyPr>
          <a:lstStyle/>
          <a:p>
            <a:r>
              <a:rPr lang="fr-FR" dirty="0" err="1"/>
              <a:t>Log</a:t>
            </a:r>
            <a:r>
              <a:rPr lang="fr-FR" b="1" dirty="0" err="1"/>
              <a:t>SoftMax</a:t>
            </a:r>
            <a:endParaRPr lang="fr-FR" b="1" dirty="0"/>
          </a:p>
        </p:txBody>
      </p:sp>
    </p:spTree>
    <p:extLst>
      <p:ext uri="{BB962C8B-B14F-4D97-AF65-F5344CB8AC3E}">
        <p14:creationId xmlns:p14="http://schemas.microsoft.com/office/powerpoint/2010/main" val="292475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Why SoftMax?</a:t>
            </a:r>
          </a:p>
        </p:txBody>
      </p:sp>
      <p:pic>
        <p:nvPicPr>
          <p:cNvPr id="8" name="Picture 7">
            <a:extLst>
              <a:ext uri="{FF2B5EF4-FFF2-40B4-BE49-F238E27FC236}">
                <a16:creationId xmlns:a16="http://schemas.microsoft.com/office/drawing/2014/main" id="{1C784F72-ABB9-6954-7273-41629449F3CD}"/>
              </a:ext>
            </a:extLst>
          </p:cNvPr>
          <p:cNvPicPr>
            <a:picLocks noChangeAspect="1"/>
          </p:cNvPicPr>
          <p:nvPr/>
        </p:nvPicPr>
        <p:blipFill>
          <a:blip r:embed="rId3"/>
          <a:stretch>
            <a:fillRect/>
          </a:stretch>
        </p:blipFill>
        <p:spPr>
          <a:xfrm>
            <a:off x="904150" y="1690688"/>
            <a:ext cx="10528841" cy="4191215"/>
          </a:xfrm>
          <a:prstGeom prst="rect">
            <a:avLst/>
          </a:prstGeom>
        </p:spPr>
      </p:pic>
      <p:sp>
        <p:nvSpPr>
          <p:cNvPr id="14" name="TextBox 13">
            <a:extLst>
              <a:ext uri="{FF2B5EF4-FFF2-40B4-BE49-F238E27FC236}">
                <a16:creationId xmlns:a16="http://schemas.microsoft.com/office/drawing/2014/main" id="{03D26BCF-AFB6-9D1A-37AF-F350AB7BBCF7}"/>
              </a:ext>
            </a:extLst>
          </p:cNvPr>
          <p:cNvSpPr txBox="1"/>
          <p:nvPr/>
        </p:nvSpPr>
        <p:spPr>
          <a:xfrm>
            <a:off x="6371771" y="6154057"/>
            <a:ext cx="5341014" cy="923330"/>
          </a:xfrm>
          <a:prstGeom prst="rect">
            <a:avLst/>
          </a:prstGeom>
          <a:noFill/>
        </p:spPr>
        <p:txBody>
          <a:bodyPr wrap="none" rtlCol="0">
            <a:spAutoFit/>
          </a:bodyPr>
          <a:lstStyle/>
          <a:p>
            <a:pPr algn="l"/>
            <a:r>
              <a:rPr lang="fr-FR" dirty="0" err="1"/>
              <a:t>From</a:t>
            </a:r>
            <a:r>
              <a:rPr lang="fr-FR" dirty="0"/>
              <a:t> </a:t>
            </a:r>
            <a:r>
              <a:rPr lang="en-US" i="1" dirty="0"/>
              <a:t>Intuitively Understanding the Cross Entropy Loss</a:t>
            </a:r>
          </a:p>
          <a:p>
            <a:r>
              <a:rPr lang="en-US" dirty="0" err="1"/>
              <a:t>Adian</a:t>
            </a:r>
            <a:r>
              <a:rPr lang="en-US" dirty="0"/>
              <a:t> </a:t>
            </a:r>
            <a:r>
              <a:rPr lang="en-US" dirty="0" err="1"/>
              <a:t>Liusie</a:t>
            </a:r>
            <a:r>
              <a:rPr lang="en-US" dirty="0"/>
              <a:t> 2021</a:t>
            </a:r>
            <a:br>
              <a:rPr lang="en-US" dirty="0"/>
            </a:br>
            <a:endParaRPr lang="fr-FR" dirty="0"/>
          </a:p>
        </p:txBody>
      </p:sp>
    </p:spTree>
    <p:extLst>
      <p:ext uri="{BB962C8B-B14F-4D97-AF65-F5344CB8AC3E}">
        <p14:creationId xmlns:p14="http://schemas.microsoft.com/office/powerpoint/2010/main" val="179976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4667250"/>
          </a:xfrm>
        </p:spPr>
        <p:txBody>
          <a:bodyPr>
            <a:normAutofit/>
          </a:bodyPr>
          <a:lstStyle/>
          <a:p>
            <a:pPr algn="just"/>
            <a:r>
              <a:rPr lang="en-US" dirty="0"/>
              <a:t>Descending through a Crowded Valley - Benchmarking Deep Learning Optimizers. Robin M. Schmidt, Frank Schneider, Philipp Hennig:</a:t>
            </a:r>
          </a:p>
          <a:p>
            <a:pPr lvl="1" algn="just"/>
            <a:r>
              <a:rPr lang="en-US" dirty="0"/>
              <a:t>“Analyzing more than 50,000 individual runs [on different Deep Learning problems], we contribute the following three points: (</a:t>
            </a:r>
            <a:r>
              <a:rPr lang="en-US" dirty="0" err="1"/>
              <a:t>i</a:t>
            </a:r>
            <a:r>
              <a:rPr lang="en-US" dirty="0"/>
              <a:t>) </a:t>
            </a:r>
            <a:r>
              <a:rPr lang="en-US" b="1" dirty="0"/>
              <a:t>Optimizer performance varies greatly across tasks. </a:t>
            </a:r>
            <a:r>
              <a:rPr lang="en-US" dirty="0"/>
              <a:t>(ii) </a:t>
            </a:r>
            <a:r>
              <a:rPr lang="en-US" b="1" dirty="0"/>
              <a:t>We observe that evaluating multiple optimizers with default parameters works approximately as well as tuning the hyperparameters of a single, fixed optimizer. </a:t>
            </a:r>
            <a:r>
              <a:rPr lang="en-US" dirty="0"/>
              <a:t>(iii) While</a:t>
            </a:r>
            <a:r>
              <a:rPr lang="en-US" b="1" dirty="0"/>
              <a:t> we cannot discern an optimization method clearly dominating across all tested tasks, </a:t>
            </a:r>
            <a:r>
              <a:rPr lang="en-US" dirty="0"/>
              <a:t>we identify a significantly reduced subset of specific optimizers and parameter choices that generally lead to competitive results in our experiments: </a:t>
            </a:r>
            <a:r>
              <a:rPr lang="en-US" b="1" dirty="0"/>
              <a:t>Adam remains a strong contender, with newer methods </a:t>
            </a:r>
            <a:r>
              <a:rPr lang="en-US" dirty="0"/>
              <a:t>[more complicated and less documented]</a:t>
            </a:r>
            <a:r>
              <a:rPr lang="en-US" b="1" dirty="0"/>
              <a:t> failing to significantly and consistently outperform </a:t>
            </a:r>
            <a:r>
              <a:rPr lang="en-US" dirty="0"/>
              <a:t>it.”</a:t>
            </a:r>
          </a:p>
        </p:txBody>
      </p:sp>
    </p:spTree>
    <p:extLst>
      <p:ext uri="{BB962C8B-B14F-4D97-AF65-F5344CB8AC3E}">
        <p14:creationId xmlns:p14="http://schemas.microsoft.com/office/powerpoint/2010/main" val="54858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0531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a:latin typeface="+mn-lt"/>
              </a:rPr>
              <a:t>-&gt; this </a:t>
            </a:r>
            <a:r>
              <a:rPr lang="fr-FR" altLang="fr-FR" sz="2800" dirty="0" err="1">
                <a:latin typeface="+mn-lt"/>
              </a:rPr>
              <a:t>example</a:t>
            </a:r>
            <a:r>
              <a:rPr lang="fr-FR" altLang="fr-FR" sz="2800" dirty="0">
                <a:latin typeface="+mn-lt"/>
              </a:rPr>
              <a:t> pushes the </a:t>
            </a:r>
            <a:r>
              <a:rPr lang="fr-FR" altLang="fr-FR" sz="2800" dirty="0" err="1">
                <a:latin typeface="+mn-lt"/>
              </a:rPr>
              <a:t>stochasticity</a:t>
            </a:r>
            <a:r>
              <a:rPr lang="fr-FR" altLang="fr-FR" sz="2800" dirty="0">
                <a:latin typeface="+mn-lt"/>
              </a:rPr>
              <a:t> to the </a:t>
            </a:r>
            <a:r>
              <a:rPr lang="fr-FR" altLang="fr-FR" sz="2800" dirty="0" err="1">
                <a:latin typeface="+mn-lt"/>
              </a:rPr>
              <a:t>limit</a:t>
            </a:r>
            <a:r>
              <a:rPr lang="fr-FR" altLang="fr-FR" sz="2800" dirty="0">
                <a:latin typeface="+mn-lt"/>
              </a:rPr>
              <a:t> by </a:t>
            </a:r>
            <a:r>
              <a:rPr lang="fr-FR" altLang="fr-FR" sz="2800" dirty="0" err="1">
                <a:latin typeface="+mn-lt"/>
              </a:rPr>
              <a:t>computing</a:t>
            </a:r>
            <a:r>
              <a:rPr lang="fr-FR" altLang="fr-FR" sz="2800" dirty="0">
                <a:latin typeface="+mn-lt"/>
              </a:rPr>
              <a:t> gradients on single </a:t>
            </a:r>
            <a:r>
              <a:rPr lang="fr-FR" altLang="fr-FR" sz="2800" dirty="0" err="1">
                <a:latin typeface="+mn-lt"/>
              </a:rPr>
              <a:t>samples</a:t>
            </a:r>
            <a:r>
              <a:rPr lang="fr-FR" altLang="fr-FR" sz="2800" dirty="0">
                <a:latin typeface="+mn-lt"/>
              </a:rPr>
              <a:t> (for input, </a:t>
            </a:r>
            <a:r>
              <a:rPr lang="fr-FR" altLang="fr-FR" sz="2800" dirty="0" err="1">
                <a:latin typeface="+mn-lt"/>
              </a:rPr>
              <a:t>target</a:t>
            </a:r>
            <a:r>
              <a:rPr lang="fr-FR" altLang="fr-FR" sz="2800" dirty="0">
                <a:latin typeface="+mn-lt"/>
              </a:rPr>
              <a:t> in </a:t>
            </a:r>
            <a:r>
              <a:rPr lang="fr-FR" altLang="fr-FR" sz="2800" dirty="0" err="1">
                <a:latin typeface="+mn-lt"/>
              </a:rPr>
              <a:t>dataset</a:t>
            </a:r>
            <a:r>
              <a:rPr lang="fr-FR" altLang="fr-FR" sz="2800" dirty="0">
                <a:latin typeface="+mn-lt"/>
              </a:rPr>
              <a:t>).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7E315CE1-FC83-B914-56D3-0BC9FF2D9815}"/>
                  </a:ext>
                </a:extLst>
              </p14:cNvPr>
              <p14:cNvContentPartPr/>
              <p14:nvPr/>
            </p14:nvContentPartPr>
            <p14:xfrm>
              <a:off x="6984995" y="1552384"/>
              <a:ext cx="3444840" cy="1696320"/>
            </p14:xfrm>
          </p:contentPart>
        </mc:Choice>
        <mc:Fallback xmlns="">
          <p:pic>
            <p:nvPicPr>
              <p:cNvPr id="15" name="Ink 14">
                <a:extLst>
                  <a:ext uri="{FF2B5EF4-FFF2-40B4-BE49-F238E27FC236}">
                    <a16:creationId xmlns:a16="http://schemas.microsoft.com/office/drawing/2014/main" id="{7E315CE1-FC83-B914-56D3-0BC9FF2D9815}"/>
                  </a:ext>
                </a:extLst>
              </p:cNvPr>
              <p:cNvPicPr/>
              <p:nvPr/>
            </p:nvPicPr>
            <p:blipFill>
              <a:blip r:embed="rId3"/>
              <a:stretch>
                <a:fillRect/>
              </a:stretch>
            </p:blipFill>
            <p:spPr>
              <a:xfrm>
                <a:off x="6949355" y="1516384"/>
                <a:ext cx="3516480" cy="1767960"/>
              </a:xfrm>
              <a:prstGeom prst="rect">
                <a:avLst/>
              </a:prstGeom>
            </p:spPr>
          </p:pic>
        </mc:Fallback>
      </mc:AlternateContent>
    </p:spTree>
    <p:extLst>
      <p:ext uri="{BB962C8B-B14F-4D97-AF65-F5344CB8AC3E}">
        <p14:creationId xmlns:p14="http://schemas.microsoft.com/office/powerpoint/2010/main" val="23521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fr-FR" sz="2800" dirty="0">
                <a:latin typeface="+mn-lt"/>
              </a:rPr>
              <a:t>-&gt; in practice a larger batch size usually allows you to use a larger learning rate</a:t>
            </a:r>
            <a:endParaRPr lang="fr-FR" altLang="fr-FR"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FA5A7-3F10-CB62-BB10-22F61187273F}"/>
                  </a:ext>
                </a:extLst>
              </p14:cNvPr>
              <p14:cNvContentPartPr/>
              <p14:nvPr/>
            </p14:nvContentPartPr>
            <p14:xfrm>
              <a:off x="6984995" y="1552384"/>
              <a:ext cx="3444840" cy="1696320"/>
            </p14:xfrm>
          </p:contentPart>
        </mc:Choice>
        <mc:Fallback xmlns="">
          <p:pic>
            <p:nvPicPr>
              <p:cNvPr id="2" name="Ink 1">
                <a:extLst>
                  <a:ext uri="{FF2B5EF4-FFF2-40B4-BE49-F238E27FC236}">
                    <a16:creationId xmlns:a16="http://schemas.microsoft.com/office/drawing/2014/main" id="{739FA5A7-3F10-CB62-BB10-22F61187273F}"/>
                  </a:ext>
                </a:extLst>
              </p:cNvPr>
              <p:cNvPicPr/>
              <p:nvPr/>
            </p:nvPicPr>
            <p:blipFill>
              <a:blip r:embed="rId4"/>
              <a:stretch>
                <a:fillRect/>
              </a:stretch>
            </p:blipFill>
            <p:spPr>
              <a:xfrm>
                <a:off x="6948995" y="1516384"/>
                <a:ext cx="3516480" cy="1767960"/>
              </a:xfrm>
              <a:prstGeom prst="rect">
                <a:avLst/>
              </a:prstGeom>
            </p:spPr>
          </p:pic>
        </mc:Fallback>
      </mc:AlternateContent>
    </p:spTree>
    <p:extLst>
      <p:ext uri="{BB962C8B-B14F-4D97-AF65-F5344CB8AC3E}">
        <p14:creationId xmlns:p14="http://schemas.microsoft.com/office/powerpoint/2010/main" val="30877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Momentum</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32999"/>
                <a:ext cx="10515600" cy="4538304"/>
              </a:xfrm>
            </p:spPr>
            <p:txBody>
              <a:bodyPr>
                <a:normAutofit/>
              </a:bodyPr>
              <a:lstStyle/>
              <a:p>
                <a:pPr marL="0" indent="0" algn="ctr">
                  <a:buNone/>
                </a:pP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𝛾</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m:t>
                    </m:r>
                    <m:r>
                      <a:rPr lang="fr-FR" b="0" i="1" smtClean="0">
                        <a:latin typeface="Cambria Math" panose="02040503050406030204" pitchFamily="18" charset="0"/>
                      </a:rPr>
                      <m:t>𝑙𝑜𝑠𝑠</m:t>
                    </m:r>
                    <m:r>
                      <a:rPr lang="fr-FR" b="0" i="1" smtClean="0">
                        <a:latin typeface="Cambria Math" panose="02040503050406030204" pitchFamily="18" charset="0"/>
                      </a:rPr>
                      <m:t>/</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oMath>
                </a14:m>
                <a:r>
                  <a:rPr lang="en-US" dirty="0"/>
                  <a:t> </a:t>
                </a:r>
              </a:p>
              <a:p>
                <a:pPr marL="0" indent="0" algn="ctr">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𝑙𝑟</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oMath>
                  </m:oMathPara>
                </a14:m>
                <a:endParaRPr lang="fr-FR" b="0" dirty="0"/>
              </a:p>
              <a:p>
                <a:pPr marL="0" indent="0" algn="just">
                  <a:buNone/>
                </a:pPr>
                <a:endParaRPr lang="en-US" dirty="0"/>
              </a:p>
              <a:p>
                <a:pPr marL="0" indent="0" algn="just">
                  <a:buNone/>
                </a:pPr>
                <a:r>
                  <a:rPr lang="en-US" dirty="0"/>
                  <a:t>-&gt; New hyperparameter!</a:t>
                </a:r>
              </a:p>
              <a:p>
                <a:pPr marL="0" indent="0" algn="just">
                  <a:buNone/>
                </a:pPr>
                <a:r>
                  <a:rPr lang="en-US" dirty="0"/>
                  <a:t>-&gt; </a:t>
                </a:r>
                <a:r>
                  <a:rPr lang="en-US" dirty="0">
                    <a:hlinkClick r:id="rId3"/>
                  </a:rPr>
                  <a:t>Why momentum really works</a:t>
                </a:r>
                <a:endParaRPr lang="en-US" dirty="0"/>
              </a:p>
            </p:txBody>
          </p:sp>
        </mc:Choice>
        <mc:Fallback>
          <p:sp>
            <p:nvSpPr>
              <p:cNvPr id="6" name="Content Placeholder 5">
                <a:extLst>
                  <a:ext uri="{FF2B5EF4-FFF2-40B4-BE49-F238E27FC236}">
                    <a16:creationId xmlns:a16="http://schemas.microsoft.com/office/drawing/2014/main" id="{3C4EB284-4A7B-E6BB-BEC1-67954B65026D}"/>
                  </a:ext>
                </a:extLst>
              </p:cNvPr>
              <p:cNvSpPr>
                <a:spLocks noGrp="1" noRot="1" noChangeAspect="1" noMove="1" noResize="1" noEditPoints="1" noAdjustHandles="1" noChangeArrowheads="1" noChangeShapeType="1" noTextEdit="1"/>
              </p:cNvSpPr>
              <p:nvPr>
                <p:ph idx="1"/>
              </p:nvPr>
            </p:nvSpPr>
            <p:spPr>
              <a:xfrm>
                <a:off x="838200" y="1832999"/>
                <a:ext cx="10515600" cy="4538304"/>
              </a:xfrm>
              <a:blipFill>
                <a:blip r:embed="rId4"/>
                <a:stretch>
                  <a:fillRect l="-1217"/>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54042779-8AEA-B3E7-5CB9-93CE086E2294}"/>
                  </a:ext>
                </a:extLst>
              </p14:cNvPr>
              <p14:cNvContentPartPr/>
              <p14:nvPr/>
            </p14:nvContentPartPr>
            <p14:xfrm>
              <a:off x="5036598" y="2336667"/>
              <a:ext cx="974160" cy="360"/>
            </p14:xfrm>
          </p:contentPart>
        </mc:Choice>
        <mc:Fallback xmlns="">
          <p:pic>
            <p:nvPicPr>
              <p:cNvPr id="13" name="Ink 12">
                <a:extLst>
                  <a:ext uri="{FF2B5EF4-FFF2-40B4-BE49-F238E27FC236}">
                    <a16:creationId xmlns:a16="http://schemas.microsoft.com/office/drawing/2014/main" id="{54042779-8AEA-B3E7-5CB9-93CE086E2294}"/>
                  </a:ext>
                </a:extLst>
              </p:cNvPr>
              <p:cNvPicPr/>
              <p:nvPr/>
            </p:nvPicPr>
            <p:blipFill>
              <a:blip r:embed="rId6"/>
              <a:stretch>
                <a:fillRect/>
              </a:stretch>
            </p:blipFill>
            <p:spPr>
              <a:xfrm>
                <a:off x="5000598" y="2301027"/>
                <a:ext cx="1045800" cy="72000"/>
              </a:xfrm>
              <a:prstGeom prst="rect">
                <a:avLst/>
              </a:prstGeom>
            </p:spPr>
          </p:pic>
        </mc:Fallback>
      </mc:AlternateContent>
    </p:spTree>
    <p:extLst>
      <p:ext uri="{BB962C8B-B14F-4D97-AF65-F5344CB8AC3E}">
        <p14:creationId xmlns:p14="http://schemas.microsoft.com/office/powerpoint/2010/main" val="230855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882887F-2359-65FC-4040-10214D45762A}"/>
              </a:ext>
            </a:extLst>
          </p:cNvPr>
          <p:cNvPicPr>
            <a:picLocks noChangeAspect="1"/>
          </p:cNvPicPr>
          <p:nvPr/>
        </p:nvPicPr>
        <p:blipFill>
          <a:blip r:embed="rId3"/>
          <a:stretch>
            <a:fillRect/>
          </a:stretch>
        </p:blipFill>
        <p:spPr>
          <a:xfrm>
            <a:off x="1050468" y="1830133"/>
            <a:ext cx="9605242" cy="3813847"/>
          </a:xfrm>
          <a:prstGeom prst="rect">
            <a:avLst/>
          </a:prstGeom>
        </p:spPr>
      </p:pic>
      <p:sp>
        <p:nvSpPr>
          <p:cNvPr id="8" name="Rectangle 7">
            <a:extLst>
              <a:ext uri="{FF2B5EF4-FFF2-40B4-BE49-F238E27FC236}">
                <a16:creationId xmlns:a16="http://schemas.microsoft.com/office/drawing/2014/main" id="{DF8F17C0-85F0-1605-7332-6617921D4CA2}"/>
              </a:ext>
            </a:extLst>
          </p:cNvPr>
          <p:cNvSpPr/>
          <p:nvPr/>
        </p:nvSpPr>
        <p:spPr>
          <a:xfrm>
            <a:off x="7643813" y="1830133"/>
            <a:ext cx="2133599" cy="315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Constant </a:t>
            </a:r>
            <a:r>
              <a:rPr lang="fr-FR" sz="1600" dirty="0" err="1">
                <a:solidFill>
                  <a:schemeClr val="tx1"/>
                </a:solidFill>
              </a:rPr>
              <a:t>learning</a:t>
            </a:r>
            <a:r>
              <a:rPr lang="fr-FR" sz="1600" dirty="0">
                <a:solidFill>
                  <a:schemeClr val="tx1"/>
                </a:solidFill>
              </a:rPr>
              <a:t> rate</a:t>
            </a:r>
          </a:p>
        </p:txBody>
      </p:sp>
    </p:spTree>
    <p:extLst>
      <p:ext uri="{BB962C8B-B14F-4D97-AF65-F5344CB8AC3E}">
        <p14:creationId xmlns:p14="http://schemas.microsoft.com/office/powerpoint/2010/main" val="111071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8" name="Picture 7" descr="A picture containing chart&#10;&#10;Description automatically generated">
            <a:extLst>
              <a:ext uri="{FF2B5EF4-FFF2-40B4-BE49-F238E27FC236}">
                <a16:creationId xmlns:a16="http://schemas.microsoft.com/office/drawing/2014/main" id="{A2B14077-2F89-7F17-624A-F8EFDDB57318}"/>
              </a:ext>
            </a:extLst>
          </p:cNvPr>
          <p:cNvPicPr>
            <a:picLocks noChangeAspect="1"/>
          </p:cNvPicPr>
          <p:nvPr/>
        </p:nvPicPr>
        <p:blipFill rotWithShape="1">
          <a:blip r:embed="rId3">
            <a:extLst>
              <a:ext uri="{28A0092B-C50C-407E-A947-70E740481C1C}">
                <a14:useLocalDpi xmlns:a14="http://schemas.microsoft.com/office/drawing/2010/main" val="0"/>
              </a:ext>
            </a:extLst>
          </a:blip>
          <a:srcRect b="9344"/>
          <a:stretch/>
        </p:blipFill>
        <p:spPr>
          <a:xfrm>
            <a:off x="1582883" y="725334"/>
            <a:ext cx="9026234" cy="5767541"/>
          </a:xfrm>
          <a:prstGeom prst="rect">
            <a:avLst/>
          </a:prstGeom>
        </p:spPr>
      </p:pic>
    </p:spTree>
    <p:extLst>
      <p:ext uri="{BB962C8B-B14F-4D97-AF65-F5344CB8AC3E}">
        <p14:creationId xmlns:p14="http://schemas.microsoft.com/office/powerpoint/2010/main" val="367161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2.59259E-6 L -0.18034 0.4206 " pathEditMode="relative" rAng="0" ptsTypes="AA">
                                      <p:cBhvr>
                                        <p:cTn id="6" dur="2000" fill="hold"/>
                                        <p:tgtEl>
                                          <p:spTgt spid="8"/>
                                        </p:tgtEl>
                                        <p:attrNameLst>
                                          <p:attrName>ppt_x</p:attrName>
                                          <p:attrName>ppt_y</p:attrName>
                                        </p:attrNameLst>
                                      </p:cBhvr>
                                      <p:rCtr x="-9023" y="21019"/>
                                    </p:animMotion>
                                  </p:childTnLst>
                                </p:cTn>
                              </p:par>
                              <p:par>
                                <p:cTn id="7" presetID="6" presetClass="emph" presetSubtype="0" fill="hold" nodeType="withEffect">
                                  <p:stCondLst>
                                    <p:cond delay="500"/>
                                  </p:stCondLst>
                                  <p:childTnLst>
                                    <p:animScale>
                                      <p:cBhvr>
                                        <p:cTn id="8" dur="2000" fill="hold"/>
                                        <p:tgtEl>
                                          <p:spTgt spid="8"/>
                                        </p:tgtEl>
                                      </p:cBhvr>
                                      <p:by x="225000" y="2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3911</TotalTime>
  <Words>1788</Words>
  <Application>Microsoft Office PowerPoint</Application>
  <PresentationFormat>Widescreen</PresentationFormat>
  <Paragraphs>120</Paragraphs>
  <Slides>21</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-apple-system</vt:lpstr>
      <vt:lpstr>Arial</vt:lpstr>
      <vt:lpstr>Arial</vt:lpstr>
      <vt:lpstr>Calibri</vt:lpstr>
      <vt:lpstr>Calibri Light</vt:lpstr>
      <vt:lpstr>Cambria Math</vt:lpstr>
      <vt:lpstr>Courier New</vt:lpstr>
      <vt:lpstr>FreightSans</vt:lpstr>
      <vt:lpstr>MathJax_Math-italic</vt:lpstr>
      <vt:lpstr>ui-monospace</vt:lpstr>
      <vt:lpstr>Office Theme</vt:lpstr>
      <vt:lpstr>Optimizers’ review and different techniques to improve your Neural Network</vt:lpstr>
      <vt:lpstr>Optimizers’ review</vt:lpstr>
      <vt:lpstr>Optimizers’ review</vt:lpstr>
      <vt:lpstr>SGD</vt:lpstr>
      <vt:lpstr>SGD</vt:lpstr>
      <vt:lpstr>SGD</vt:lpstr>
      <vt:lpstr>Momentum</vt:lpstr>
      <vt:lpstr>Learning rate scheduling</vt:lpstr>
      <vt:lpstr>Learning rate scheduling</vt:lpstr>
      <vt:lpstr>Learning rate scheduling</vt:lpstr>
      <vt:lpstr>We will explore different optimizers, different learning rates schedulers in TD no worries!</vt:lpstr>
      <vt:lpstr>Gradient clipping</vt:lpstr>
      <vt:lpstr>Batch normalization</vt:lpstr>
      <vt:lpstr>Batch normalization</vt:lpstr>
      <vt:lpstr>Dropout</vt:lpstr>
      <vt:lpstr>Losses</vt:lpstr>
      <vt:lpstr>Losses</vt:lpstr>
      <vt:lpstr>Losses</vt:lpstr>
      <vt:lpstr>Losses</vt:lpstr>
      <vt:lpstr>Losses</vt:lpstr>
      <vt:lpstr>Why SoftMax?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147</cp:revision>
  <dcterms:created xsi:type="dcterms:W3CDTF">2023-01-03T10:31:33Z</dcterms:created>
  <dcterms:modified xsi:type="dcterms:W3CDTF">2023-01-19T18:32:47Z</dcterms:modified>
</cp:coreProperties>
</file>