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256" r:id="rId3"/>
    <p:sldId id="333" r:id="rId4"/>
    <p:sldId id="334" r:id="rId5"/>
    <p:sldId id="33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D996-A4EC-6257-26FE-DB6839D60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5D6DC-8BAC-C1EB-5B69-BE42660C5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A99D3-5B2B-1653-CA01-246B1D10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409FF-A730-E7B3-68CD-07BFB0EF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5567-E6B6-0210-D509-FFCDFF0A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4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3DDD-5394-07C2-F199-4BD589B8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9A337-277D-C2E9-0615-6FAB648C3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30E0-B236-B6A3-1F70-2F5BFD38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4B02-4D97-F134-47B6-AC29A069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14D8-C818-DA50-FC05-FB9DC5F8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570C9-EE29-CC54-6E68-6C4AE424C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BA9C9-B7FB-DD98-F0F2-731D43A9E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C17E1-4A59-EA7F-FA27-335677D4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F7952-FF67-03AB-4068-D4EDCB78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B4F81-7CA4-8B13-E0D2-908ECE56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0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627B-819E-3C57-A8A0-F492D8A3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9464-DDCB-94F4-FFE8-B0A4104E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C7089-2C49-7221-0867-F6BBDF5F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A1C85-3577-A1F9-F11A-409951AB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C87D-85F5-EE17-3BD4-B924B032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1F9F-B735-5E82-C065-E959A2F6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67A7F-E95C-A0D9-F7A0-6513FCC7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209BC-18F4-A038-E2AC-F7725211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448A-8D71-F7C3-BA87-0CB63975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E4CD4-0D6D-251C-2E4E-4B7F456B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1ADC-C02D-6A99-3CCC-86C860BF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2129-9FE8-0979-D755-9FD94A1AB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E1BE0-7CAE-4F9C-34C5-16D08688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3A641-C5D4-151A-CB52-B0FDD3E6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E711-F68C-B53C-51F1-1B1B087C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40B4-102D-73A9-62A5-44AE0B0E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3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4615-1764-3987-93DD-215F70D7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C5E9E-2AC5-2F57-8657-FC99387C2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CCD67-6F92-DA88-1FA0-9F3562A0C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72968-844C-C57C-04EF-FB70F3798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99E48-C8E6-31C1-B156-3B64D643E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0FC9A-4305-1491-B2C4-19322A5C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55427-370E-E9AE-88A8-92C24EA3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18FF4-9CC2-A78C-D3CB-0992D95A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3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A7ED-C12E-4945-7D3B-8EAB5EC8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C4C55-F303-771C-4001-535D6BFE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172D4-2508-1CCF-C22C-2F2D0981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953F3-3252-ACC7-BB05-19B687C1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56E01-1DEE-1C11-3FFF-1942C1B9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FFDF0-1A24-F2A6-2C07-AC463CC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FB57-96AE-57B6-C4A4-441DA5A1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6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174B-4AF7-89A1-CA69-405A56EE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EBB7-68C4-F738-53C8-29FF074EE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44DBF-CEE7-EBC0-8F52-BC7D47856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358A8-52B3-9E3C-1714-9CDCA3FF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B360A-A410-75D2-CC00-09FBD89A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10BA4-7B5B-911E-03CA-2B9131AE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DB32-2E4E-28FD-F205-0C05F5FC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957A4-5AEA-2889-53DB-E7A0C7787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4BE3C-DB2A-6130-17B0-C306122F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1285E-B753-ECC0-4A95-F86C3A79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D5F45-9D80-4444-BE81-296F10FD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40ADF-807A-446C-C3C6-FA3B7FC7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3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38C85-171E-6C89-9059-EE5BDF2F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DA5AF-7B9F-05B7-382A-4F4669132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74D95-F3B3-F391-9CA2-81D6FB130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F810-3A34-93DB-9693-0818B011D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A2B2-9497-8C06-D4F5-FE9E477DD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6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PyTorch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213D2F-A106-3319-AA98-37F0C11F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PyTorch in a few words…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EB284-4A7B-E6BB-BEC1-67954B65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Developed by Facebook’s AI research group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Getting very popular</a:t>
            </a:r>
          </a:p>
          <a:p>
            <a:endParaRPr lang="en-US" dirty="0"/>
          </a:p>
          <a:p>
            <a:r>
              <a:rPr lang="en-US" dirty="0"/>
              <a:t>Easy to use</a:t>
            </a:r>
          </a:p>
          <a:p>
            <a:r>
              <a:rPr lang="en-US" dirty="0"/>
              <a:t>Good performance in production</a:t>
            </a:r>
          </a:p>
          <a:p>
            <a:r>
              <a:rPr lang="en-US" dirty="0"/>
              <a:t>Flexible across a wide range of tasks</a:t>
            </a:r>
          </a:p>
          <a:p>
            <a:r>
              <a:rPr lang="en-US" dirty="0"/>
              <a:t>Provides tools for parallelizing &amp; distributing computations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01FBC99-F4A8-4365-A904-CCBE6B50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60" y="2315718"/>
            <a:ext cx="5151119" cy="3178937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FFBDE69-AFFD-8D5E-F081-C663FE54B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" t="28922" r="7555" b="30452"/>
          <a:stretch/>
        </p:blipFill>
        <p:spPr>
          <a:xfrm>
            <a:off x="8163560" y="1363345"/>
            <a:ext cx="3190240" cy="9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0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9C49CA-70A3-E2EA-F46F-C23D2527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of PyTorch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7EADD-A240-9E12-7454-2C91BFB1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Tensor</a:t>
            </a:r>
            <a:r>
              <a:rPr lang="en-US" dirty="0"/>
              <a:t>: Multi-dimensional array of numbers</a:t>
            </a:r>
          </a:p>
          <a:p>
            <a:r>
              <a:rPr lang="en-US" b="1" dirty="0"/>
              <a:t>Autograd</a:t>
            </a:r>
            <a:r>
              <a:rPr lang="en-US" dirty="0"/>
              <a:t>: A library for automatically computing gradients</a:t>
            </a:r>
          </a:p>
          <a:p>
            <a:r>
              <a:rPr lang="en-US" b="1" dirty="0"/>
              <a:t>Neural network module</a:t>
            </a:r>
            <a:r>
              <a:rPr lang="en-US" dirty="0"/>
              <a:t>: Base class for all neural network classes</a:t>
            </a:r>
          </a:p>
          <a:p>
            <a:r>
              <a:rPr lang="en-US" b="1" dirty="0"/>
              <a:t>Optimizer</a:t>
            </a:r>
            <a:r>
              <a:rPr lang="en-US" dirty="0"/>
              <a:t>: An algorithm that is used to adjust the parameters of a neural network in order to minimize a loss function</a:t>
            </a:r>
          </a:p>
          <a:p>
            <a:r>
              <a:rPr lang="en-US" b="1" dirty="0"/>
              <a:t>Dataset/Dataloader</a:t>
            </a:r>
            <a:r>
              <a:rPr lang="en-US" dirty="0"/>
              <a:t>: A base class for our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7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2C40-EDA0-3CA3-FB29-E501678D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B6A7EC4-E344-D70D-A980-2F6E8BDAA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360" y="1778371"/>
            <a:ext cx="3600450" cy="36004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F2E45FC-19AA-2F8C-02A1-01981CBA8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2394" y="1778371"/>
            <a:ext cx="3600450" cy="36004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7C65A71-EEBF-EE6D-AB9F-BBF82D086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4680" y="1778371"/>
            <a:ext cx="3600450" cy="360045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FB69660-E895-CF59-B2F2-88ECF8EE94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727638" y="1778371"/>
            <a:ext cx="3600450" cy="36004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5F19A2-FD97-1FB9-C407-5175E0A58A07}"/>
              </a:ext>
            </a:extLst>
          </p:cNvPr>
          <p:cNvSpPr txBox="1"/>
          <p:nvPr/>
        </p:nvSpPr>
        <p:spPr>
          <a:xfrm>
            <a:off x="381965" y="5563487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92F6B6-A61E-A6A1-9E8C-775ABE009ED9}"/>
              </a:ext>
            </a:extLst>
          </p:cNvPr>
          <p:cNvSpPr txBox="1"/>
          <p:nvPr/>
        </p:nvSpPr>
        <p:spPr>
          <a:xfrm>
            <a:off x="2968106" y="5563487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08C89E-37F8-92E0-7DE0-F1EDC58C8B89}"/>
              </a:ext>
            </a:extLst>
          </p:cNvPr>
          <p:cNvSpPr txBox="1"/>
          <p:nvPr/>
        </p:nvSpPr>
        <p:spPr>
          <a:xfrm>
            <a:off x="5893443" y="5563487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B5668A-62EF-EF47-372C-5F9ED5F62661}"/>
              </a:ext>
            </a:extLst>
          </p:cNvPr>
          <p:cNvSpPr txBox="1"/>
          <p:nvPr/>
        </p:nvSpPr>
        <p:spPr>
          <a:xfrm>
            <a:off x="9604530" y="5563487"/>
            <a:ext cx="80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Tensor</a:t>
            </a:r>
          </a:p>
        </p:txBody>
      </p:sp>
    </p:spTree>
    <p:extLst>
      <p:ext uri="{BB962C8B-B14F-4D97-AF65-F5344CB8AC3E}">
        <p14:creationId xmlns:p14="http://schemas.microsoft.com/office/powerpoint/2010/main" val="368897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DFEB-26BB-A3D2-E9ED-9CC56881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D597E-4779-CED6-2A09-191C933E9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Symbolic derivative </a:t>
            </a:r>
            <a:r>
              <a:rPr lang="en-US" dirty="0"/>
              <a:t>of a function is precise; however, as the function of interest become more complex, the symbolic derivative becomes increasingly </a:t>
            </a:r>
            <a:r>
              <a:rPr lang="en-US" b="1" dirty="0"/>
              <a:t>difficult to determine</a:t>
            </a:r>
            <a:r>
              <a:rPr lang="en-US" dirty="0"/>
              <a:t>. </a:t>
            </a:r>
          </a:p>
          <a:p>
            <a:r>
              <a:rPr lang="en-US" b="1" dirty="0"/>
              <a:t>Finite difference </a:t>
            </a:r>
            <a:r>
              <a:rPr lang="en-US" dirty="0"/>
              <a:t>approach uses the definition of a derivative to estimate the derivative of a function; however, it suffers from </a:t>
            </a:r>
            <a:r>
              <a:rPr lang="en-US" b="1" dirty="0"/>
              <a:t>low accuracy </a:t>
            </a:r>
            <a:r>
              <a:rPr lang="en-US" dirty="0"/>
              <a:t>and instability.</a:t>
            </a:r>
          </a:p>
          <a:p>
            <a:r>
              <a:rPr lang="en-US" b="1" dirty="0"/>
              <a:t>Automatic differentiation</a:t>
            </a:r>
            <a:r>
              <a:rPr lang="en-US" dirty="0"/>
              <a:t> is using the </a:t>
            </a:r>
            <a:r>
              <a:rPr lang="en-US" b="1" dirty="0"/>
              <a:t>chain rule </a:t>
            </a:r>
            <a:r>
              <a:rPr lang="en-US" dirty="0"/>
              <a:t>to break the computation of the derivative. It achieves </a:t>
            </a:r>
            <a:r>
              <a:rPr lang="en-US" b="1" dirty="0"/>
              <a:t>machine precision</a:t>
            </a:r>
            <a:r>
              <a:rPr lang="en-US" dirty="0"/>
              <a:t> accuracy.</a:t>
            </a:r>
          </a:p>
        </p:txBody>
      </p:sp>
    </p:spTree>
    <p:extLst>
      <p:ext uri="{BB962C8B-B14F-4D97-AF65-F5344CB8AC3E}">
        <p14:creationId xmlns:p14="http://schemas.microsoft.com/office/powerpoint/2010/main" val="358940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182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PyTorch</vt:lpstr>
      <vt:lpstr>PyTorch in a few words…</vt:lpstr>
      <vt:lpstr>Key Concepts of PyTorch</vt:lpstr>
      <vt:lpstr>Tensor</vt:lpstr>
      <vt:lpstr>Autograd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</dc:title>
  <dc:creator>Paul Dubois</dc:creator>
  <cp:lastModifiedBy>Paul Dubois</cp:lastModifiedBy>
  <cp:revision>8</cp:revision>
  <dcterms:created xsi:type="dcterms:W3CDTF">2023-01-03T10:31:33Z</dcterms:created>
  <dcterms:modified xsi:type="dcterms:W3CDTF">2023-01-06T10:48:21Z</dcterms:modified>
</cp:coreProperties>
</file>