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32" r:id="rId2"/>
    <p:sldId id="256" r:id="rId3"/>
    <p:sldId id="333" r:id="rId4"/>
    <p:sldId id="334" r:id="rId5"/>
    <p:sldId id="335" r:id="rId6"/>
    <p:sldId id="339" r:id="rId7"/>
    <p:sldId id="342" r:id="rId8"/>
    <p:sldId id="341" r:id="rId9"/>
    <p:sldId id="340" r:id="rId10"/>
    <p:sldId id="344" r:id="rId11"/>
    <p:sldId id="336" r:id="rId12"/>
    <p:sldId id="337" r:id="rId13"/>
    <p:sldId id="338" r:id="rId14"/>
    <p:sldId id="343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662F-A001-4EA2-B345-C237CD6465E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2108-1823-42F2-979D-D6CF9D74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makes it easy to add transforms, change batch sizes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564142-3C68-8652-A448-B323EA2F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1672"/>
            <a:ext cx="59453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259146" y="1951672"/>
            <a:ext cx="583685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x/y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2682240" y="264160"/>
            <a:ext cx="6675120" cy="4917439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561AF-1DDB-05B1-1DD3-13E82D393962}"/>
              </a:ext>
            </a:extLst>
          </p:cNvPr>
          <p:cNvSpPr txBox="1"/>
          <p:nvPr/>
        </p:nvSpPr>
        <p:spPr>
          <a:xfrm>
            <a:off x="2682240" y="449072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(Internally)</a:t>
            </a:r>
          </a:p>
        </p:txBody>
      </p:sp>
    </p:spTree>
    <p:extLst>
      <p:ext uri="{BB962C8B-B14F-4D97-AF65-F5344CB8AC3E}">
        <p14:creationId xmlns:p14="http://schemas.microsoft.com/office/powerpoint/2010/main" val="229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344-69B5-7D3A-ED92-381863D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61E3-41F3-DB08-F9D5-E6742382278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here your neural network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its layers,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computes the outputs / predictions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390-6A0D-72B9-0872-A2BEC19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F8B3-A40C-E27A-104C-5C950ADEAE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10, 1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267E-F739-2DAA-ED32-6261BBBF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2CC9-BCCB-DF8F-422E-B8D625D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optimizers used in this course are variation of gradient descent:</a:t>
            </a:r>
          </a:p>
          <a:p>
            <a:pPr lvl="1"/>
            <a:r>
              <a:rPr lang="en-US" dirty="0"/>
              <a:t>Stochastic Gradient Descent (</a:t>
            </a:r>
            <a:r>
              <a:rPr lang="en-US" b="1" dirty="0"/>
              <a:t>SGD</a:t>
            </a:r>
            <a:r>
              <a:rPr lang="en-US" dirty="0"/>
              <a:t>): </a:t>
            </a:r>
            <a:r>
              <a:rPr lang="en-US" b="1" dirty="0"/>
              <a:t>simple</a:t>
            </a:r>
            <a:r>
              <a:rPr lang="en-US" dirty="0"/>
              <a:t> gradient descent aggregated by batches</a:t>
            </a:r>
          </a:p>
          <a:p>
            <a:pPr lvl="1"/>
            <a:r>
              <a:rPr lang="en-US" dirty="0"/>
              <a:t>Adaptive Moment Estimation (</a:t>
            </a:r>
            <a:r>
              <a:rPr lang="en-US" b="1" dirty="0"/>
              <a:t>Adam</a:t>
            </a:r>
            <a:r>
              <a:rPr lang="en-US" dirty="0"/>
              <a:t>): extension of SGD with </a:t>
            </a:r>
            <a:r>
              <a:rPr lang="en-US" b="1" dirty="0"/>
              <a:t>momentum</a:t>
            </a:r>
            <a:r>
              <a:rPr lang="en-US" dirty="0"/>
              <a:t> and </a:t>
            </a:r>
            <a:r>
              <a:rPr lang="en-US" b="1" dirty="0"/>
              <a:t>moving average</a:t>
            </a:r>
            <a:r>
              <a:rPr lang="en-US" dirty="0"/>
              <a:t> of the </a:t>
            </a:r>
            <a:r>
              <a:rPr lang="en-US" b="1" dirty="0"/>
              <a:t>gradients </a:t>
            </a:r>
            <a:r>
              <a:rPr lang="en-US" dirty="0"/>
              <a:t>to accelerate the training process and prevent oscillations.</a:t>
            </a:r>
          </a:p>
          <a:p>
            <a:pPr lvl="1"/>
            <a:r>
              <a:rPr lang="en-US" dirty="0"/>
              <a:t>Root Mean Squared Propagation (</a:t>
            </a:r>
            <a:r>
              <a:rPr lang="en-US" b="1" dirty="0" err="1"/>
              <a:t>RMSProp</a:t>
            </a:r>
            <a:r>
              <a:rPr lang="en-US" dirty="0"/>
              <a:t>): extension of SGD that is </a:t>
            </a:r>
            <a:r>
              <a:rPr lang="en-US" b="1" dirty="0"/>
              <a:t>designed to deal with </a:t>
            </a:r>
            <a:r>
              <a:rPr lang="en-US" dirty="0"/>
              <a:t>the issue of </a:t>
            </a:r>
            <a:r>
              <a:rPr lang="en-US" b="1" dirty="0"/>
              <a:t>vanishing gradients</a:t>
            </a:r>
            <a:r>
              <a:rPr lang="en-US" dirty="0"/>
              <a:t>. It </a:t>
            </a:r>
            <a:r>
              <a:rPr lang="en-US" b="1" dirty="0"/>
              <a:t>normalizes the gradients </a:t>
            </a:r>
            <a:r>
              <a:rPr lang="en-US" dirty="0"/>
              <a:t>by the root mean square of their recent magnitudes.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easy to switch from one optimizer to another with PyTorch*.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4D717-A854-BBB7-9A34-31A5B9CC55AF}"/>
              </a:ext>
            </a:extLst>
          </p:cNvPr>
          <p:cNvSpPr txBox="1"/>
          <p:nvPr/>
        </p:nvSpPr>
        <p:spPr>
          <a:xfrm>
            <a:off x="7659862" y="6520081"/>
            <a:ext cx="453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 We will see more on optimizers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21664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D892-349D-ECD1-990B-BDDBB69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Dataloader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9188-D550-38F5-E641-AA0B8820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handle custom datasets, create a dataset class, and use a Dataloader to iterate through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05255-765B-9E95-A2A8-4F7FF7014208}"/>
              </a:ext>
            </a:extLst>
          </p:cNvPr>
          <p:cNvSpPr txBox="1"/>
          <p:nvPr/>
        </p:nvSpPr>
        <p:spPr>
          <a:xfrm>
            <a:off x="5379087" y="2483644"/>
            <a:ext cx="5974713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CustomDataset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   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your dataset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the path,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getitem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   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return one item of data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6AA94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       # return the length of the dataset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</a:p>
        </p:txBody>
      </p:sp>
    </p:spTree>
    <p:extLst>
      <p:ext uri="{BB962C8B-B14F-4D97-AF65-F5344CB8AC3E}">
        <p14:creationId xmlns:p14="http://schemas.microsoft.com/office/powerpoint/2010/main" val="75336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</a:t>
            </a:r>
            <a:r>
              <a:rPr lang="en-US" b="1" dirty="0"/>
              <a:t>Facebook</a:t>
            </a:r>
            <a:r>
              <a:rPr lang="en-US" dirty="0"/>
              <a:t>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</a:t>
            </a:r>
            <a:r>
              <a:rPr lang="en-US" b="1" dirty="0"/>
              <a:t>popular</a:t>
            </a:r>
          </a:p>
          <a:p>
            <a:endParaRPr lang="en-US" dirty="0"/>
          </a:p>
          <a:p>
            <a:r>
              <a:rPr lang="en-US" b="1" dirty="0"/>
              <a:t>Easy</a:t>
            </a:r>
            <a:r>
              <a:rPr lang="en-US" dirty="0"/>
              <a:t> to use</a:t>
            </a:r>
          </a:p>
          <a:p>
            <a:r>
              <a:rPr lang="en-US" dirty="0"/>
              <a:t>Good </a:t>
            </a:r>
            <a:r>
              <a:rPr lang="en-US" b="1" dirty="0"/>
              <a:t>performance</a:t>
            </a:r>
            <a:r>
              <a:rPr lang="en-US" dirty="0"/>
              <a:t> in production</a:t>
            </a:r>
          </a:p>
          <a:p>
            <a:r>
              <a:rPr lang="en-US" b="1" dirty="0"/>
              <a:t>Flexible</a:t>
            </a:r>
            <a:r>
              <a:rPr lang="en-US" dirty="0"/>
              <a:t>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  <a:p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0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394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680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381965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2968106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5893443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604530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1092266" y="1951672"/>
            <a:ext cx="59747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x**2)/5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3515360" y="264160"/>
            <a:ext cx="7853680" cy="4927600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D3DD86-1420-BF58-0244-E7B32445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00" y="618610"/>
            <a:ext cx="4437547" cy="5874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65125"/>
            <a:ext cx="10515600" cy="1325563"/>
          </a:xfrm>
        </p:spPr>
        <p:txBody>
          <a:bodyPr/>
          <a:lstStyle/>
          <a:p>
            <a:r>
              <a:rPr lang="en-US" dirty="0"/>
              <a:t>Autograd (automatic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29745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721</Words>
  <Application>Microsoft Office PowerPoint</Application>
  <PresentationFormat>Widescreen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Office Theme</vt:lpstr>
      <vt:lpstr>PyTorch</vt:lpstr>
      <vt:lpstr>PyTorch in a few words…</vt:lpstr>
      <vt:lpstr>Key Concepts of PyTorch</vt:lpstr>
      <vt:lpstr>Tensor</vt:lpstr>
      <vt:lpstr>Autograd</vt:lpstr>
      <vt:lpstr>Symbolic derivative</vt:lpstr>
      <vt:lpstr>Finite differences</vt:lpstr>
      <vt:lpstr>Autograd (automatic differentiation)</vt:lpstr>
      <vt:lpstr>Symbolic derivative</vt:lpstr>
      <vt:lpstr>Finite differences</vt:lpstr>
      <vt:lpstr>Autograd</vt:lpstr>
      <vt:lpstr>Neural network module class</vt:lpstr>
      <vt:lpstr>Neural network module class: an example</vt:lpstr>
      <vt:lpstr>Optimizer</vt:lpstr>
      <vt:lpstr>Dataset &amp; Dataloader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16</cp:revision>
  <dcterms:created xsi:type="dcterms:W3CDTF">2023-01-03T10:31:33Z</dcterms:created>
  <dcterms:modified xsi:type="dcterms:W3CDTF">2023-01-06T14:54:52Z</dcterms:modified>
</cp:coreProperties>
</file>