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88" autoAdjust="0"/>
  </p:normalViewPr>
  <p:slideViewPr>
    <p:cSldViewPr snapToGrid="0">
      <p:cViewPr varScale="1">
        <p:scale>
          <a:sx n="83" d="100"/>
          <a:sy n="83" d="100"/>
        </p:scale>
        <p:origin x="5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6T23:27:35.626"/>
    </inkml:context>
    <inkml:brush xml:id="br0">
      <inkml:brushProperty name="width" value="0.2" units="cm"/>
      <inkml:brushProperty name="height" value="0.2" units="cm"/>
      <inkml:brushProperty name="color" value="#E71224"/>
    </inkml:brush>
  </inkml:definitions>
  <inkml:trace contextRef="#ctx0" brushRef="#br0">5206 281 24575,'0'-12'0,"-1"1"0,1-1 0,-2 0 0,-5-21 0,5 26 0,-1 0 0,0 0 0,0 1 0,-1-1 0,0 1 0,0 0 0,0 0 0,-10-10 0,5 7 0,-1 1 0,1 1 0,-1-1 0,-1 2 0,1 0 0,-1 0 0,0 0 0,0 2 0,-22-7 0,-11 0 0,-58-8 0,75 15 0,-231-20-316,-2 21-258,208 3 475,-162 5-750,1 10 0,-415 85 0,334-27-9,-430 167 0,535-162 386,3 9 0,4 7 1,4 9-1,5 7 0,5 8 1,-250 227-1,85-14 152,269-258 213,2 2 0,-90 150 0,134-194 245,1 1 0,2 0 0,1 1 0,-18 69 0,28-81-69,0 0 0,2 1 0,0-1 0,1 1 0,2-1 0,0 1 0,1-1 0,1 0 0,9 33 0,-2-21-3,3-1 0,0-1 1,2 1-1,2-2 0,0-1 0,2 0 0,1-1 0,2-1 0,31 32 0,-8-16 73,1-2-1,2-2 1,2-3 0,73 43-1,-52-42-245,0-3-1,3-3 1,1-3-1,128 30 1,-51-28-762,224 17 0,-158-36-145,1-10-1,299-36 1,428-126-1122,-29-70 1980,-30-89-531,-394 71 914,-390 186-31,-2-5-1,139-122 1,-195 149 193,-2-2-1,73-94 1,-99 113-247,-1-1-1,-1-1 1,-1 0 0,-1 0-1,-1-2 1,-2 1 0,0-1-1,5-32 1,-13 44-41,0-1-1,-1 1 1,0-1 0,-2 1 0,0-1-1,-1 0 1,0 1 0,-1 0 0,-7-20-1,2 12-19,-2 0 0,-1 1 1,0 0-1,-2 1 0,-17-24 0,-44-49 1737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47F30-6D87-4FF5-AB60-09A63558FD47}" type="datetimeFigureOut">
              <a:rPr lang="fr-FR" smtClean="0"/>
              <a:t>26/01/2023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28A07-D046-4481-98A0-46C92F81D437}" type="slidenum">
              <a:rPr lang="fr-FR" smtClean="0"/>
              <a:t>‹#›</a:t>
            </a:fld>
            <a:endParaRPr lang="fr-FR"/>
          </a:p>
        </p:txBody>
      </p:sp>
    </p:spTree>
    <p:extLst>
      <p:ext uri="{BB962C8B-B14F-4D97-AF65-F5344CB8AC3E}">
        <p14:creationId xmlns:p14="http://schemas.microsoft.com/office/powerpoint/2010/main" val="142217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dirty="0"/>
              <a:t>Intuition:</a:t>
            </a:r>
          </a:p>
          <a:p>
            <a:pPr algn="l"/>
            <a:endParaRPr lang="fr-FR" dirty="0"/>
          </a:p>
          <a:p>
            <a:pPr algn="l"/>
            <a:r>
              <a:rPr lang="en-US" b="0" i="0" dirty="0">
                <a:solidFill>
                  <a:srgbClr val="D1D5DB"/>
                </a:solidFill>
                <a:effectLst/>
                <a:latin typeface="Söhne"/>
              </a:rPr>
              <a:t>In transfer learning, it's common to use pre-trained weights for the majority of the model and then fine-tune only a subset of the layers. This is because the lower layers* of a deep neural network tend to learn more general features, such as edges and textures, which are useful for a wide range of tasks. The higher layers*, on the other hand, tend to learn more task-specific features, such as object parts or object classes. Therefore, it's typically beneficial to keep the pre-trained weights for the lower layers*, while retraining the higher layers* to adapt them to the new task.</a:t>
            </a:r>
          </a:p>
          <a:p>
            <a:pPr algn="l"/>
            <a:endParaRPr lang="en-US" b="0" i="0" dirty="0">
              <a:solidFill>
                <a:srgbClr val="D1D5DB"/>
              </a:solidFill>
              <a:effectLst/>
              <a:latin typeface="Söhne"/>
            </a:endParaRPr>
          </a:p>
          <a:p>
            <a:pPr algn="l"/>
            <a:r>
              <a:rPr lang="en-US" b="0" i="0" dirty="0">
                <a:solidFill>
                  <a:srgbClr val="D1D5DB"/>
                </a:solidFill>
                <a:effectLst/>
                <a:latin typeface="Söhne"/>
              </a:rPr>
              <a:t>However, it is not always necessary to retrain all the layers, it depends on the size of the dataset, the similarity between the old task and the new task, the computational resources and other factors. The choice of which layers to retrain and which to keep frozen can be determined through experimentation, such as by comparing the performance of different model configurations. That choice is a hyperparameter (again!).</a:t>
            </a:r>
          </a:p>
          <a:p>
            <a:endParaRPr lang="fr-FR" dirty="0"/>
          </a:p>
          <a:p>
            <a:r>
              <a:rPr lang="en-US" b="0" i="0" dirty="0">
                <a:solidFill>
                  <a:srgbClr val="D1D5DB"/>
                </a:solidFill>
                <a:effectLst/>
                <a:latin typeface="Söhne"/>
              </a:rPr>
              <a:t>* The first layers, closest to the input, are referred to as the lower layers, while the last layers, closest to the output, are referred to as the higher layers.</a:t>
            </a:r>
            <a:endParaRPr lang="fr-FR" dirty="0"/>
          </a:p>
        </p:txBody>
      </p:sp>
      <p:sp>
        <p:nvSpPr>
          <p:cNvPr id="4" name="Slide Number Placeholder 3"/>
          <p:cNvSpPr>
            <a:spLocks noGrp="1"/>
          </p:cNvSpPr>
          <p:nvPr>
            <p:ph type="sldNum" sz="quarter" idx="5"/>
          </p:nvPr>
        </p:nvSpPr>
        <p:spPr/>
        <p:txBody>
          <a:bodyPr/>
          <a:lstStyle/>
          <a:p>
            <a:fld id="{36828A07-D046-4481-98A0-46C92F81D437}" type="slidenum">
              <a:rPr lang="fr-FR" smtClean="0"/>
              <a:t>3</a:t>
            </a:fld>
            <a:endParaRPr lang="fr-FR" dirty="0"/>
          </a:p>
        </p:txBody>
      </p:sp>
    </p:spTree>
    <p:extLst>
      <p:ext uri="{BB962C8B-B14F-4D97-AF65-F5344CB8AC3E}">
        <p14:creationId xmlns:p14="http://schemas.microsoft.com/office/powerpoint/2010/main" val="2244484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36828A07-D046-4481-98A0-46C92F81D437}" type="slidenum">
              <a:rPr lang="fr-FR" smtClean="0"/>
              <a:t>4</a:t>
            </a:fld>
            <a:endParaRPr lang="fr-FR"/>
          </a:p>
        </p:txBody>
      </p:sp>
    </p:spTree>
    <p:extLst>
      <p:ext uri="{BB962C8B-B14F-4D97-AF65-F5344CB8AC3E}">
        <p14:creationId xmlns:p14="http://schemas.microsoft.com/office/powerpoint/2010/main" val="31792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 Image Classification: The task of assigning a single label (e.g., "dog", "cat", "car") to an entire image.</a:t>
            </a:r>
          </a:p>
          <a:p>
            <a:pPr algn="l">
              <a:buFont typeface="Arial" panose="020B0604020202020204" pitchFamily="34" charset="0"/>
              <a:buChar char="•"/>
            </a:pPr>
            <a:r>
              <a:rPr lang="en-US" b="0" i="0" dirty="0">
                <a:solidFill>
                  <a:srgbClr val="D1D5DB"/>
                </a:solidFill>
                <a:effectLst/>
                <a:latin typeface="Söhne"/>
              </a:rPr>
              <a:t> Pixelwise Semantic Segmentation: The task of assigning a label (e.g., "dog", "cat", "car") to each individual pixel in an image. This can be used to create a segmentation mask of an object in an image.</a:t>
            </a:r>
          </a:p>
          <a:p>
            <a:pPr algn="l">
              <a:buFont typeface="Arial" panose="020B0604020202020204" pitchFamily="34" charset="0"/>
              <a:buChar char="•"/>
            </a:pPr>
            <a:r>
              <a:rPr lang="en-US" b="0" i="0" dirty="0">
                <a:solidFill>
                  <a:srgbClr val="D1D5DB"/>
                </a:solidFill>
                <a:effectLst/>
                <a:latin typeface="Söhne"/>
              </a:rPr>
              <a:t> Object Detection: The task of identifying one or more objects in an image and creating a bounding box around each object. This can be used to locate and identify multiple objects in an image.</a:t>
            </a:r>
          </a:p>
          <a:p>
            <a:pPr algn="l">
              <a:buFont typeface="Arial" panose="020B0604020202020204" pitchFamily="34" charset="0"/>
              <a:buChar char="•"/>
            </a:pPr>
            <a:r>
              <a:rPr lang="en-US" b="0" i="0" dirty="0">
                <a:solidFill>
                  <a:srgbClr val="D1D5DB"/>
                </a:solidFill>
                <a:effectLst/>
                <a:latin typeface="Söhne"/>
              </a:rPr>
              <a:t> Instance Segmentation: The task of creating a unique segmentation mask for each object of the same class in an image. This is a combination of object detection and semantic segmentation.</a:t>
            </a:r>
          </a:p>
          <a:p>
            <a:pPr algn="l">
              <a:buFont typeface="Arial" panose="020B0604020202020204" pitchFamily="34" charset="0"/>
              <a:buChar char="•"/>
            </a:pPr>
            <a:r>
              <a:rPr lang="en-US" b="0" i="0" dirty="0">
                <a:solidFill>
                  <a:srgbClr val="D1D5DB"/>
                </a:solidFill>
                <a:effectLst/>
                <a:latin typeface="Söhne"/>
              </a:rPr>
              <a:t> Person </a:t>
            </a:r>
            <a:r>
              <a:rPr lang="en-US" b="0" i="0" dirty="0" err="1">
                <a:solidFill>
                  <a:srgbClr val="D1D5DB"/>
                </a:solidFill>
                <a:effectLst/>
                <a:latin typeface="Söhne"/>
              </a:rPr>
              <a:t>Keypoint</a:t>
            </a:r>
            <a:r>
              <a:rPr lang="en-US" b="0" i="0" dirty="0">
                <a:solidFill>
                  <a:srgbClr val="D1D5DB"/>
                </a:solidFill>
                <a:effectLst/>
                <a:latin typeface="Söhne"/>
              </a:rPr>
              <a:t> Detection: The task of identifying and locating specific parts of an object, such as </a:t>
            </a:r>
            <a:r>
              <a:rPr lang="en-US" b="0" i="0" dirty="0" err="1">
                <a:solidFill>
                  <a:srgbClr val="D1D5DB"/>
                </a:solidFill>
                <a:effectLst/>
                <a:latin typeface="Söhne"/>
              </a:rPr>
              <a:t>keypoints</a:t>
            </a:r>
            <a:r>
              <a:rPr lang="en-US" b="0" i="0" dirty="0">
                <a:solidFill>
                  <a:srgbClr val="D1D5DB"/>
                </a:solidFill>
                <a:effectLst/>
                <a:latin typeface="Söhne"/>
              </a:rPr>
              <a:t> on a person's face or body.</a:t>
            </a:r>
          </a:p>
          <a:p>
            <a:pPr algn="l">
              <a:buFont typeface="Arial" panose="020B0604020202020204" pitchFamily="34" charset="0"/>
              <a:buChar char="•"/>
            </a:pPr>
            <a:r>
              <a:rPr lang="en-US" b="0" i="0" dirty="0">
                <a:solidFill>
                  <a:srgbClr val="D1D5DB"/>
                </a:solidFill>
                <a:effectLst/>
                <a:latin typeface="Söhne"/>
              </a:rPr>
              <a:t> Video Classification: The task of assigning a label (e.g., "sports", "news", "action movie") to a video, based on its content.</a:t>
            </a:r>
          </a:p>
        </p:txBody>
      </p:sp>
      <p:sp>
        <p:nvSpPr>
          <p:cNvPr id="4" name="Slide Number Placeholder 3"/>
          <p:cNvSpPr>
            <a:spLocks noGrp="1"/>
          </p:cNvSpPr>
          <p:nvPr>
            <p:ph type="sldNum" sz="quarter" idx="5"/>
          </p:nvPr>
        </p:nvSpPr>
        <p:spPr/>
        <p:txBody>
          <a:bodyPr/>
          <a:lstStyle/>
          <a:p>
            <a:fld id="{36828A07-D046-4481-98A0-46C92F81D437}" type="slidenum">
              <a:rPr lang="fr-FR" smtClean="0"/>
              <a:t>6</a:t>
            </a:fld>
            <a:endParaRPr lang="fr-FR"/>
          </a:p>
        </p:txBody>
      </p:sp>
    </p:spTree>
    <p:extLst>
      <p:ext uri="{BB962C8B-B14F-4D97-AF65-F5344CB8AC3E}">
        <p14:creationId xmlns:p14="http://schemas.microsoft.com/office/powerpoint/2010/main" val="270992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Everything</a:t>
            </a:r>
            <a:r>
              <a:rPr lang="fr-FR" dirty="0"/>
              <a:t> hand-</a:t>
            </a:r>
            <a:r>
              <a:rPr lang="fr-FR" dirty="0" err="1"/>
              <a:t>annotated</a:t>
            </a:r>
            <a:endParaRPr lang="fr-FR" dirty="0"/>
          </a:p>
        </p:txBody>
      </p:sp>
      <p:sp>
        <p:nvSpPr>
          <p:cNvPr id="4" name="Slide Number Placeholder 3"/>
          <p:cNvSpPr>
            <a:spLocks noGrp="1"/>
          </p:cNvSpPr>
          <p:nvPr>
            <p:ph type="sldNum" sz="quarter" idx="5"/>
          </p:nvPr>
        </p:nvSpPr>
        <p:spPr/>
        <p:txBody>
          <a:bodyPr/>
          <a:lstStyle/>
          <a:p>
            <a:fld id="{36828A07-D046-4481-98A0-46C92F81D437}" type="slidenum">
              <a:rPr lang="fr-FR" smtClean="0"/>
              <a:t>7</a:t>
            </a:fld>
            <a:endParaRPr lang="fr-FR"/>
          </a:p>
        </p:txBody>
      </p:sp>
    </p:spTree>
    <p:extLst>
      <p:ext uri="{BB962C8B-B14F-4D97-AF65-F5344CB8AC3E}">
        <p14:creationId xmlns:p14="http://schemas.microsoft.com/office/powerpoint/2010/main" val="3763438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Everything</a:t>
            </a:r>
            <a:r>
              <a:rPr lang="fr-FR" dirty="0"/>
              <a:t> hand-</a:t>
            </a:r>
            <a:r>
              <a:rPr lang="fr-FR" dirty="0" err="1"/>
              <a:t>annotated</a:t>
            </a:r>
            <a:endParaRPr lang="fr-FR" dirty="0"/>
          </a:p>
        </p:txBody>
      </p:sp>
      <p:sp>
        <p:nvSpPr>
          <p:cNvPr id="4" name="Slide Number Placeholder 3"/>
          <p:cNvSpPr>
            <a:spLocks noGrp="1"/>
          </p:cNvSpPr>
          <p:nvPr>
            <p:ph type="sldNum" sz="quarter" idx="5"/>
          </p:nvPr>
        </p:nvSpPr>
        <p:spPr/>
        <p:txBody>
          <a:bodyPr/>
          <a:lstStyle/>
          <a:p>
            <a:fld id="{36828A07-D046-4481-98A0-46C92F81D437}" type="slidenum">
              <a:rPr lang="fr-FR" smtClean="0"/>
              <a:t>8</a:t>
            </a:fld>
            <a:endParaRPr lang="fr-FR"/>
          </a:p>
        </p:txBody>
      </p:sp>
    </p:spTree>
    <p:extLst>
      <p:ext uri="{BB962C8B-B14F-4D97-AF65-F5344CB8AC3E}">
        <p14:creationId xmlns:p14="http://schemas.microsoft.com/office/powerpoint/2010/main" val="123802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6828A07-D046-4481-98A0-46C92F81D437}" type="slidenum">
              <a:rPr lang="fr-FR" smtClean="0"/>
              <a:t>9</a:t>
            </a:fld>
            <a:endParaRPr lang="fr-FR"/>
          </a:p>
        </p:txBody>
      </p:sp>
    </p:spTree>
    <p:extLst>
      <p:ext uri="{BB962C8B-B14F-4D97-AF65-F5344CB8AC3E}">
        <p14:creationId xmlns:p14="http://schemas.microsoft.com/office/powerpoint/2010/main" val="3588931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6828A07-D046-4481-98A0-46C92F81D437}" type="slidenum">
              <a:rPr lang="fr-FR" smtClean="0"/>
              <a:t>10</a:t>
            </a:fld>
            <a:endParaRPr lang="fr-FR"/>
          </a:p>
        </p:txBody>
      </p:sp>
    </p:spTree>
    <p:extLst>
      <p:ext uri="{BB962C8B-B14F-4D97-AF65-F5344CB8AC3E}">
        <p14:creationId xmlns:p14="http://schemas.microsoft.com/office/powerpoint/2010/main" val="293990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 base on s’est entrainé sur </a:t>
            </a:r>
            <a:r>
              <a:rPr lang="fr-FR" dirty="0" err="1"/>
              <a:t>wikipédia</a:t>
            </a:r>
            <a:r>
              <a:rPr lang="fr-FR" dirty="0"/>
              <a:t>, </a:t>
            </a:r>
            <a:r>
              <a:rPr lang="fr-FR" dirty="0" err="1"/>
              <a:t>etc</a:t>
            </a:r>
            <a:r>
              <a:rPr lang="fr-FR" dirty="0"/>
              <a:t> … et le but c’était de prédire le mot n+1 en fonction des mots 1 à n. Le fine-tuning a notamment permis d’empêcher certains comportements, comme comparer Word et Google docs, … ce genre de trucs n’était pas du tout dans la base de données d’entrainement de départ. </a:t>
            </a:r>
          </a:p>
        </p:txBody>
      </p:sp>
      <p:sp>
        <p:nvSpPr>
          <p:cNvPr id="4" name="Slide Number Placeholder 3"/>
          <p:cNvSpPr>
            <a:spLocks noGrp="1"/>
          </p:cNvSpPr>
          <p:nvPr>
            <p:ph type="sldNum" sz="quarter" idx="5"/>
          </p:nvPr>
        </p:nvSpPr>
        <p:spPr/>
        <p:txBody>
          <a:bodyPr/>
          <a:lstStyle/>
          <a:p>
            <a:fld id="{36828A07-D046-4481-98A0-46C92F81D437}" type="slidenum">
              <a:rPr lang="fr-FR" smtClean="0"/>
              <a:t>11</a:t>
            </a:fld>
            <a:endParaRPr lang="fr-FR"/>
          </a:p>
        </p:txBody>
      </p:sp>
    </p:spTree>
    <p:extLst>
      <p:ext uri="{BB962C8B-B14F-4D97-AF65-F5344CB8AC3E}">
        <p14:creationId xmlns:p14="http://schemas.microsoft.com/office/powerpoint/2010/main" val="89450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011D-FBA3-343D-6491-5518E86DC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1D92F65-4764-835E-2F6E-089915056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6D5278E-F92A-A7F3-56BE-1809CFFF65B0}"/>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5" name="Footer Placeholder 4">
            <a:extLst>
              <a:ext uri="{FF2B5EF4-FFF2-40B4-BE49-F238E27FC236}">
                <a16:creationId xmlns:a16="http://schemas.microsoft.com/office/drawing/2014/main" id="{D14B55F4-377B-3974-1322-CDC546E0CBA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FD995D8-5D5D-D903-4FA4-759F3D1F2AD3}"/>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86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EA9A-8042-5056-565E-9ABE2E463D30}"/>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BDB437C-CFA1-4749-E49A-6B1F8C3D8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7C8E457-ED58-4272-A1A6-D7EBF23EA176}"/>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5" name="Footer Placeholder 4">
            <a:extLst>
              <a:ext uri="{FF2B5EF4-FFF2-40B4-BE49-F238E27FC236}">
                <a16:creationId xmlns:a16="http://schemas.microsoft.com/office/drawing/2014/main" id="{03370583-34EB-8CBE-07DF-FF5F5B778F1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2C6B4D5-8881-84EB-D4B0-21EAF8B93AA5}"/>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408684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0A707-5CF6-5C45-409E-F61601D89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47AB925-01A8-3336-7202-C841D6461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F64CF65-626F-4E86-2AB5-A7F2152A0B58}"/>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5" name="Footer Placeholder 4">
            <a:extLst>
              <a:ext uri="{FF2B5EF4-FFF2-40B4-BE49-F238E27FC236}">
                <a16:creationId xmlns:a16="http://schemas.microsoft.com/office/drawing/2014/main" id="{75A6960D-3BB3-99E0-C61D-D76D8A12A84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5B4031D-A613-ADD0-0014-EC65BE5BDA42}"/>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115836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58F1-EB36-CD9C-EA7C-D3C81E5AE30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D237C11-DA10-A1B7-EE6A-E8B5CCD48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A520A65-B2FA-04E3-5A00-9A3E67795956}"/>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5" name="Footer Placeholder 4">
            <a:extLst>
              <a:ext uri="{FF2B5EF4-FFF2-40B4-BE49-F238E27FC236}">
                <a16:creationId xmlns:a16="http://schemas.microsoft.com/office/drawing/2014/main" id="{09BEC556-5C3B-E6EB-EB90-07663777D9F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509A5A-BF9E-E866-61FA-5081E1392F90}"/>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37982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0756-0C97-4FC3-B5F8-FA1DE5C0C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3971AB30-8A00-39E9-FC38-283BA3BB1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72F88-A087-CD7B-4BB1-0EA9C5FBB6C1}"/>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5" name="Footer Placeholder 4">
            <a:extLst>
              <a:ext uri="{FF2B5EF4-FFF2-40B4-BE49-F238E27FC236}">
                <a16:creationId xmlns:a16="http://schemas.microsoft.com/office/drawing/2014/main" id="{9F9A3846-801F-9AC2-D589-E541E16652D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CDD56DA-0A3C-9371-697F-F60E5AD35DFD}"/>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172843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AD46-8444-95F2-F896-30D6B32F92A3}"/>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8A4198-226C-2F08-3A2E-DC0F69C0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7075FD29-4930-858D-1672-277625CEF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2569BC07-3969-4DDF-673C-715E19B5454A}"/>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6" name="Footer Placeholder 5">
            <a:extLst>
              <a:ext uri="{FF2B5EF4-FFF2-40B4-BE49-F238E27FC236}">
                <a16:creationId xmlns:a16="http://schemas.microsoft.com/office/drawing/2014/main" id="{D0E54797-0E07-B007-EFD7-C63FD600F12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27A52EB-47B8-025F-6054-3CBB0E3FC28A}"/>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75485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935-6D36-0B3E-BD45-F573A86235A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75A046B-8D13-91A9-7E85-D4116F232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C51B0-ED1E-3BF1-711E-C930F51B5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8D4DE59-F2D3-D878-B7AF-CCDC59BB2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46787-7B0F-3C1D-2F58-0F1B1DE27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96D9DEB-C07D-ED73-3836-A57306C9FD20}"/>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8" name="Footer Placeholder 7">
            <a:extLst>
              <a:ext uri="{FF2B5EF4-FFF2-40B4-BE49-F238E27FC236}">
                <a16:creationId xmlns:a16="http://schemas.microsoft.com/office/drawing/2014/main" id="{E7E912C3-3404-EF7C-D817-B7ED6C3A218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083C5A2-642F-2E9A-C115-599E0881EC1B}"/>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60579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DB6B-B058-32B2-6D96-7FFDE31D7171}"/>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6F41F94-2179-F5E5-B91B-0B2EDFA957E5}"/>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4" name="Footer Placeholder 3">
            <a:extLst>
              <a:ext uri="{FF2B5EF4-FFF2-40B4-BE49-F238E27FC236}">
                <a16:creationId xmlns:a16="http://schemas.microsoft.com/office/drawing/2014/main" id="{BC9CDBBC-A865-3702-AF55-52DDACCA3DB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01C7EE9D-DFDF-62C0-C57C-F88D7742F50A}"/>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346312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AC1BF-0162-2C12-E9BA-D3976C5B18EF}"/>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3" name="Footer Placeholder 2">
            <a:extLst>
              <a:ext uri="{FF2B5EF4-FFF2-40B4-BE49-F238E27FC236}">
                <a16:creationId xmlns:a16="http://schemas.microsoft.com/office/drawing/2014/main" id="{2D765EFB-48E7-F5FF-2B92-2D608E077C78}"/>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F89FDBF1-A3E7-3BAB-7AD3-ADC103D4F808}"/>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83265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498-80D8-B6E9-CD77-71F38FA8B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E4478782-D6AE-BE8E-8032-9E038DC08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776E942-91DC-2B5B-50C0-3A21411E7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5DFDF-1404-1CF2-C052-AF7F8352395F}"/>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6" name="Footer Placeholder 5">
            <a:extLst>
              <a:ext uri="{FF2B5EF4-FFF2-40B4-BE49-F238E27FC236}">
                <a16:creationId xmlns:a16="http://schemas.microsoft.com/office/drawing/2014/main" id="{5088E354-B76B-4B0A-A0A1-393427ADA7D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373126C-6C5F-4898-C3F5-9CF375134774}"/>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99437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C5B7-0F51-6312-235D-CED2EA2A2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1BABDEED-BBED-0D83-099E-48A802630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9F9D90C7-FE51-92D4-CAC6-FDC6B28C8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E80A7-E4A4-F37E-E735-E11A004BB342}"/>
              </a:ext>
            </a:extLst>
          </p:cNvPr>
          <p:cNvSpPr>
            <a:spLocks noGrp="1"/>
          </p:cNvSpPr>
          <p:nvPr>
            <p:ph type="dt" sz="half" idx="10"/>
          </p:nvPr>
        </p:nvSpPr>
        <p:spPr/>
        <p:txBody>
          <a:bodyPr/>
          <a:lstStyle/>
          <a:p>
            <a:fld id="{E7377E0B-31FA-49A6-8A64-387BD7E1842D}" type="datetimeFigureOut">
              <a:rPr lang="fr-FR" smtClean="0"/>
              <a:t>26/01/2023</a:t>
            </a:fld>
            <a:endParaRPr lang="fr-FR"/>
          </a:p>
        </p:txBody>
      </p:sp>
      <p:sp>
        <p:nvSpPr>
          <p:cNvPr id="6" name="Footer Placeholder 5">
            <a:extLst>
              <a:ext uri="{FF2B5EF4-FFF2-40B4-BE49-F238E27FC236}">
                <a16:creationId xmlns:a16="http://schemas.microsoft.com/office/drawing/2014/main" id="{B6D07CDD-A92F-4E87-B1CE-5304CE2BBB5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418246D-F652-B257-6C8A-7B4F3A930890}"/>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69780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45B0B-289B-04E7-FB6F-003A52634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BA959E4-CA0B-23AF-43F8-9C1E95D67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25FFCAD-ED6E-70FA-4616-F02C43DCB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77E0B-31FA-49A6-8A64-387BD7E1842D}" type="datetimeFigureOut">
              <a:rPr lang="fr-FR" smtClean="0"/>
              <a:t>26/01/2023</a:t>
            </a:fld>
            <a:endParaRPr lang="fr-FR"/>
          </a:p>
        </p:txBody>
      </p:sp>
      <p:sp>
        <p:nvSpPr>
          <p:cNvPr id="5" name="Footer Placeholder 4">
            <a:extLst>
              <a:ext uri="{FF2B5EF4-FFF2-40B4-BE49-F238E27FC236}">
                <a16:creationId xmlns:a16="http://schemas.microsoft.com/office/drawing/2014/main" id="{9B80CE56-71A3-07BA-F990-2F89CB931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BCB49C4-CEE5-8C95-AE19-1A3135D58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D33B8-4512-4FD2-A60A-FF977B5E32AD}" type="slidenum">
              <a:rPr lang="fr-FR" smtClean="0"/>
              <a:t>‹#›</a:t>
            </a:fld>
            <a:endParaRPr lang="fr-FR"/>
          </a:p>
        </p:txBody>
      </p:sp>
    </p:spTree>
    <p:extLst>
      <p:ext uri="{BB962C8B-B14F-4D97-AF65-F5344CB8AC3E}">
        <p14:creationId xmlns:p14="http://schemas.microsoft.com/office/powerpoint/2010/main" val="2380427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ytorch.org/vision/0.8/mode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A0A2-C176-FB16-D910-3F43F50B9C34}"/>
              </a:ext>
            </a:extLst>
          </p:cNvPr>
          <p:cNvSpPr>
            <a:spLocks noGrp="1"/>
          </p:cNvSpPr>
          <p:nvPr>
            <p:ph type="ctrTitle"/>
          </p:nvPr>
        </p:nvSpPr>
        <p:spPr/>
        <p:txBody>
          <a:bodyPr/>
          <a:lstStyle/>
          <a:p>
            <a:r>
              <a:rPr lang="en-GB" dirty="0"/>
              <a:t>Transfer learning</a:t>
            </a:r>
          </a:p>
        </p:txBody>
      </p:sp>
      <p:sp>
        <p:nvSpPr>
          <p:cNvPr id="3" name="Subtitle 2">
            <a:extLst>
              <a:ext uri="{FF2B5EF4-FFF2-40B4-BE49-F238E27FC236}">
                <a16:creationId xmlns:a16="http://schemas.microsoft.com/office/drawing/2014/main" id="{8DA1A83F-9FEE-6699-0C1A-127ABB21B236}"/>
              </a:ext>
            </a:extLst>
          </p:cNvPr>
          <p:cNvSpPr>
            <a:spLocks noGrp="1"/>
          </p:cNvSpPr>
          <p:nvPr>
            <p:ph type="subTitle" idx="1"/>
          </p:nvPr>
        </p:nvSpPr>
        <p:spPr/>
        <p:txBody>
          <a:bodyPr/>
          <a:lstStyle/>
          <a:p>
            <a:r>
              <a:rPr lang="en-US" dirty="0">
                <a:solidFill>
                  <a:schemeClr val="bg1">
                    <a:lumMod val="50000"/>
                  </a:schemeClr>
                </a:solidFill>
              </a:rPr>
              <a:t>Lecture 5/10</a:t>
            </a:r>
          </a:p>
        </p:txBody>
      </p:sp>
    </p:spTree>
    <p:extLst>
      <p:ext uri="{BB962C8B-B14F-4D97-AF65-F5344CB8AC3E}">
        <p14:creationId xmlns:p14="http://schemas.microsoft.com/office/powerpoint/2010/main" val="3667752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29FD-B28B-9634-C041-8763FBD4CC2C}"/>
              </a:ext>
            </a:extLst>
          </p:cNvPr>
          <p:cNvSpPr>
            <a:spLocks noGrp="1"/>
          </p:cNvSpPr>
          <p:nvPr>
            <p:ph type="title"/>
          </p:nvPr>
        </p:nvSpPr>
        <p:spPr/>
        <p:txBody>
          <a:bodyPr/>
          <a:lstStyle/>
          <a:p>
            <a:r>
              <a:rPr lang="fr-FR" dirty="0" err="1"/>
              <a:t>Available</a:t>
            </a:r>
            <a:r>
              <a:rPr lang="fr-FR" dirty="0"/>
              <a:t> </a:t>
            </a:r>
            <a:r>
              <a:rPr lang="fr-FR" dirty="0" err="1"/>
              <a:t>models</a:t>
            </a:r>
            <a:r>
              <a:rPr lang="fr-FR" dirty="0"/>
              <a:t> in PyTorch</a:t>
            </a:r>
          </a:p>
        </p:txBody>
      </p:sp>
      <p:pic>
        <p:nvPicPr>
          <p:cNvPr id="5" name="Picture 4">
            <a:extLst>
              <a:ext uri="{FF2B5EF4-FFF2-40B4-BE49-F238E27FC236}">
                <a16:creationId xmlns:a16="http://schemas.microsoft.com/office/drawing/2014/main" id="{6A7EEC5C-6CEB-B88E-DEA3-28A7E059A14A}"/>
              </a:ext>
            </a:extLst>
          </p:cNvPr>
          <p:cNvPicPr>
            <a:picLocks noChangeAspect="1"/>
          </p:cNvPicPr>
          <p:nvPr/>
        </p:nvPicPr>
        <p:blipFill rotWithShape="1">
          <a:blip r:embed="rId3"/>
          <a:srcRect t="27369"/>
          <a:stretch/>
        </p:blipFill>
        <p:spPr>
          <a:xfrm>
            <a:off x="601727" y="2111297"/>
            <a:ext cx="10988546" cy="3070896"/>
          </a:xfrm>
          <a:prstGeom prst="rect">
            <a:avLst/>
          </a:prstGeom>
        </p:spPr>
      </p:pic>
    </p:spTree>
    <p:extLst>
      <p:ext uri="{BB962C8B-B14F-4D97-AF65-F5344CB8AC3E}">
        <p14:creationId xmlns:p14="http://schemas.microsoft.com/office/powerpoint/2010/main" val="4282275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D2E8-3C5C-9342-C31C-E0CD8A3892A9}"/>
              </a:ext>
            </a:extLst>
          </p:cNvPr>
          <p:cNvSpPr>
            <a:spLocks noGrp="1"/>
          </p:cNvSpPr>
          <p:nvPr>
            <p:ph type="title"/>
          </p:nvPr>
        </p:nvSpPr>
        <p:spPr/>
        <p:txBody>
          <a:bodyPr/>
          <a:lstStyle/>
          <a:p>
            <a:r>
              <a:rPr lang="fr-FR" dirty="0" err="1"/>
              <a:t>ChatGPT</a:t>
            </a:r>
            <a:r>
              <a:rPr lang="fr-FR" dirty="0"/>
              <a:t>, an </a:t>
            </a:r>
            <a:r>
              <a:rPr lang="fr-FR" dirty="0" err="1"/>
              <a:t>example</a:t>
            </a:r>
            <a:r>
              <a:rPr lang="fr-FR" dirty="0"/>
              <a:t> of Transfer Learning</a:t>
            </a:r>
          </a:p>
        </p:txBody>
      </p:sp>
      <p:pic>
        <p:nvPicPr>
          <p:cNvPr id="9" name="Picture 8">
            <a:extLst>
              <a:ext uri="{FF2B5EF4-FFF2-40B4-BE49-F238E27FC236}">
                <a16:creationId xmlns:a16="http://schemas.microsoft.com/office/drawing/2014/main" id="{8181A3BD-EE82-900B-B784-FE03CE1AF417}"/>
              </a:ext>
            </a:extLst>
          </p:cNvPr>
          <p:cNvPicPr>
            <a:picLocks noChangeAspect="1"/>
          </p:cNvPicPr>
          <p:nvPr/>
        </p:nvPicPr>
        <p:blipFill>
          <a:blip r:embed="rId3"/>
          <a:stretch>
            <a:fillRect/>
          </a:stretch>
        </p:blipFill>
        <p:spPr>
          <a:xfrm>
            <a:off x="838200" y="1690688"/>
            <a:ext cx="8463436" cy="2120593"/>
          </a:xfrm>
          <a:prstGeom prst="rect">
            <a:avLst/>
          </a:prstGeom>
        </p:spPr>
      </p:pic>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C1E377C4-87C2-4EF6-C788-82B4A6B25226}"/>
                  </a:ext>
                </a:extLst>
              </p14:cNvPr>
              <p14:cNvContentPartPr/>
              <p14:nvPr/>
            </p14:nvContentPartPr>
            <p14:xfrm>
              <a:off x="2236789" y="1689308"/>
              <a:ext cx="2349360" cy="1221840"/>
            </p14:xfrm>
          </p:contentPart>
        </mc:Choice>
        <mc:Fallback>
          <p:pic>
            <p:nvPicPr>
              <p:cNvPr id="10" name="Ink 9">
                <a:extLst>
                  <a:ext uri="{FF2B5EF4-FFF2-40B4-BE49-F238E27FC236}">
                    <a16:creationId xmlns:a16="http://schemas.microsoft.com/office/drawing/2014/main" id="{C1E377C4-87C2-4EF6-C788-82B4A6B25226}"/>
                  </a:ext>
                </a:extLst>
              </p:cNvPr>
              <p:cNvPicPr/>
              <p:nvPr/>
            </p:nvPicPr>
            <p:blipFill>
              <a:blip r:embed="rId5"/>
              <a:stretch>
                <a:fillRect/>
              </a:stretch>
            </p:blipFill>
            <p:spPr>
              <a:xfrm>
                <a:off x="2200789" y="1653668"/>
                <a:ext cx="2421000" cy="1293480"/>
              </a:xfrm>
              <a:prstGeom prst="rect">
                <a:avLst/>
              </a:prstGeom>
            </p:spPr>
          </p:pic>
        </mc:Fallback>
      </mc:AlternateContent>
      <p:sp>
        <p:nvSpPr>
          <p:cNvPr id="12" name="Content Placeholder 2">
            <a:extLst>
              <a:ext uri="{FF2B5EF4-FFF2-40B4-BE49-F238E27FC236}">
                <a16:creationId xmlns:a16="http://schemas.microsoft.com/office/drawing/2014/main" id="{6FA4D00E-0536-887E-D80B-14DDFCAC021D}"/>
              </a:ext>
            </a:extLst>
          </p:cNvPr>
          <p:cNvSpPr>
            <a:spLocks noGrp="1"/>
          </p:cNvSpPr>
          <p:nvPr>
            <p:ph idx="1"/>
          </p:nvPr>
        </p:nvSpPr>
        <p:spPr>
          <a:xfrm>
            <a:off x="838200" y="3868955"/>
            <a:ext cx="10515600" cy="2381917"/>
          </a:xfrm>
        </p:spPr>
        <p:txBody>
          <a:bodyPr>
            <a:normAutofit/>
          </a:bodyPr>
          <a:lstStyle/>
          <a:p>
            <a:pPr algn="just"/>
            <a:r>
              <a:rPr lang="en-US" dirty="0"/>
              <a:t>GPT-3.5 : ‘given an initial text as prompt, it will produce text that continues the prompt’</a:t>
            </a:r>
          </a:p>
          <a:p>
            <a:pPr algn="just"/>
            <a:r>
              <a:rPr lang="en-US" dirty="0"/>
              <a:t>But </a:t>
            </a:r>
            <a:r>
              <a:rPr lang="en-US" dirty="0" err="1"/>
              <a:t>ChatGPT</a:t>
            </a:r>
            <a:r>
              <a:rPr lang="en-US" dirty="0"/>
              <a:t> : </a:t>
            </a:r>
          </a:p>
        </p:txBody>
      </p:sp>
      <p:pic>
        <p:nvPicPr>
          <p:cNvPr id="14" name="Picture 13">
            <a:extLst>
              <a:ext uri="{FF2B5EF4-FFF2-40B4-BE49-F238E27FC236}">
                <a16:creationId xmlns:a16="http://schemas.microsoft.com/office/drawing/2014/main" id="{DFC706F9-CCFC-D8A4-9074-7D67465F004C}"/>
              </a:ext>
            </a:extLst>
          </p:cNvPr>
          <p:cNvPicPr>
            <a:picLocks noChangeAspect="1"/>
          </p:cNvPicPr>
          <p:nvPr/>
        </p:nvPicPr>
        <p:blipFill>
          <a:blip r:embed="rId6"/>
          <a:stretch>
            <a:fillRect/>
          </a:stretch>
        </p:blipFill>
        <p:spPr>
          <a:xfrm>
            <a:off x="3956157" y="4840941"/>
            <a:ext cx="7065697" cy="1920873"/>
          </a:xfrm>
          <a:prstGeom prst="rect">
            <a:avLst/>
          </a:prstGeom>
        </p:spPr>
      </p:pic>
    </p:spTree>
    <p:extLst>
      <p:ext uri="{BB962C8B-B14F-4D97-AF65-F5344CB8AC3E}">
        <p14:creationId xmlns:p14="http://schemas.microsoft.com/office/powerpoint/2010/main" val="199248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5DF5-9273-5D6E-84BD-2AF0BF7C3792}"/>
              </a:ext>
            </a:extLst>
          </p:cNvPr>
          <p:cNvSpPr>
            <a:spLocks noGrp="1"/>
          </p:cNvSpPr>
          <p:nvPr>
            <p:ph type="title"/>
          </p:nvPr>
        </p:nvSpPr>
        <p:spPr/>
        <p:txBody>
          <a:bodyPr/>
          <a:lstStyle/>
          <a:p>
            <a:r>
              <a:rPr lang="en-GB" dirty="0"/>
              <a:t>What is transfer learning</a:t>
            </a:r>
          </a:p>
        </p:txBody>
      </p:sp>
      <p:sp>
        <p:nvSpPr>
          <p:cNvPr id="3" name="Content Placeholder 2">
            <a:extLst>
              <a:ext uri="{FF2B5EF4-FFF2-40B4-BE49-F238E27FC236}">
                <a16:creationId xmlns:a16="http://schemas.microsoft.com/office/drawing/2014/main" id="{78DE23D1-93AB-510E-44AD-3DEF6577A04B}"/>
              </a:ext>
            </a:extLst>
          </p:cNvPr>
          <p:cNvSpPr>
            <a:spLocks noGrp="1"/>
          </p:cNvSpPr>
          <p:nvPr>
            <p:ph idx="1"/>
          </p:nvPr>
        </p:nvSpPr>
        <p:spPr/>
        <p:txBody>
          <a:bodyPr/>
          <a:lstStyle/>
          <a:p>
            <a:pPr algn="just"/>
            <a:r>
              <a:rPr lang="en-US" dirty="0"/>
              <a:t>Reuse a model trained on one task as the starting point for a model on a second task</a:t>
            </a:r>
          </a:p>
          <a:p>
            <a:pPr algn="just"/>
            <a:r>
              <a:rPr lang="en-US" dirty="0"/>
              <a:t>Allows the second model to benefit from the knowledge learned by the first model</a:t>
            </a:r>
          </a:p>
          <a:p>
            <a:pPr algn="just"/>
            <a:r>
              <a:rPr lang="en-US" dirty="0"/>
              <a:t>Can lead to faster training times and improved performance on the second task</a:t>
            </a:r>
          </a:p>
        </p:txBody>
      </p:sp>
    </p:spTree>
    <p:extLst>
      <p:ext uri="{BB962C8B-B14F-4D97-AF65-F5344CB8AC3E}">
        <p14:creationId xmlns:p14="http://schemas.microsoft.com/office/powerpoint/2010/main" val="2308263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7F841D-6571-7A76-B532-8F24B8A10C2F}"/>
              </a:ext>
            </a:extLst>
          </p:cNvPr>
          <p:cNvPicPr>
            <a:picLocks noGrp="1" noChangeAspect="1"/>
          </p:cNvPicPr>
          <p:nvPr>
            <p:ph idx="1"/>
          </p:nvPr>
        </p:nvPicPr>
        <p:blipFill>
          <a:blip r:embed="rId3"/>
          <a:stretch>
            <a:fillRect/>
          </a:stretch>
        </p:blipFill>
        <p:spPr>
          <a:xfrm>
            <a:off x="1938485" y="643466"/>
            <a:ext cx="8315029" cy="5571067"/>
          </a:xfrm>
          <a:prstGeom prst="rect">
            <a:avLst/>
          </a:prstGeom>
        </p:spPr>
      </p:pic>
    </p:spTree>
    <p:extLst>
      <p:ext uri="{BB962C8B-B14F-4D97-AF65-F5344CB8AC3E}">
        <p14:creationId xmlns:p14="http://schemas.microsoft.com/office/powerpoint/2010/main" val="3509728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5DF5-9273-5D6E-84BD-2AF0BF7C3792}"/>
              </a:ext>
            </a:extLst>
          </p:cNvPr>
          <p:cNvSpPr>
            <a:spLocks noGrp="1"/>
          </p:cNvSpPr>
          <p:nvPr>
            <p:ph type="title"/>
          </p:nvPr>
        </p:nvSpPr>
        <p:spPr>
          <a:xfrm>
            <a:off x="648929" y="629266"/>
            <a:ext cx="3505495" cy="1622321"/>
          </a:xfrm>
        </p:spPr>
        <p:txBody>
          <a:bodyPr>
            <a:normAutofit/>
          </a:bodyPr>
          <a:lstStyle/>
          <a:p>
            <a:r>
              <a:rPr lang="en-GB" sz="4100"/>
              <a:t>What is transfer learning</a:t>
            </a:r>
          </a:p>
        </p:txBody>
      </p:sp>
      <p:sp>
        <p:nvSpPr>
          <p:cNvPr id="3" name="Content Placeholder 2">
            <a:extLst>
              <a:ext uri="{FF2B5EF4-FFF2-40B4-BE49-F238E27FC236}">
                <a16:creationId xmlns:a16="http://schemas.microsoft.com/office/drawing/2014/main" id="{78DE23D1-93AB-510E-44AD-3DEF6577A04B}"/>
              </a:ext>
            </a:extLst>
          </p:cNvPr>
          <p:cNvSpPr>
            <a:spLocks noGrp="1"/>
          </p:cNvSpPr>
          <p:nvPr>
            <p:ph idx="1"/>
          </p:nvPr>
        </p:nvSpPr>
        <p:spPr>
          <a:xfrm>
            <a:off x="648931" y="2438400"/>
            <a:ext cx="3505494" cy="3785419"/>
          </a:xfrm>
        </p:spPr>
        <p:txBody>
          <a:bodyPr>
            <a:normAutofit/>
          </a:bodyPr>
          <a:lstStyle/>
          <a:p>
            <a:r>
              <a:rPr lang="en-US" sz="2000"/>
              <a:t>Fine tuning </a:t>
            </a:r>
          </a:p>
          <a:p>
            <a:r>
              <a:rPr lang="en-US" sz="2000"/>
              <a:t>Feature extraction</a:t>
            </a:r>
          </a:p>
          <a:p>
            <a:r>
              <a:rPr lang="en-US" sz="2000"/>
              <a:t>Joint Training</a:t>
            </a:r>
          </a:p>
        </p:txBody>
      </p:sp>
      <p:sp>
        <p:nvSpPr>
          <p:cNvPr id="1031" name="Rectangle 10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C65F01B-1B52-82FE-395A-A4B66FA0FF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 r="971"/>
          <a:stretch/>
        </p:blipFill>
        <p:spPr bwMode="auto">
          <a:xfrm>
            <a:off x="5190163" y="919181"/>
            <a:ext cx="6517623" cy="501639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99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5DF5-9273-5D6E-84BD-2AF0BF7C3792}"/>
              </a:ext>
            </a:extLst>
          </p:cNvPr>
          <p:cNvSpPr>
            <a:spLocks noGrp="1"/>
          </p:cNvSpPr>
          <p:nvPr>
            <p:ph type="title"/>
          </p:nvPr>
        </p:nvSpPr>
        <p:spPr/>
        <p:txBody>
          <a:bodyPr/>
          <a:lstStyle/>
          <a:p>
            <a:r>
              <a:rPr lang="en-GB" dirty="0"/>
              <a:t>What does it look like in PyTorch</a:t>
            </a:r>
          </a:p>
        </p:txBody>
      </p:sp>
      <p:sp>
        <p:nvSpPr>
          <p:cNvPr id="3" name="Content Placeholder 2">
            <a:extLst>
              <a:ext uri="{FF2B5EF4-FFF2-40B4-BE49-F238E27FC236}">
                <a16:creationId xmlns:a16="http://schemas.microsoft.com/office/drawing/2014/main" id="{78DE23D1-93AB-510E-44AD-3DEF6577A04B}"/>
              </a:ext>
            </a:extLst>
          </p:cNvPr>
          <p:cNvSpPr>
            <a:spLocks noGrp="1"/>
          </p:cNvSpPr>
          <p:nvPr>
            <p:ph idx="1"/>
          </p:nvPr>
        </p:nvSpPr>
        <p:spPr/>
        <p:txBody>
          <a:bodyPr/>
          <a:lstStyle/>
          <a:p>
            <a:pPr marL="0" indent="0">
              <a:buNone/>
            </a:pPr>
            <a:r>
              <a:rPr lang="en-GB" sz="2800" dirty="0" err="1">
                <a:hlinkClick r:id="rId2"/>
              </a:rPr>
              <a:t>torchivision.models</a:t>
            </a:r>
            <a:r>
              <a:rPr lang="fr-FR" sz="2800" dirty="0"/>
              <a:t> </a:t>
            </a:r>
            <a:r>
              <a:rPr lang="fr-FR" sz="2800" dirty="0" err="1"/>
              <a:t>is</a:t>
            </a:r>
            <a:r>
              <a:rPr lang="fr-FR" sz="2800" dirty="0"/>
              <a:t> a </a:t>
            </a:r>
            <a:r>
              <a:rPr lang="en-US" sz="2800" b="0" i="0" dirty="0" err="1">
                <a:solidFill>
                  <a:srgbClr val="262626"/>
                </a:solidFill>
                <a:effectLst/>
                <a:latin typeface="FreightSans"/>
              </a:rPr>
              <a:t>subpackage</a:t>
            </a:r>
            <a:r>
              <a:rPr lang="en-US" sz="2800" b="0" i="0" dirty="0">
                <a:solidFill>
                  <a:srgbClr val="262626"/>
                </a:solidFill>
                <a:effectLst/>
                <a:latin typeface="FreightSans"/>
              </a:rPr>
              <a:t> that contains architectures and weights of pre-trained models for addressing different tasks, e.g.</a:t>
            </a:r>
            <a:r>
              <a:rPr lang="en-US" sz="2800" dirty="0">
                <a:solidFill>
                  <a:srgbClr val="262626"/>
                </a:solidFill>
                <a:latin typeface="FreightSans"/>
              </a:rPr>
              <a:t>:</a:t>
            </a:r>
          </a:p>
          <a:p>
            <a:endParaRPr lang="en-US" dirty="0">
              <a:solidFill>
                <a:srgbClr val="262626"/>
              </a:solidFill>
              <a:latin typeface="FreightSans"/>
            </a:endParaRPr>
          </a:p>
          <a:p>
            <a:pPr marL="0" indent="0">
              <a:buNone/>
            </a:pPr>
            <a:r>
              <a:rPr lang="en-US" sz="2400" b="0" dirty="0">
                <a:solidFill>
                  <a:srgbClr val="C586C0"/>
                </a:solidFill>
                <a:effectLst/>
                <a:highlight>
                  <a:srgbClr val="000000"/>
                </a:highlight>
                <a:latin typeface="Courier New" panose="02070309020205020404" pitchFamily="49" charset="0"/>
                <a:cs typeface="Courier New" panose="02070309020205020404" pitchFamily="49" charset="0"/>
              </a:rPr>
              <a:t>from</a:t>
            </a:r>
            <a:r>
              <a:rPr lang="fr-FR" sz="2400" dirty="0">
                <a:solidFill>
                  <a:srgbClr val="D4D4D4"/>
                </a:solidFill>
                <a:highlight>
                  <a:srgbClr val="000000"/>
                </a:highlight>
                <a:latin typeface="Courier New" panose="02070309020205020404" pitchFamily="49" charset="0"/>
                <a:cs typeface="Courier New" panose="02070309020205020404" pitchFamily="49" charset="0"/>
              </a:rPr>
              <a:t> </a:t>
            </a:r>
            <a:r>
              <a:rPr lang="fr-FR" sz="2400" dirty="0" err="1">
                <a:solidFill>
                  <a:srgbClr val="D4D4D4"/>
                </a:solidFill>
                <a:highlight>
                  <a:srgbClr val="000000"/>
                </a:highlight>
                <a:latin typeface="Courier New" panose="02070309020205020404" pitchFamily="49" charset="0"/>
                <a:cs typeface="Courier New" panose="02070309020205020404" pitchFamily="49" charset="0"/>
              </a:rPr>
              <a:t>torchvision</a:t>
            </a:r>
            <a:r>
              <a:rPr lang="fr-FR" sz="2400" dirty="0">
                <a:solidFill>
                  <a:srgbClr val="D4D4D4"/>
                </a:solidFill>
                <a:highlight>
                  <a:srgbClr val="000000"/>
                </a:highlight>
                <a:latin typeface="Courier New" panose="02070309020205020404" pitchFamily="49" charset="0"/>
                <a:cs typeface="Courier New" panose="02070309020205020404" pitchFamily="49" charset="0"/>
              </a:rPr>
              <a:t> </a:t>
            </a:r>
            <a:r>
              <a:rPr lang="en-US" sz="2400" b="0" dirty="0">
                <a:solidFill>
                  <a:srgbClr val="C586C0"/>
                </a:solidFill>
                <a:effectLst/>
                <a:highlight>
                  <a:srgbClr val="000000"/>
                </a:highlight>
                <a:latin typeface="Courier New" panose="02070309020205020404" pitchFamily="49" charset="0"/>
                <a:cs typeface="Courier New" panose="02070309020205020404" pitchFamily="49" charset="0"/>
              </a:rPr>
              <a:t>import</a:t>
            </a:r>
            <a:r>
              <a:rPr lang="fr-FR" sz="2400" dirty="0">
                <a:solidFill>
                  <a:srgbClr val="D4D4D4"/>
                </a:solidFill>
                <a:highlight>
                  <a:srgbClr val="000000"/>
                </a:highlight>
                <a:latin typeface="Courier New" panose="02070309020205020404" pitchFamily="49" charset="0"/>
                <a:cs typeface="Courier New" panose="02070309020205020404" pitchFamily="49" charset="0"/>
              </a:rPr>
              <a:t> </a:t>
            </a:r>
            <a:r>
              <a:rPr lang="fr-FR" sz="2400" dirty="0" err="1">
                <a:solidFill>
                  <a:srgbClr val="D4D4D4"/>
                </a:solidFill>
                <a:highlight>
                  <a:srgbClr val="000000"/>
                </a:highlight>
                <a:latin typeface="Courier New" panose="02070309020205020404" pitchFamily="49" charset="0"/>
                <a:cs typeface="Courier New" panose="02070309020205020404" pitchFamily="49" charset="0"/>
              </a:rPr>
              <a:t>models</a:t>
            </a:r>
            <a:r>
              <a:rPr lang="fr-FR" sz="2800" dirty="0">
                <a:solidFill>
                  <a:srgbClr val="262626"/>
                </a:solidFill>
                <a:latin typeface="FreightSans"/>
              </a:rPr>
              <a:t> -&gt; </a:t>
            </a:r>
            <a:r>
              <a:rPr lang="en-GB" sz="2800" dirty="0">
                <a:solidFill>
                  <a:srgbClr val="262626"/>
                </a:solidFill>
                <a:latin typeface="FreightSans"/>
              </a:rPr>
              <a:t>get the models</a:t>
            </a:r>
          </a:p>
          <a:p>
            <a:pPr marL="0" indent="0">
              <a:buNone/>
            </a:pPr>
            <a:r>
              <a:rPr lang="en-US" sz="2400" b="0" dirty="0">
                <a:solidFill>
                  <a:srgbClr val="C586C0"/>
                </a:solidFill>
                <a:effectLst/>
                <a:highlight>
                  <a:srgbClr val="000000"/>
                </a:highlight>
                <a:latin typeface="Courier New" panose="02070309020205020404" pitchFamily="49" charset="0"/>
                <a:cs typeface="Courier New" panose="02070309020205020404" pitchFamily="49" charset="0"/>
              </a:rPr>
              <a:t>from</a:t>
            </a:r>
            <a:r>
              <a:rPr lang="en-US" sz="2400" b="0" dirty="0">
                <a:solidFill>
                  <a:srgbClr val="D4D4D4"/>
                </a:solidFill>
                <a:effectLst/>
                <a:highlight>
                  <a:srgbClr val="000000"/>
                </a:highlight>
                <a:latin typeface="Courier New" panose="02070309020205020404" pitchFamily="49" charset="0"/>
                <a:cs typeface="Courier New" panose="02070309020205020404" pitchFamily="49" charset="0"/>
              </a:rPr>
              <a:t> </a:t>
            </a:r>
            <a:r>
              <a:rPr lang="en-US" sz="2400" b="0" dirty="0" err="1">
                <a:solidFill>
                  <a:srgbClr val="D4D4D4"/>
                </a:solidFill>
                <a:effectLst/>
                <a:highlight>
                  <a:srgbClr val="000000"/>
                </a:highlight>
                <a:latin typeface="Courier New" panose="02070309020205020404" pitchFamily="49" charset="0"/>
                <a:cs typeface="Courier New" panose="02070309020205020404" pitchFamily="49" charset="0"/>
              </a:rPr>
              <a:t>torchvision.models</a:t>
            </a:r>
            <a:r>
              <a:rPr lang="en-US" sz="2400" b="0" dirty="0">
                <a:solidFill>
                  <a:srgbClr val="D4D4D4"/>
                </a:solidFill>
                <a:effectLst/>
                <a:highlight>
                  <a:srgbClr val="000000"/>
                </a:highlight>
                <a:latin typeface="Courier New" panose="02070309020205020404" pitchFamily="49" charset="0"/>
                <a:cs typeface="Courier New" panose="02070309020205020404" pitchFamily="49" charset="0"/>
              </a:rPr>
              <a:t> </a:t>
            </a:r>
            <a:r>
              <a:rPr lang="en-US" sz="2400" b="0" dirty="0">
                <a:solidFill>
                  <a:srgbClr val="C586C0"/>
                </a:solidFill>
                <a:effectLst/>
                <a:highlight>
                  <a:srgbClr val="000000"/>
                </a:highlight>
                <a:latin typeface="Courier New" panose="02070309020205020404" pitchFamily="49" charset="0"/>
                <a:cs typeface="Courier New" panose="02070309020205020404" pitchFamily="49" charset="0"/>
              </a:rPr>
              <a:t>import</a:t>
            </a:r>
            <a:r>
              <a:rPr lang="en-US" sz="2400" b="0" dirty="0">
                <a:solidFill>
                  <a:srgbClr val="D4D4D4"/>
                </a:solidFill>
                <a:effectLst/>
                <a:highlight>
                  <a:srgbClr val="000000"/>
                </a:highlight>
                <a:latin typeface="Courier New" panose="02070309020205020404" pitchFamily="49" charset="0"/>
                <a:cs typeface="Courier New" panose="02070309020205020404" pitchFamily="49" charset="0"/>
              </a:rPr>
              <a:t> ResNet18_Weights</a:t>
            </a:r>
            <a:r>
              <a:rPr lang="en-US" sz="2800" dirty="0">
                <a:solidFill>
                  <a:srgbClr val="262626"/>
                </a:solidFill>
                <a:latin typeface="FreightSans"/>
              </a:rPr>
              <a:t> -&gt; get the weights</a:t>
            </a:r>
          </a:p>
          <a:p>
            <a:pPr marL="0" indent="0" algn="just">
              <a:buNone/>
            </a:pPr>
            <a:endParaRPr lang="en-US" dirty="0"/>
          </a:p>
          <a:p>
            <a:pPr marL="0" indent="0" algn="just">
              <a:buNone/>
            </a:pPr>
            <a:endParaRPr lang="en-US" dirty="0"/>
          </a:p>
          <a:p>
            <a:pPr marL="0" indent="0" algn="just">
              <a:buNone/>
            </a:pPr>
            <a:r>
              <a:rPr lang="en-US" dirty="0"/>
              <a:t>-&gt; DL_Practice_5_a_solutions.ipynb on Github</a:t>
            </a:r>
          </a:p>
        </p:txBody>
      </p:sp>
    </p:spTree>
    <p:extLst>
      <p:ext uri="{BB962C8B-B14F-4D97-AF65-F5344CB8AC3E}">
        <p14:creationId xmlns:p14="http://schemas.microsoft.com/office/powerpoint/2010/main" val="3854688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29FD-B28B-9634-C041-8763FBD4CC2C}"/>
              </a:ext>
            </a:extLst>
          </p:cNvPr>
          <p:cNvSpPr>
            <a:spLocks noGrp="1"/>
          </p:cNvSpPr>
          <p:nvPr>
            <p:ph type="title"/>
          </p:nvPr>
        </p:nvSpPr>
        <p:spPr/>
        <p:txBody>
          <a:bodyPr/>
          <a:lstStyle/>
          <a:p>
            <a:r>
              <a:rPr lang="fr-FR" dirty="0" err="1"/>
              <a:t>Available</a:t>
            </a:r>
            <a:r>
              <a:rPr lang="fr-FR" dirty="0"/>
              <a:t> </a:t>
            </a:r>
            <a:r>
              <a:rPr lang="fr-FR" dirty="0" err="1"/>
              <a:t>models</a:t>
            </a:r>
            <a:r>
              <a:rPr lang="fr-FR" dirty="0"/>
              <a:t> in PyTorch</a:t>
            </a:r>
          </a:p>
        </p:txBody>
      </p:sp>
      <p:sp>
        <p:nvSpPr>
          <p:cNvPr id="3" name="Content Placeholder 2">
            <a:extLst>
              <a:ext uri="{FF2B5EF4-FFF2-40B4-BE49-F238E27FC236}">
                <a16:creationId xmlns:a16="http://schemas.microsoft.com/office/drawing/2014/main" id="{51EDE61E-E27E-DE42-6A9F-E097B499FE30}"/>
              </a:ext>
            </a:extLst>
          </p:cNvPr>
          <p:cNvSpPr>
            <a:spLocks noGrp="1"/>
          </p:cNvSpPr>
          <p:nvPr>
            <p:ph idx="1"/>
          </p:nvPr>
        </p:nvSpPr>
        <p:spPr/>
        <p:txBody>
          <a:bodyPr/>
          <a:lstStyle/>
          <a:p>
            <a:r>
              <a:rPr lang="fr-FR" b="0" i="0" dirty="0" err="1">
                <a:solidFill>
                  <a:srgbClr val="262626"/>
                </a:solidFill>
                <a:effectLst/>
                <a:latin typeface="FreightSans"/>
              </a:rPr>
              <a:t>Models</a:t>
            </a:r>
            <a:r>
              <a:rPr lang="fr-FR" b="0" i="0" dirty="0">
                <a:solidFill>
                  <a:srgbClr val="262626"/>
                </a:solidFill>
                <a:effectLst/>
                <a:latin typeface="FreightSans"/>
              </a:rPr>
              <a:t> </a:t>
            </a:r>
            <a:r>
              <a:rPr lang="fr-FR" b="0" i="0" dirty="0" err="1">
                <a:solidFill>
                  <a:srgbClr val="262626"/>
                </a:solidFill>
                <a:effectLst/>
                <a:latin typeface="FreightSans"/>
              </a:rPr>
              <a:t>available</a:t>
            </a:r>
            <a:r>
              <a:rPr lang="fr-FR" b="0" i="0" dirty="0">
                <a:solidFill>
                  <a:srgbClr val="262626"/>
                </a:solidFill>
                <a:effectLst/>
                <a:latin typeface="FreightSans"/>
              </a:rPr>
              <a:t> for </a:t>
            </a:r>
          </a:p>
          <a:p>
            <a:pPr lvl="1"/>
            <a:r>
              <a:rPr lang="fr-FR" b="0" i="0" dirty="0">
                <a:solidFill>
                  <a:srgbClr val="262626"/>
                </a:solidFill>
                <a:effectLst/>
                <a:latin typeface="FreightSans"/>
              </a:rPr>
              <a:t>image classification, </a:t>
            </a:r>
          </a:p>
          <a:p>
            <a:pPr lvl="1"/>
            <a:r>
              <a:rPr lang="fr-FR" b="0" i="0" dirty="0" err="1">
                <a:solidFill>
                  <a:srgbClr val="262626"/>
                </a:solidFill>
                <a:effectLst/>
                <a:latin typeface="FreightSans"/>
              </a:rPr>
              <a:t>pixelwise</a:t>
            </a:r>
            <a:r>
              <a:rPr lang="fr-FR" b="0" i="0" dirty="0">
                <a:solidFill>
                  <a:srgbClr val="262626"/>
                </a:solidFill>
                <a:effectLst/>
                <a:latin typeface="FreightSans"/>
              </a:rPr>
              <a:t> </a:t>
            </a:r>
            <a:r>
              <a:rPr lang="fr-FR" b="0" i="0" dirty="0" err="1">
                <a:solidFill>
                  <a:srgbClr val="262626"/>
                </a:solidFill>
                <a:effectLst/>
                <a:latin typeface="FreightSans"/>
              </a:rPr>
              <a:t>semantic</a:t>
            </a:r>
            <a:r>
              <a:rPr lang="fr-FR" b="0" i="0" dirty="0">
                <a:solidFill>
                  <a:srgbClr val="262626"/>
                </a:solidFill>
                <a:effectLst/>
                <a:latin typeface="FreightSans"/>
              </a:rPr>
              <a:t> segmentation, </a:t>
            </a:r>
          </a:p>
          <a:p>
            <a:pPr lvl="1"/>
            <a:r>
              <a:rPr lang="fr-FR" b="0" i="0" dirty="0" err="1">
                <a:solidFill>
                  <a:srgbClr val="262626"/>
                </a:solidFill>
                <a:effectLst/>
                <a:latin typeface="FreightSans"/>
              </a:rPr>
              <a:t>object</a:t>
            </a:r>
            <a:r>
              <a:rPr lang="fr-FR" b="0" i="0" dirty="0">
                <a:solidFill>
                  <a:srgbClr val="262626"/>
                </a:solidFill>
                <a:effectLst/>
                <a:latin typeface="FreightSans"/>
              </a:rPr>
              <a:t> </a:t>
            </a:r>
            <a:r>
              <a:rPr lang="fr-FR" b="0" i="0" dirty="0" err="1">
                <a:solidFill>
                  <a:srgbClr val="262626"/>
                </a:solidFill>
                <a:effectLst/>
                <a:latin typeface="FreightSans"/>
              </a:rPr>
              <a:t>detection</a:t>
            </a:r>
            <a:r>
              <a:rPr lang="fr-FR" b="0" i="0" dirty="0">
                <a:solidFill>
                  <a:srgbClr val="262626"/>
                </a:solidFill>
                <a:effectLst/>
                <a:latin typeface="FreightSans"/>
              </a:rPr>
              <a:t>, </a:t>
            </a:r>
          </a:p>
          <a:p>
            <a:pPr lvl="1"/>
            <a:r>
              <a:rPr lang="fr-FR" b="0" i="0" dirty="0">
                <a:solidFill>
                  <a:srgbClr val="262626"/>
                </a:solidFill>
                <a:effectLst/>
                <a:latin typeface="FreightSans"/>
              </a:rPr>
              <a:t>instance segmentation, </a:t>
            </a:r>
          </a:p>
          <a:p>
            <a:pPr lvl="1"/>
            <a:r>
              <a:rPr lang="fr-FR" b="0" i="0" dirty="0" err="1">
                <a:solidFill>
                  <a:srgbClr val="262626"/>
                </a:solidFill>
                <a:effectLst/>
                <a:latin typeface="FreightSans"/>
              </a:rPr>
              <a:t>person</a:t>
            </a:r>
            <a:r>
              <a:rPr lang="fr-FR" b="0" i="0" dirty="0">
                <a:solidFill>
                  <a:srgbClr val="262626"/>
                </a:solidFill>
                <a:effectLst/>
                <a:latin typeface="FreightSans"/>
              </a:rPr>
              <a:t> </a:t>
            </a:r>
            <a:r>
              <a:rPr lang="fr-FR" b="0" i="0" dirty="0" err="1">
                <a:solidFill>
                  <a:srgbClr val="262626"/>
                </a:solidFill>
                <a:effectLst/>
                <a:latin typeface="FreightSans"/>
              </a:rPr>
              <a:t>keypoint</a:t>
            </a:r>
            <a:r>
              <a:rPr lang="fr-FR" b="0" i="0" dirty="0">
                <a:solidFill>
                  <a:srgbClr val="262626"/>
                </a:solidFill>
                <a:effectLst/>
                <a:latin typeface="FreightSans"/>
              </a:rPr>
              <a:t> </a:t>
            </a:r>
            <a:r>
              <a:rPr lang="fr-FR" b="0" i="0" dirty="0" err="1">
                <a:solidFill>
                  <a:srgbClr val="262626"/>
                </a:solidFill>
                <a:effectLst/>
                <a:latin typeface="FreightSans"/>
              </a:rPr>
              <a:t>detection</a:t>
            </a:r>
            <a:r>
              <a:rPr lang="fr-FR" b="0" i="0" dirty="0">
                <a:solidFill>
                  <a:srgbClr val="262626"/>
                </a:solidFill>
                <a:effectLst/>
                <a:latin typeface="FreightSans"/>
              </a:rPr>
              <a:t> and ,</a:t>
            </a:r>
          </a:p>
          <a:p>
            <a:pPr lvl="1"/>
            <a:r>
              <a:rPr lang="fr-FR" b="0" i="0" dirty="0" err="1">
                <a:solidFill>
                  <a:srgbClr val="262626"/>
                </a:solidFill>
                <a:effectLst/>
                <a:latin typeface="FreightSans"/>
              </a:rPr>
              <a:t>video</a:t>
            </a:r>
            <a:r>
              <a:rPr lang="fr-FR" b="0" i="0" dirty="0">
                <a:solidFill>
                  <a:srgbClr val="262626"/>
                </a:solidFill>
                <a:effectLst/>
                <a:latin typeface="FreightSans"/>
              </a:rPr>
              <a:t> classification</a:t>
            </a:r>
            <a:endParaRPr lang="fr-FR" dirty="0"/>
          </a:p>
        </p:txBody>
      </p:sp>
    </p:spTree>
    <p:extLst>
      <p:ext uri="{BB962C8B-B14F-4D97-AF65-F5344CB8AC3E}">
        <p14:creationId xmlns:p14="http://schemas.microsoft.com/office/powerpoint/2010/main" val="1107832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29FD-B28B-9634-C041-8763FBD4CC2C}"/>
              </a:ext>
            </a:extLst>
          </p:cNvPr>
          <p:cNvSpPr>
            <a:spLocks noGrp="1"/>
          </p:cNvSpPr>
          <p:nvPr>
            <p:ph type="title"/>
          </p:nvPr>
        </p:nvSpPr>
        <p:spPr/>
        <p:txBody>
          <a:bodyPr/>
          <a:lstStyle/>
          <a:p>
            <a:r>
              <a:rPr lang="fr-FR" dirty="0" err="1"/>
              <a:t>ImageNet</a:t>
            </a:r>
            <a:endParaRPr lang="fr-FR" dirty="0"/>
          </a:p>
        </p:txBody>
      </p:sp>
      <p:sp>
        <p:nvSpPr>
          <p:cNvPr id="3" name="Content Placeholder 2">
            <a:extLst>
              <a:ext uri="{FF2B5EF4-FFF2-40B4-BE49-F238E27FC236}">
                <a16:creationId xmlns:a16="http://schemas.microsoft.com/office/drawing/2014/main" id="{51EDE61E-E27E-DE42-6A9F-E097B499FE30}"/>
              </a:ext>
            </a:extLst>
          </p:cNvPr>
          <p:cNvSpPr>
            <a:spLocks noGrp="1"/>
          </p:cNvSpPr>
          <p:nvPr>
            <p:ph idx="1"/>
          </p:nvPr>
        </p:nvSpPr>
        <p:spPr>
          <a:xfrm>
            <a:off x="838200" y="1825625"/>
            <a:ext cx="10515600" cy="4667250"/>
          </a:xfrm>
        </p:spPr>
        <p:txBody>
          <a:bodyPr>
            <a:normAutofit/>
          </a:bodyPr>
          <a:lstStyle/>
          <a:p>
            <a:pPr algn="just"/>
            <a:r>
              <a:rPr lang="en-US" dirty="0"/>
              <a:t>First introduced in 2009</a:t>
            </a:r>
          </a:p>
          <a:p>
            <a:pPr algn="just"/>
            <a:r>
              <a:rPr lang="en-US" dirty="0"/>
              <a:t>Dataset contains over 14 million images, spanning over 20,000 different classes.</a:t>
            </a:r>
          </a:p>
          <a:p>
            <a:pPr algn="just"/>
            <a:r>
              <a:rPr lang="en-US" dirty="0"/>
              <a:t>ImageNet is commonly used as a benchmark dataset for training and evaluating image classification models.</a:t>
            </a:r>
          </a:p>
          <a:p>
            <a:pPr algn="just"/>
            <a:r>
              <a:rPr lang="en-US" dirty="0"/>
              <a:t>Widely used in the computer vision research community </a:t>
            </a:r>
          </a:p>
        </p:txBody>
      </p:sp>
    </p:spTree>
    <p:extLst>
      <p:ext uri="{BB962C8B-B14F-4D97-AF65-F5344CB8AC3E}">
        <p14:creationId xmlns:p14="http://schemas.microsoft.com/office/powerpoint/2010/main" val="1797301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29FD-B28B-9634-C041-8763FBD4CC2C}"/>
              </a:ext>
            </a:extLst>
          </p:cNvPr>
          <p:cNvSpPr>
            <a:spLocks noGrp="1"/>
          </p:cNvSpPr>
          <p:nvPr>
            <p:ph type="title"/>
          </p:nvPr>
        </p:nvSpPr>
        <p:spPr/>
        <p:txBody>
          <a:bodyPr/>
          <a:lstStyle/>
          <a:p>
            <a:r>
              <a:rPr lang="en-US" dirty="0"/>
              <a:t>Kinetics-400/600/700</a:t>
            </a:r>
            <a:endParaRPr lang="fr-FR" dirty="0"/>
          </a:p>
        </p:txBody>
      </p:sp>
      <p:sp>
        <p:nvSpPr>
          <p:cNvPr id="3" name="Content Placeholder 2">
            <a:extLst>
              <a:ext uri="{FF2B5EF4-FFF2-40B4-BE49-F238E27FC236}">
                <a16:creationId xmlns:a16="http://schemas.microsoft.com/office/drawing/2014/main" id="{51EDE61E-E27E-DE42-6A9F-E097B499FE30}"/>
              </a:ext>
            </a:extLst>
          </p:cNvPr>
          <p:cNvSpPr>
            <a:spLocks noGrp="1"/>
          </p:cNvSpPr>
          <p:nvPr>
            <p:ph idx="1"/>
          </p:nvPr>
        </p:nvSpPr>
        <p:spPr>
          <a:xfrm>
            <a:off x="838200" y="1825625"/>
            <a:ext cx="10515600" cy="4667250"/>
          </a:xfrm>
        </p:spPr>
        <p:txBody>
          <a:bodyPr>
            <a:normAutofit/>
          </a:bodyPr>
          <a:lstStyle/>
          <a:p>
            <a:pPr algn="just"/>
            <a:r>
              <a:rPr lang="en-US" dirty="0"/>
              <a:t>Large-scale video action recognition dataset</a:t>
            </a:r>
          </a:p>
          <a:p>
            <a:pPr algn="just"/>
            <a:r>
              <a:rPr lang="en-US" dirty="0"/>
              <a:t>650,000 video clips that cover 400/600/700 human action classes.</a:t>
            </a:r>
          </a:p>
          <a:p>
            <a:pPr algn="just"/>
            <a:r>
              <a:rPr lang="en-US" dirty="0"/>
              <a:t>Human-object interactions such as playing instruments, as well as human-human interactions such as shaking hands and hugging</a:t>
            </a:r>
          </a:p>
          <a:p>
            <a:pPr algn="just"/>
            <a:r>
              <a:rPr lang="en-US" dirty="0"/>
              <a:t>Each clip is human annotated with a single action class and lasts around 10 seconds.</a:t>
            </a:r>
          </a:p>
        </p:txBody>
      </p:sp>
    </p:spTree>
    <p:extLst>
      <p:ext uri="{BB962C8B-B14F-4D97-AF65-F5344CB8AC3E}">
        <p14:creationId xmlns:p14="http://schemas.microsoft.com/office/powerpoint/2010/main" val="4146438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29FD-B28B-9634-C041-8763FBD4CC2C}"/>
              </a:ext>
            </a:extLst>
          </p:cNvPr>
          <p:cNvSpPr>
            <a:spLocks noGrp="1"/>
          </p:cNvSpPr>
          <p:nvPr>
            <p:ph type="title"/>
          </p:nvPr>
        </p:nvSpPr>
        <p:spPr/>
        <p:txBody>
          <a:bodyPr/>
          <a:lstStyle/>
          <a:p>
            <a:r>
              <a:rPr lang="fr-FR" dirty="0" err="1"/>
              <a:t>Available</a:t>
            </a:r>
            <a:r>
              <a:rPr lang="fr-FR" dirty="0"/>
              <a:t> </a:t>
            </a:r>
            <a:r>
              <a:rPr lang="fr-FR" dirty="0" err="1"/>
              <a:t>models</a:t>
            </a:r>
            <a:r>
              <a:rPr lang="fr-FR" dirty="0"/>
              <a:t> in PyTorch</a:t>
            </a:r>
          </a:p>
        </p:txBody>
      </p:sp>
      <p:pic>
        <p:nvPicPr>
          <p:cNvPr id="7" name="Picture 6">
            <a:extLst>
              <a:ext uri="{FF2B5EF4-FFF2-40B4-BE49-F238E27FC236}">
                <a16:creationId xmlns:a16="http://schemas.microsoft.com/office/drawing/2014/main" id="{A27AF3D2-2D5E-C1D5-2C16-B13A40504D50}"/>
              </a:ext>
            </a:extLst>
          </p:cNvPr>
          <p:cNvPicPr>
            <a:picLocks noChangeAspect="1"/>
          </p:cNvPicPr>
          <p:nvPr/>
        </p:nvPicPr>
        <p:blipFill>
          <a:blip r:embed="rId3"/>
          <a:stretch>
            <a:fillRect/>
          </a:stretch>
        </p:blipFill>
        <p:spPr>
          <a:xfrm>
            <a:off x="2480141" y="1690688"/>
            <a:ext cx="7231717" cy="4766584"/>
          </a:xfrm>
          <a:prstGeom prst="rect">
            <a:avLst/>
          </a:prstGeom>
        </p:spPr>
      </p:pic>
    </p:spTree>
    <p:extLst>
      <p:ext uri="{BB962C8B-B14F-4D97-AF65-F5344CB8AC3E}">
        <p14:creationId xmlns:p14="http://schemas.microsoft.com/office/powerpoint/2010/main" val="309532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799</Words>
  <Application>Microsoft Office PowerPoint</Application>
  <PresentationFormat>Widescreen</PresentationFormat>
  <Paragraphs>65</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FreightSans</vt:lpstr>
      <vt:lpstr>Söhne</vt:lpstr>
      <vt:lpstr>Office Theme</vt:lpstr>
      <vt:lpstr>Transfer learning</vt:lpstr>
      <vt:lpstr>What is transfer learning</vt:lpstr>
      <vt:lpstr>PowerPoint Presentation</vt:lpstr>
      <vt:lpstr>What is transfer learning</vt:lpstr>
      <vt:lpstr>What does it look like in PyTorch</vt:lpstr>
      <vt:lpstr>Available models in PyTorch</vt:lpstr>
      <vt:lpstr>ImageNet</vt:lpstr>
      <vt:lpstr>Kinetics-400/600/700</vt:lpstr>
      <vt:lpstr>Available models in PyTorch</vt:lpstr>
      <vt:lpstr>Available models in PyTorch</vt:lpstr>
      <vt:lpstr>ChatGPT, an example of Transfer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Romain Lhotte</dc:creator>
  <cp:lastModifiedBy>Romain Lhotte</cp:lastModifiedBy>
  <cp:revision>47</cp:revision>
  <dcterms:created xsi:type="dcterms:W3CDTF">2023-01-22T22:21:49Z</dcterms:created>
  <dcterms:modified xsi:type="dcterms:W3CDTF">2023-01-26T23:35:50Z</dcterms:modified>
</cp:coreProperties>
</file>