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65" r:id="rId6"/>
    <p:sldId id="266" r:id="rId7"/>
    <p:sldId id="267" r:id="rId8"/>
    <p:sldId id="258" r:id="rId9"/>
    <p:sldId id="268" r:id="rId10"/>
    <p:sldId id="269" r:id="rId11"/>
    <p:sldId id="260" r:id="rId12"/>
    <p:sldId id="25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4BBF-E1F1-85FE-78FF-ED92B14B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3323A-9938-6F4B-FF10-A205DA96D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77BA-0780-200D-26FE-E6F47B37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2718A-B1AD-E994-FECA-4FBD2197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7716-397C-43DB-4C75-6E214A0F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80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A08D-8C8F-D271-3909-FA85BC58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FC30-5767-A586-F0C6-8937EECF7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FF7A-4B8C-7F6D-0CF5-204B8A87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AFDB-1F91-9111-252C-597EE244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C0EA-72B5-D9A9-EB2A-DE8A36F5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8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652B0-B865-3A83-B7A2-97F9583B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0CA6F-C3BB-BF33-A239-47A9C9171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74B8-6199-3A5D-E935-467850D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D398-9CF0-DFAF-C7B7-EE8AF082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6D85-AA8B-6C6B-115F-C572088C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0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16CC-31BB-01B8-AC4F-0E881D26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7C28-0662-43BA-5028-C4B20188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A2AD-CA7A-E5F5-0562-C77FC958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DE11-440A-C501-5A91-0B22C9D7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6637-F0E8-220A-A618-9CD7D73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0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318D-2D94-969A-3EA0-0AC8739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44D39-2934-936E-0956-4C0CB310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A738-9F21-1E6C-BD9D-D9A30E32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8919-DE46-D53F-6840-2F5DA08B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010D3-CCC4-85F9-BB49-8FF166B7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9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E267-7F87-0206-A65D-65635E98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24FF-9757-7022-B89B-AD0008D60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F9452-83FF-5F01-35DE-DEEB625B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0FA26-3955-5C74-7DAA-7ED1DE7B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0DFF-E613-8016-2546-2B93291E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AE353-0257-4123-9142-2D9073FD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D785-523D-3C93-BFF0-A927979D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D3555-4B15-008D-9563-499CA7F66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D70E3-B455-B097-2B18-9416118F4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83B1B-D517-8583-E661-DE4DBB6C2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D7E25-1F6B-9255-7EC6-EC96BD3D4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26B42-3845-E889-2638-9CF54F05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0B7A9-AB76-9839-2AD0-789AF74B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F5C82-EDF9-ED50-3F5C-F47EA0E7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09E3-8490-0AC8-63DA-4570A1DE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91ADE-33EB-BEC9-664C-AC25941E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39E15-F370-9E50-505F-5326579B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372F8-B84A-773B-6E96-50088859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7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AC12F-37B4-07E0-CA1D-24E8CD0F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6C9CD-9044-52D0-D676-33B53D0D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0CD-6C51-E3C9-F9C7-A9C02387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3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77F2-2395-7246-FAAF-26E2A540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A68A-BB78-0D13-7B45-9357004E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5378A-8DEC-584E-60B7-77724F4F2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246B0-F9AC-5442-E2A7-4A0130AB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6D534-BA72-8E80-4067-4A868D62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C472-9538-6D8B-970A-D2656E7B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5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D92E-13C6-5399-59BD-C796A4D7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F6EEA-5624-26BD-259A-B9C40DB3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1E26F-F798-41EF-91FE-6C061784F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77171-9EAA-A7C7-0B1B-67B96E6C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77E6E-D201-21E1-6AE5-8CE2B130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C6AF2-A32E-8F45-EC33-9F993F8D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17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4DD16-63E8-3ED8-A7B4-24D61A0E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5A1E3-8067-44ED-955A-71091FD4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C68-A2DE-374D-4342-50DD6682E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A9BB-6695-B529-114A-9A33329D1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68DB-B37D-A428-2C20-EE3FA521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comprehensive-guide-to-convolutional-neural-networks-the-eli5-way-3bd2b1164a53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(Basics)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4/10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BE8C-A721-B74D-3006-F67AD948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convolution?</a:t>
            </a:r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D6B23995-AF73-C360-56EA-0281A0ABA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853" y="1509713"/>
            <a:ext cx="6825894" cy="4983162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1B69939-B5EF-8029-2542-71190747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279857"/>
              </p:ext>
            </p:extLst>
          </p:nvPr>
        </p:nvGraphicFramePr>
        <p:xfrm>
          <a:off x="1911810" y="2761615"/>
          <a:ext cx="1784697" cy="186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899">
                  <a:extLst>
                    <a:ext uri="{9D8B030D-6E8A-4147-A177-3AD203B41FA5}">
                      <a16:colId xmlns:a16="http://schemas.microsoft.com/office/drawing/2014/main" val="3444401050"/>
                    </a:ext>
                  </a:extLst>
                </a:gridCol>
                <a:gridCol w="594899">
                  <a:extLst>
                    <a:ext uri="{9D8B030D-6E8A-4147-A177-3AD203B41FA5}">
                      <a16:colId xmlns:a16="http://schemas.microsoft.com/office/drawing/2014/main" val="955021344"/>
                    </a:ext>
                  </a:extLst>
                </a:gridCol>
                <a:gridCol w="594899">
                  <a:extLst>
                    <a:ext uri="{9D8B030D-6E8A-4147-A177-3AD203B41FA5}">
                      <a16:colId xmlns:a16="http://schemas.microsoft.com/office/drawing/2014/main" val="562493384"/>
                    </a:ext>
                  </a:extLst>
                </a:gridCol>
              </a:tblGrid>
              <a:tr h="620395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152974" marR="152974" marT="76487" marB="7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L="152974" marR="152974" marT="76487" marB="7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152974" marR="152974" marT="76487" marB="7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88027"/>
                  </a:ext>
                </a:extLst>
              </a:tr>
              <a:tr h="620395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L="152974" marR="152974" marT="76487" marB="7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152974" marR="152974" marT="76487" marB="7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L="152974" marR="152974" marT="76487" marB="7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531531"/>
                  </a:ext>
                </a:extLst>
              </a:tr>
              <a:tr h="620395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152974" marR="152974" marT="76487" marB="7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L="152974" marR="152974" marT="76487" marB="7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152974" marR="152974" marT="76487" marB="7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1991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F052F6-DC23-D053-A126-89085658566D}"/>
              </a:ext>
            </a:extLst>
          </p:cNvPr>
          <p:cNvSpPr txBox="1"/>
          <p:nvPr/>
        </p:nvSpPr>
        <p:spPr>
          <a:xfrm>
            <a:off x="2172350" y="4876800"/>
            <a:ext cx="1263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“Kernel”</a:t>
            </a:r>
          </a:p>
        </p:txBody>
      </p:sp>
    </p:spTree>
    <p:extLst>
      <p:ext uri="{BB962C8B-B14F-4D97-AF65-F5344CB8AC3E}">
        <p14:creationId xmlns:p14="http://schemas.microsoft.com/office/powerpoint/2010/main" val="411640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4117-189B-1877-CA45-9F7123D6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0D011-8745-6293-698B-6437B978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1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BA05-7638-0136-E7AA-B527B059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258A-F80A-420F-EC17-E3E0064F7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1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51AC4214-6FCC-0FCC-A079-2268C72A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458" y="1401763"/>
            <a:ext cx="5731083" cy="477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Preceptrons</a:t>
            </a:r>
          </a:p>
        </p:txBody>
      </p:sp>
    </p:spTree>
    <p:extLst>
      <p:ext uri="{BB962C8B-B14F-4D97-AF65-F5344CB8AC3E}">
        <p14:creationId xmlns:p14="http://schemas.microsoft.com/office/powerpoint/2010/main" val="212409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fr-FR" dirty="0"/>
              <a:t>perceptron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463DC08-8BB9-9C81-614F-83DF2D85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457" y="1401763"/>
            <a:ext cx="5683329" cy="477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6C031C-3AC6-6B98-2988-8B3CA4D1C3A0}"/>
              </a:ext>
            </a:extLst>
          </p:cNvPr>
          <p:cNvSpPr txBox="1"/>
          <p:nvPr/>
        </p:nvSpPr>
        <p:spPr>
          <a:xfrm>
            <a:off x="838200" y="620463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“any continuous function can be approximated by a 2 layers perceptron” (with ReLU activation)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D40C-E0BD-ECB2-FD59-123F63DA568F}"/>
                  </a:ext>
                </a:extLst>
              </p:cNvPr>
              <p:cNvSpPr txBox="1"/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D40C-E0BD-ECB2-FD59-123F63DA5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9CA6BF-6AA9-C621-DEC2-4BA49110C200}"/>
                  </a:ext>
                </a:extLst>
              </p:cNvPr>
              <p:cNvSpPr txBox="1"/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9CA6BF-6AA9-C621-DEC2-4BA49110C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E37750-D938-BF38-592B-737723EB202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10570" y="3785623"/>
            <a:ext cx="549981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1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fr-FR" dirty="0"/>
              <a:t>perceptron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6506F2-F170-9A0B-C11A-FFE7BE2B740B}"/>
                  </a:ext>
                </a:extLst>
              </p:cNvPr>
              <p:cNvSpPr txBox="1"/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6506F2-F170-9A0B-C11A-FFE7BE2B7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8343D-2595-6697-17C5-C3800AB12E5A}"/>
                  </a:ext>
                </a:extLst>
              </p:cNvPr>
              <p:cNvSpPr txBox="1"/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8343D-2595-6697-17C5-C3800AB12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08BC5108-E200-F61F-FB05-13DB73E4D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7884" y="1401763"/>
            <a:ext cx="3376232" cy="477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6C7DE0-C8BD-A9C4-2FDA-3D10A42710C9}"/>
              </a:ext>
            </a:extLst>
          </p:cNvPr>
          <p:cNvSpPr txBox="1"/>
          <p:nvPr/>
        </p:nvSpPr>
        <p:spPr>
          <a:xfrm>
            <a:off x="838200" y="620463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“any continuous function can be approximated by a 2 layers perceptron” (with ReLU activation)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58561-E49E-71DB-38CF-F025364B1139}"/>
              </a:ext>
            </a:extLst>
          </p:cNvPr>
          <p:cNvSpPr txBox="1"/>
          <p:nvPr/>
        </p:nvSpPr>
        <p:spPr>
          <a:xfrm>
            <a:off x="838200" y="649287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 provided there are enough neurons in the middle layer!</a:t>
            </a:r>
          </a:p>
        </p:txBody>
      </p:sp>
    </p:spTree>
    <p:extLst>
      <p:ext uri="{BB962C8B-B14F-4D97-AF65-F5344CB8AC3E}">
        <p14:creationId xmlns:p14="http://schemas.microsoft.com/office/powerpoint/2010/main" val="9546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FD1A-5438-2E61-2F4E-780EF3D3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92374-E8A8-1E0B-48A0-6FEFFBAC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set of 2 layers preceptrons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neurons</a:t>
                </a:r>
              </a:p>
              <a:p>
                <a:endParaRPr lang="en-US" dirty="0"/>
              </a:p>
              <a:p>
                <a:r>
                  <a:rPr lang="en-US" b="1" dirty="0"/>
                  <a:t>Then: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∃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92374-E8A8-1E0B-48A0-6FEFFBAC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98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9EAA-ACED-F1E9-E631-B2EBD973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78EA49-D1D7-46A3-67E4-4D73F000C4E3}"/>
              </a:ext>
            </a:extLst>
          </p:cNvPr>
          <p:cNvCxnSpPr/>
          <p:nvPr/>
        </p:nvCxnSpPr>
        <p:spPr>
          <a:xfrm flipV="1">
            <a:off x="6959600" y="741680"/>
            <a:ext cx="0" cy="5171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E7EEC4-7992-229E-4DE2-7D75F3418AC5}"/>
              </a:ext>
            </a:extLst>
          </p:cNvPr>
          <p:cNvCxnSpPr>
            <a:cxnSpLocks/>
          </p:cNvCxnSpPr>
          <p:nvPr/>
        </p:nvCxnSpPr>
        <p:spPr>
          <a:xfrm>
            <a:off x="6177280" y="5201920"/>
            <a:ext cx="5506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/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/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F66FADA-8CE6-22EF-292C-3DC9AF1F4A79}"/>
              </a:ext>
            </a:extLst>
          </p:cNvPr>
          <p:cNvSpPr/>
          <p:nvPr/>
        </p:nvSpPr>
        <p:spPr>
          <a:xfrm>
            <a:off x="7315200" y="1932973"/>
            <a:ext cx="4114800" cy="2824220"/>
          </a:xfrm>
          <a:custGeom>
            <a:avLst/>
            <a:gdLst>
              <a:gd name="connsiteX0" fmla="*/ 0 w 3982720"/>
              <a:gd name="connsiteY0" fmla="*/ 1930400 h 1930400"/>
              <a:gd name="connsiteX1" fmla="*/ 1127760 w 3982720"/>
              <a:gd name="connsiteY1" fmla="*/ 690880 h 1930400"/>
              <a:gd name="connsiteX2" fmla="*/ 2509520 w 3982720"/>
              <a:gd name="connsiteY2" fmla="*/ 1351280 h 1930400"/>
              <a:gd name="connsiteX3" fmla="*/ 3982720 w 3982720"/>
              <a:gd name="connsiteY3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1930400">
                <a:moveTo>
                  <a:pt x="0" y="1930400"/>
                </a:moveTo>
                <a:cubicBezTo>
                  <a:pt x="354753" y="1358900"/>
                  <a:pt x="709507" y="787400"/>
                  <a:pt x="1127760" y="690880"/>
                </a:cubicBezTo>
                <a:cubicBezTo>
                  <a:pt x="1546013" y="594360"/>
                  <a:pt x="2033693" y="1466427"/>
                  <a:pt x="2509520" y="1351280"/>
                </a:cubicBezTo>
                <a:cubicBezTo>
                  <a:pt x="2985347" y="1236133"/>
                  <a:pt x="3484033" y="618066"/>
                  <a:pt x="3982720" y="0"/>
                </a:cubicBezTo>
              </a:path>
            </a:pathLst>
          </a:cu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33533D-248A-71A0-69FE-B917B5D29677}"/>
              </a:ext>
            </a:extLst>
          </p:cNvPr>
          <p:cNvCxnSpPr>
            <a:cxnSpLocks/>
            <a:stCxn id="16" idx="0"/>
            <a:endCxn id="16" idx="0"/>
          </p:cNvCxnSpPr>
          <p:nvPr/>
        </p:nvCxnSpPr>
        <p:spPr>
          <a:xfrm>
            <a:off x="7315200" y="47571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395E47-8B1B-75DA-1AEE-2F9C3619071F}"/>
              </a:ext>
            </a:extLst>
          </p:cNvPr>
          <p:cNvGrpSpPr/>
          <p:nvPr/>
        </p:nvGrpSpPr>
        <p:grpSpPr>
          <a:xfrm>
            <a:off x="7315200" y="1932973"/>
            <a:ext cx="4114800" cy="2824219"/>
            <a:chOff x="7315200" y="1932973"/>
            <a:chExt cx="4114800" cy="282422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2EA76B-2D27-F84F-120C-C6E089BF97BB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7315200" y="2943746"/>
              <a:ext cx="1165160" cy="181344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FE5953-EEC6-D0AC-F66A-A3133B4F4A3E}"/>
                </a:ext>
              </a:extLst>
            </p:cNvPr>
            <p:cNvCxnSpPr>
              <a:cxnSpLocks/>
              <a:stCxn id="16" idx="2"/>
              <a:endCxn id="16" idx="1"/>
            </p:cNvCxnSpPr>
            <p:nvPr/>
          </p:nvCxnSpPr>
          <p:spPr>
            <a:xfrm flipH="1" flipV="1">
              <a:off x="8480360" y="2943746"/>
              <a:ext cx="1427584" cy="96618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3A0D5EF-645B-6069-8340-885892A4E67B}"/>
                </a:ext>
              </a:extLst>
            </p:cNvPr>
            <p:cNvCxnSpPr>
              <a:cxnSpLocks/>
              <a:stCxn id="16" idx="3"/>
              <a:endCxn id="16" idx="2"/>
            </p:cNvCxnSpPr>
            <p:nvPr/>
          </p:nvCxnSpPr>
          <p:spPr>
            <a:xfrm flipH="1">
              <a:off x="9907944" y="1932973"/>
              <a:ext cx="1522056" cy="19769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0D392A-9A06-C371-6E49-EEC86A6C64DE}"/>
              </a:ext>
            </a:extLst>
          </p:cNvPr>
          <p:cNvCxnSpPr/>
          <p:nvPr/>
        </p:nvCxnSpPr>
        <p:spPr>
          <a:xfrm>
            <a:off x="7957820" y="3429000"/>
            <a:ext cx="0" cy="33274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AEDF50-97D4-31AF-8F0A-04E80D37D5C9}"/>
              </a:ext>
            </a:extLst>
          </p:cNvPr>
          <p:cNvCxnSpPr>
            <a:cxnSpLocks/>
          </p:cNvCxnSpPr>
          <p:nvPr/>
        </p:nvCxnSpPr>
        <p:spPr>
          <a:xfrm flipV="1">
            <a:off x="7305040" y="971788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3136CE-DEE5-DE82-1A70-B95A5E2CB3B7}"/>
              </a:ext>
            </a:extLst>
          </p:cNvPr>
          <p:cNvCxnSpPr>
            <a:cxnSpLocks/>
          </p:cNvCxnSpPr>
          <p:nvPr/>
        </p:nvCxnSpPr>
        <p:spPr>
          <a:xfrm flipV="1">
            <a:off x="11440160" y="971788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9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9EAA-ACED-F1E9-E631-B2EBD973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.  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78EA49-D1D7-46A3-67E4-4D73F000C4E3}"/>
              </a:ext>
            </a:extLst>
          </p:cNvPr>
          <p:cNvCxnSpPr/>
          <p:nvPr/>
        </p:nvCxnSpPr>
        <p:spPr>
          <a:xfrm flipV="1">
            <a:off x="6959600" y="741680"/>
            <a:ext cx="0" cy="5171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E7EEC4-7992-229E-4DE2-7D75F3418AC5}"/>
              </a:ext>
            </a:extLst>
          </p:cNvPr>
          <p:cNvCxnSpPr>
            <a:cxnSpLocks/>
          </p:cNvCxnSpPr>
          <p:nvPr/>
        </p:nvCxnSpPr>
        <p:spPr>
          <a:xfrm>
            <a:off x="6177280" y="5201920"/>
            <a:ext cx="5506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/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/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F66FADA-8CE6-22EF-292C-3DC9AF1F4A79}"/>
              </a:ext>
            </a:extLst>
          </p:cNvPr>
          <p:cNvSpPr/>
          <p:nvPr/>
        </p:nvSpPr>
        <p:spPr>
          <a:xfrm>
            <a:off x="7315200" y="1932973"/>
            <a:ext cx="4114800" cy="2824220"/>
          </a:xfrm>
          <a:custGeom>
            <a:avLst/>
            <a:gdLst>
              <a:gd name="connsiteX0" fmla="*/ 0 w 3982720"/>
              <a:gd name="connsiteY0" fmla="*/ 1930400 h 1930400"/>
              <a:gd name="connsiteX1" fmla="*/ 1127760 w 3982720"/>
              <a:gd name="connsiteY1" fmla="*/ 690880 h 1930400"/>
              <a:gd name="connsiteX2" fmla="*/ 2509520 w 3982720"/>
              <a:gd name="connsiteY2" fmla="*/ 1351280 h 1930400"/>
              <a:gd name="connsiteX3" fmla="*/ 3982720 w 3982720"/>
              <a:gd name="connsiteY3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1930400">
                <a:moveTo>
                  <a:pt x="0" y="1930400"/>
                </a:moveTo>
                <a:cubicBezTo>
                  <a:pt x="354753" y="1358900"/>
                  <a:pt x="709507" y="787400"/>
                  <a:pt x="1127760" y="690880"/>
                </a:cubicBezTo>
                <a:cubicBezTo>
                  <a:pt x="1546013" y="594360"/>
                  <a:pt x="2033693" y="1466427"/>
                  <a:pt x="2509520" y="1351280"/>
                </a:cubicBezTo>
                <a:cubicBezTo>
                  <a:pt x="2985347" y="1236133"/>
                  <a:pt x="3484033" y="618066"/>
                  <a:pt x="3982720" y="0"/>
                </a:cubicBezTo>
              </a:path>
            </a:pathLst>
          </a:cu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33533D-248A-71A0-69FE-B917B5D29677}"/>
              </a:ext>
            </a:extLst>
          </p:cNvPr>
          <p:cNvCxnSpPr>
            <a:cxnSpLocks/>
            <a:stCxn id="16" idx="0"/>
            <a:endCxn id="16" idx="0"/>
          </p:cNvCxnSpPr>
          <p:nvPr/>
        </p:nvCxnSpPr>
        <p:spPr>
          <a:xfrm>
            <a:off x="7315200" y="47571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395E47-8B1B-75DA-1AEE-2F9C3619071F}"/>
              </a:ext>
            </a:extLst>
          </p:cNvPr>
          <p:cNvGrpSpPr/>
          <p:nvPr/>
        </p:nvGrpSpPr>
        <p:grpSpPr>
          <a:xfrm>
            <a:off x="7315200" y="1932973"/>
            <a:ext cx="4114800" cy="2824219"/>
            <a:chOff x="7315200" y="1932973"/>
            <a:chExt cx="4114800" cy="282422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2EA76B-2D27-F84F-120C-C6E089BF97BB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7315200" y="2943746"/>
              <a:ext cx="1165160" cy="181344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FE5953-EEC6-D0AC-F66A-A3133B4F4A3E}"/>
                </a:ext>
              </a:extLst>
            </p:cNvPr>
            <p:cNvCxnSpPr>
              <a:cxnSpLocks/>
              <a:stCxn id="16" idx="2"/>
              <a:endCxn id="16" idx="1"/>
            </p:cNvCxnSpPr>
            <p:nvPr/>
          </p:nvCxnSpPr>
          <p:spPr>
            <a:xfrm flipH="1" flipV="1">
              <a:off x="8480360" y="2943746"/>
              <a:ext cx="1427584" cy="96618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3A0D5EF-645B-6069-8340-885892A4E67B}"/>
                </a:ext>
              </a:extLst>
            </p:cNvPr>
            <p:cNvCxnSpPr>
              <a:cxnSpLocks/>
              <a:stCxn id="16" idx="3"/>
              <a:endCxn id="16" idx="2"/>
            </p:cNvCxnSpPr>
            <p:nvPr/>
          </p:nvCxnSpPr>
          <p:spPr>
            <a:xfrm flipH="1">
              <a:off x="9907944" y="1932973"/>
              <a:ext cx="1522056" cy="19769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0D392A-9A06-C371-6E49-EEC86A6C64DE}"/>
              </a:ext>
            </a:extLst>
          </p:cNvPr>
          <p:cNvCxnSpPr/>
          <p:nvPr/>
        </p:nvCxnSpPr>
        <p:spPr>
          <a:xfrm>
            <a:off x="7957820" y="3429000"/>
            <a:ext cx="0" cy="33274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AEDF50-97D4-31AF-8F0A-04E80D37D5C9}"/>
              </a:ext>
            </a:extLst>
          </p:cNvPr>
          <p:cNvCxnSpPr>
            <a:cxnSpLocks/>
          </p:cNvCxnSpPr>
          <p:nvPr/>
        </p:nvCxnSpPr>
        <p:spPr>
          <a:xfrm flipV="1">
            <a:off x="7305040" y="914400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3136CE-DEE5-DE82-1A70-B95A5E2CB3B7}"/>
              </a:ext>
            </a:extLst>
          </p:cNvPr>
          <p:cNvCxnSpPr>
            <a:cxnSpLocks/>
          </p:cNvCxnSpPr>
          <p:nvPr/>
        </p:nvCxnSpPr>
        <p:spPr>
          <a:xfrm flipV="1">
            <a:off x="11440160" y="914400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9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C877-FCC4-8B10-50C2-924FFD6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pic>
        <p:nvPicPr>
          <p:cNvPr id="7" name="Content Placeholder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E3663BC4-474B-BC4A-F6F9-169B39248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7981"/>
            <a:ext cx="10515600" cy="35466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110AF0-E3A4-4C57-0020-1FAE7C1DC7B0}"/>
              </a:ext>
            </a:extLst>
          </p:cNvPr>
          <p:cNvSpPr txBox="1"/>
          <p:nvPr/>
        </p:nvSpPr>
        <p:spPr>
          <a:xfrm>
            <a:off x="0" y="6211669"/>
            <a:ext cx="1151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 for this section: “</a:t>
            </a:r>
            <a:r>
              <a:rPr lang="en-US" b="1" dirty="0"/>
              <a:t>A Comprehensive Guide to Convolutional Neural Networks</a:t>
            </a:r>
            <a:r>
              <a:rPr lang="en-US" dirty="0"/>
              <a:t>“</a:t>
            </a:r>
          </a:p>
          <a:p>
            <a:r>
              <a:rPr lang="en-US" dirty="0">
                <a:hlinkClick r:id="rId3"/>
              </a:rPr>
              <a:t>https://towardsdatascience.com/a-comprehensive-guide-to-convolutional-neural-networks-the-eli5-way-3bd2b1164a53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356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8E56-9D12-BDBD-1B31-D67024B6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wrong with dense layers?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77D1B06-6218-DA0F-0EAE-78A99E986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3" y="1825625"/>
            <a:ext cx="5268713" cy="4351338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6211A17-5C57-8254-ABCE-7B1AE1B84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318" y="1825624"/>
            <a:ext cx="5983089" cy="43513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A56396-BF6C-2DD3-443B-1B47AE49C94B}"/>
              </a:ext>
            </a:extLst>
          </p:cNvPr>
          <p:cNvCxnSpPr/>
          <p:nvPr/>
        </p:nvCxnSpPr>
        <p:spPr>
          <a:xfrm>
            <a:off x="5397876" y="1534160"/>
            <a:ext cx="0" cy="50495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2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199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Architecture (Basics)</vt:lpstr>
      <vt:lpstr>Preceptrons</vt:lpstr>
      <vt:lpstr>1D perceptron</vt:lpstr>
      <vt:lpstr>1D perceptron</vt:lpstr>
      <vt:lpstr>Theorem</vt:lpstr>
      <vt:lpstr>Proof</vt:lpstr>
      <vt:lpstr>Goal</vt:lpstr>
      <vt:lpstr>Convolutional layer</vt:lpstr>
      <vt:lpstr>What is wrong with dense layers?</vt:lpstr>
      <vt:lpstr>What is a convolution?</vt:lpstr>
      <vt:lpstr>Pooling layer</vt:lpstr>
      <vt:lpstr>SoftMax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Architectures Basics</dc:title>
  <dc:creator>Paul Dubois</dc:creator>
  <cp:lastModifiedBy>Paul Dubois</cp:lastModifiedBy>
  <cp:revision>26</cp:revision>
  <dcterms:created xsi:type="dcterms:W3CDTF">2023-01-15T14:45:01Z</dcterms:created>
  <dcterms:modified xsi:type="dcterms:W3CDTF">2023-01-22T23:43:09Z</dcterms:modified>
</cp:coreProperties>
</file>