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2" r:id="rId2"/>
    <p:sldId id="256" r:id="rId3"/>
    <p:sldId id="333" r:id="rId4"/>
    <p:sldId id="334" r:id="rId5"/>
    <p:sldId id="335" r:id="rId6"/>
    <p:sldId id="339" r:id="rId7"/>
    <p:sldId id="342" r:id="rId8"/>
    <p:sldId id="341" r:id="rId9"/>
    <p:sldId id="340" r:id="rId10"/>
    <p:sldId id="344" r:id="rId11"/>
    <p:sldId id="336" r:id="rId12"/>
    <p:sldId id="337" r:id="rId13"/>
    <p:sldId id="338" r:id="rId14"/>
    <p:sldId id="343" r:id="rId15"/>
    <p:sldId id="345"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36355" autoAdjust="0"/>
  </p:normalViewPr>
  <p:slideViewPr>
    <p:cSldViewPr snapToGrid="0">
      <p:cViewPr varScale="1">
        <p:scale>
          <a:sx n="27" d="100"/>
          <a:sy n="27" d="100"/>
        </p:scale>
        <p:origin x="217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latin typeface="arial" panose="020B0604020202020204" pitchFamily="34" charset="0"/>
              </a:rPr>
              <a:t>Inheritance</a:t>
            </a:r>
            <a:r>
              <a:rPr lang="en-US" b="0" i="0" dirty="0">
                <a:solidFill>
                  <a:srgbClr val="4D5156"/>
                </a:solidFill>
                <a:effectLst/>
                <a:latin typeface="arial" panose="020B0604020202020204" pitchFamily="34" charset="0"/>
              </a:rPr>
              <a:t> allows us to define a </a:t>
            </a:r>
            <a:r>
              <a:rPr lang="en-US" b="1" i="0" dirty="0">
                <a:solidFill>
                  <a:srgbClr val="5F6368"/>
                </a:solidFill>
                <a:effectLst/>
                <a:latin typeface="arial" panose="020B0604020202020204" pitchFamily="34" charset="0"/>
              </a:rPr>
              <a:t>class</a:t>
            </a:r>
            <a:r>
              <a:rPr lang="en-US" b="0" i="0" dirty="0">
                <a:solidFill>
                  <a:srgbClr val="4D5156"/>
                </a:solidFill>
                <a:effectLst/>
                <a:latin typeface="arial" panose="020B0604020202020204" pitchFamily="34" charset="0"/>
              </a:rPr>
              <a:t> that inherits all the methods and properties from another </a:t>
            </a:r>
            <a:r>
              <a:rPr lang="en-US" b="1" i="0" dirty="0">
                <a:solidFill>
                  <a:srgbClr val="5F6368"/>
                </a:solidFill>
                <a:effectLst/>
                <a:latin typeface="arial" panose="020B0604020202020204" pitchFamily="34" charset="0"/>
              </a:rPr>
              <a:t>class.</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421906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 </a:t>
            </a:r>
            <a:r>
              <a:rPr lang="fr-FR" dirty="0" err="1"/>
              <a:t>need</a:t>
            </a:r>
            <a:r>
              <a:rPr lang="fr-FR" dirty="0"/>
              <a:t> for </a:t>
            </a:r>
            <a:r>
              <a:rPr lang="fr-FR" dirty="0" err="1"/>
              <a:t>backward</a:t>
            </a:r>
            <a:r>
              <a:rPr lang="fr-FR" dirty="0"/>
              <a:t>!</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118845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Pas d’activation </a:t>
            </a:r>
            <a:r>
              <a:rPr lang="fr-FR" dirty="0" err="1"/>
              <a:t>function</a:t>
            </a:r>
            <a:r>
              <a:rPr lang="fr-FR" dirty="0"/>
              <a:t> sur la dernière couche, on a le droit ! On pourrait aussi en mettre une. </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25863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For </a:t>
            </a:r>
            <a:r>
              <a:rPr lang="fr-FR" dirty="0" err="1"/>
              <a:t>now</a:t>
            </a:r>
            <a:r>
              <a:rPr lang="fr-FR" dirty="0"/>
              <a:t>, </a:t>
            </a:r>
            <a:r>
              <a:rPr lang="fr-FR" dirty="0" err="1"/>
              <a:t>let’s</a:t>
            </a:r>
            <a:r>
              <a:rPr lang="fr-FR" dirty="0"/>
              <a:t> </a:t>
            </a:r>
            <a:r>
              <a:rPr lang="fr-FR" dirty="0" err="1"/>
              <a:t>just</a:t>
            </a:r>
            <a:r>
              <a:rPr lang="fr-FR" dirty="0"/>
              <a:t> </a:t>
            </a:r>
            <a:r>
              <a:rPr lang="fr-FR" dirty="0" err="1"/>
              <a:t>understand</a:t>
            </a:r>
            <a:r>
              <a:rPr lang="fr-FR" dirty="0"/>
              <a:t> the </a:t>
            </a:r>
            <a:r>
              <a:rPr lang="fr-FR" dirty="0" err="1"/>
              <a:t>difference</a:t>
            </a:r>
            <a:r>
              <a:rPr lang="fr-FR" dirty="0"/>
              <a:t> </a:t>
            </a:r>
            <a:r>
              <a:rPr lang="fr-FR" dirty="0" err="1"/>
              <a:t>between</a:t>
            </a:r>
            <a:r>
              <a:rPr lang="fr-FR" dirty="0"/>
              <a:t> </a:t>
            </a:r>
            <a:r>
              <a:rPr lang="fr-FR" dirty="0" err="1"/>
              <a:t>stochastic</a:t>
            </a:r>
            <a:r>
              <a:rPr lang="fr-FR" dirty="0"/>
              <a:t> gradient </a:t>
            </a:r>
            <a:r>
              <a:rPr lang="fr-FR" dirty="0" err="1"/>
              <a:t>descent</a:t>
            </a:r>
            <a:r>
              <a:rPr lang="fr-FR" dirty="0"/>
              <a:t> and standard gradient </a:t>
            </a:r>
            <a:r>
              <a:rPr lang="fr-FR" dirty="0" err="1"/>
              <a:t>descent</a:t>
            </a:r>
            <a:r>
              <a:rPr lang="fr-FR" dirty="0"/>
              <a:t>.</a:t>
            </a:r>
          </a:p>
          <a:p>
            <a:endParaRPr lang="fr-FR" dirty="0"/>
          </a:p>
          <a:p>
            <a:pPr algn="l"/>
            <a:r>
              <a:rPr lang="en-US" b="0" i="0" dirty="0">
                <a:solidFill>
                  <a:srgbClr val="292929"/>
                </a:solidFill>
                <a:effectLst/>
                <a:latin typeface="source-serif-pro"/>
              </a:rPr>
              <a:t>Stochastic Gradient Descent is a probabilistic approximation of Gradient Descent. It is an approximation because, at each step, the algorithm calculates the gradient for one observation picked at random, instead of calculating the gradient for the entire dataset.</a:t>
            </a:r>
            <a:br>
              <a:rPr lang="en-US" dirty="0"/>
            </a:br>
            <a:r>
              <a:rPr lang="en-US" b="0" i="0" dirty="0">
                <a:solidFill>
                  <a:srgbClr val="292929"/>
                </a:solidFill>
                <a:effectLst/>
                <a:latin typeface="source-serif-pro"/>
              </a:rPr>
              <a:t>This represents a significant performance improvement, when the dataset contains millions of observations.</a:t>
            </a:r>
          </a:p>
          <a:p>
            <a:pPr algn="l"/>
            <a:r>
              <a:rPr lang="en-US" b="0" i="0" dirty="0">
                <a:solidFill>
                  <a:srgbClr val="292929"/>
                </a:solidFill>
                <a:effectLst/>
                <a:latin typeface="source-serif-pro"/>
              </a:rPr>
              <a:t>Compared to Gradient Descent, Stochastic Gradient Descent is much faster, and more suitable to large-scale datasets.</a:t>
            </a:r>
          </a:p>
          <a:p>
            <a:pPr algn="l"/>
            <a:r>
              <a:rPr lang="en-US" b="0" i="0" dirty="0">
                <a:solidFill>
                  <a:srgbClr val="292929"/>
                </a:solidFill>
                <a:effectLst/>
                <a:latin typeface="source-serif-pro"/>
              </a:rPr>
              <a:t>But since the gradient it’s not computed for the entire dataset, and only for one random point on each iteration, the updates have a higher variance. This makes the cost function fluctuate more on each iteration, when compared to Gradient Descent, making it harder for the algorithm to converge.</a:t>
            </a:r>
          </a:p>
          <a:p>
            <a:pPr algn="l"/>
            <a:r>
              <a:rPr lang="en-US" b="0" i="0" dirty="0">
                <a:solidFill>
                  <a:srgbClr val="292929"/>
                </a:solidFill>
                <a:effectLst/>
                <a:latin typeface="source-serif-pro"/>
              </a:rPr>
              <a:t>New variations of Stochastic Gradient Descent have been developed to tackle these problems. For example, </a:t>
            </a:r>
            <a:r>
              <a:rPr lang="en-US" b="0" i="1" dirty="0">
                <a:solidFill>
                  <a:srgbClr val="292929"/>
                </a:solidFill>
                <a:effectLst/>
                <a:latin typeface="source-serif-pro"/>
              </a:rPr>
              <a:t>Mini-batch</a:t>
            </a:r>
            <a:r>
              <a:rPr lang="en-US" b="0" i="0" dirty="0">
                <a:solidFill>
                  <a:srgbClr val="292929"/>
                </a:solidFill>
                <a:effectLst/>
                <a:latin typeface="source-serif-pro"/>
              </a:rPr>
              <a:t> Stochastic Gradient Descent, addresses the variance problem by picking a sample of </a:t>
            </a:r>
            <a:r>
              <a:rPr lang="en-US" b="0" i="1" dirty="0">
                <a:solidFill>
                  <a:srgbClr val="292929"/>
                </a:solidFill>
                <a:effectLst/>
                <a:latin typeface="source-serif-pro"/>
              </a:rPr>
              <a:t>n </a:t>
            </a:r>
            <a:r>
              <a:rPr lang="en-US" b="0" i="0" dirty="0">
                <a:solidFill>
                  <a:srgbClr val="292929"/>
                </a:solidFill>
                <a:effectLst/>
                <a:latin typeface="source-serif-pro"/>
              </a:rPr>
              <a:t>observations from the dataset in each iteration instead of just one</a:t>
            </a:r>
            <a:r>
              <a:rPr lang="fr-FR" b="0" i="0" dirty="0">
                <a:solidFill>
                  <a:srgbClr val="292929"/>
                </a:solidFill>
                <a:effectLst/>
                <a:latin typeface="source-serif-pro"/>
              </a:rPr>
              <a:t>.</a:t>
            </a:r>
          </a:p>
          <a:p>
            <a:pPr algn="l"/>
            <a:endParaRPr lang="fr-FR" b="0" i="0" dirty="0">
              <a:solidFill>
                <a:srgbClr val="292929"/>
              </a:solidFill>
              <a:effectLst/>
              <a:latin typeface="source-serif-pro"/>
            </a:endParaRPr>
          </a:p>
          <a:p>
            <a:pPr algn="l"/>
            <a:r>
              <a:rPr lang="en-US" b="0" i="0" dirty="0">
                <a:solidFill>
                  <a:srgbClr val="000000"/>
                </a:solidFill>
                <a:effectLst/>
                <a:latin typeface="Source Sans Pro" panose="020B0503030403020204" pitchFamily="34" charset="0"/>
              </a:rPr>
              <a:t>Suppose you have made an app and want to improve it by taking feedback from 100 customers. You can do it in two ways. First, you can give the app to the first customer and take his feedback then to the second one, then the third, and so on. After collecting feedback from all of them you can improve your app. But you can also improve the app as soon as you get feedback from the first customer. Then you give it to the second one and you improve again before giving it to the third one. Notice that in this way you are improving your app at a much faster rate and can reach an optimal point much earlier.</a:t>
            </a:r>
          </a:p>
          <a:p>
            <a:pPr algn="l"/>
            <a:r>
              <a:rPr lang="en-US" b="0" i="0">
                <a:solidFill>
                  <a:srgbClr val="000000"/>
                </a:solidFill>
                <a:effectLst/>
                <a:latin typeface="Source Sans Pro" panose="020B0503030403020204" pitchFamily="34" charset="0"/>
              </a:rPr>
              <a:t>Hopefully, you can tell that the first process is the Vanilla Gradient Descent and the second one is SGD.</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347425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Creating a PyTorch Dataset and managing it with </a:t>
            </a:r>
            <a:r>
              <a:rPr lang="en-US" b="0" i="0" dirty="0" err="1">
                <a:solidFill>
                  <a:srgbClr val="202124"/>
                </a:solidFill>
                <a:effectLst/>
                <a:latin typeface="arial" panose="020B0604020202020204" pitchFamily="34" charset="0"/>
              </a:rPr>
              <a:t>Dataloader</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keeps your data manageable and helps to simplify your machine learning pipeline</a:t>
            </a:r>
            <a:r>
              <a:rPr lang="en-US" b="0" i="0" dirty="0">
                <a:solidFill>
                  <a:srgbClr val="202124"/>
                </a:solidFill>
                <a:effectLst/>
                <a:latin typeface="arial" panose="020B0604020202020204" pitchFamily="34" charset="0"/>
              </a:rPr>
              <a:t>. A Dataset stores all your data, and </a:t>
            </a:r>
            <a:r>
              <a:rPr lang="en-US" b="0" i="0" dirty="0" err="1">
                <a:solidFill>
                  <a:srgbClr val="202124"/>
                </a:solidFill>
                <a:effectLst/>
                <a:latin typeface="arial" panose="020B0604020202020204" pitchFamily="34" charset="0"/>
              </a:rPr>
              <a:t>Dataloader</a:t>
            </a:r>
            <a:r>
              <a:rPr lang="en-US" b="0" i="0" dirty="0">
                <a:solidFill>
                  <a:srgbClr val="202124"/>
                </a:solidFill>
                <a:effectLst/>
                <a:latin typeface="arial" panose="020B0604020202020204" pitchFamily="34" charset="0"/>
              </a:rPr>
              <a:t> is can be used to iterate through the data, manage batches, </a:t>
            </a:r>
            <a:r>
              <a:rPr lang="en-US" b="1" i="0" dirty="0">
                <a:solidFill>
                  <a:srgbClr val="FF0000"/>
                </a:solidFill>
                <a:effectLst/>
                <a:latin typeface="arial" panose="020B0604020202020204" pitchFamily="34" charset="0"/>
              </a:rPr>
              <a:t>transform the data</a:t>
            </a:r>
            <a:r>
              <a:rPr lang="en-US" b="0" i="0" dirty="0">
                <a:solidFill>
                  <a:srgbClr val="202124"/>
                </a:solidFill>
                <a:effectLst/>
                <a:latin typeface="arial" panose="020B0604020202020204" pitchFamily="34" charset="0"/>
              </a:rPr>
              <a:t>, and much more.</a:t>
            </a:r>
            <a:endParaRPr lang="en-US" dirty="0"/>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117712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1/16/2023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1/16/2023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lstStyle/>
          <a:p>
            <a:r>
              <a:rPr lang="en-US" dirty="0"/>
              <a:t>PyTorch</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2/10</a:t>
            </a:r>
          </a:p>
        </p:txBody>
      </p:sp>
    </p:spTree>
    <p:extLst>
      <p:ext uri="{BB962C8B-B14F-4D97-AF65-F5344CB8AC3E}">
        <p14:creationId xmlns:p14="http://schemas.microsoft.com/office/powerpoint/2010/main" val="288707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Finite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𝑦</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e>
                      </m:func>
                      <m:r>
                        <a:rPr lang="en-US" b="0" i="1" smtClean="0">
                          <a:latin typeface="Cambria Math" panose="02040503050406030204" pitchFamily="18" charset="0"/>
                        </a:rPr>
                        <m:t>)</m:t>
                      </m:r>
                    </m:oMath>
                  </m:oMathPara>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𝑧</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
                            <a:rPr lang="en-US" i="1">
                              <a:latin typeface="Cambria Math" panose="02040503050406030204" pitchFamily="18" charset="0"/>
                            </a:rPr>
                            <m:t>2</m:t>
                          </m:r>
                          <m:r>
                            <a:rPr lang="en-US" i="1">
                              <a:latin typeface="Cambria Math" panose="02040503050406030204" pitchFamily="18" charset="0"/>
                            </a:rPr>
                            <m:t>𝜖</m:t>
                          </m:r>
                        </m:den>
                      </m:f>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i="1">
                              <a:latin typeface="Cambria Math" panose="02040503050406030204" pitchFamily="18" charset="0"/>
                            </a:rPr>
                            <m:t>𝑥</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num>
                        <m:den>
                          <m:r>
                            <a:rPr lang="en-US" b="0" i="1" smtClean="0">
                              <a:latin typeface="Cambria Math" panose="02040503050406030204" pitchFamily="18" charset="0"/>
                            </a:rPr>
                            <m:t>2</m:t>
                          </m:r>
                          <m:r>
                            <a:rPr lang="en-US" b="0" i="1" smtClean="0">
                              <a:latin typeface="Cambria Math" panose="02040503050406030204" pitchFamily="18" charset="0"/>
                            </a:rPr>
                            <m:t>𝜖</m:t>
                          </m:r>
                        </m:den>
                      </m:f>
                    </m:oMath>
                  </m:oMathPara>
                </a14:m>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869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2E8E-8866-72B6-8794-6E8EA545AC3F}"/>
              </a:ext>
            </a:extLst>
          </p:cNvPr>
          <p:cNvSpPr>
            <a:spLocks noGrp="1"/>
          </p:cNvSpPr>
          <p:nvPr>
            <p:ph type="title"/>
          </p:nvPr>
        </p:nvSpPr>
        <p:spPr/>
        <p:txBody>
          <a:bodyPr/>
          <a:lstStyle/>
          <a:p>
            <a:r>
              <a:rPr lang="en-US" dirty="0"/>
              <a:t>Autograd</a:t>
            </a:r>
          </a:p>
        </p:txBody>
      </p:sp>
      <p:pic>
        <p:nvPicPr>
          <p:cNvPr id="5" name="Content Placeholder 4" descr="Diagram&#10;&#10;Description automatically generated">
            <a:extLst>
              <a:ext uri="{FF2B5EF4-FFF2-40B4-BE49-F238E27FC236}">
                <a16:creationId xmlns:a16="http://schemas.microsoft.com/office/drawing/2014/main" id="{9B564142-3C68-8652-A448-B323EA2FE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51672"/>
            <a:ext cx="5945301" cy="4351338"/>
          </a:xfrm>
        </p:spPr>
      </p:pic>
      <p:sp>
        <p:nvSpPr>
          <p:cNvPr id="6" name="TextBox 5">
            <a:extLst>
              <a:ext uri="{FF2B5EF4-FFF2-40B4-BE49-F238E27FC236}">
                <a16:creationId xmlns:a16="http://schemas.microsoft.com/office/drawing/2014/main" id="{EAC638F7-CBED-B6C3-B9D5-0BBBEC331D9B}"/>
              </a:ext>
            </a:extLst>
          </p:cNvPr>
          <p:cNvSpPr txBox="1"/>
          <p:nvPr/>
        </p:nvSpPr>
        <p:spPr>
          <a:xfrm>
            <a:off x="259146" y="1951672"/>
            <a:ext cx="5836854" cy="1200329"/>
          </a:xfrm>
          <a:prstGeom prst="rect">
            <a:avLst/>
          </a:prstGeom>
          <a:solidFill>
            <a:schemeClr val="tx1"/>
          </a:solidFill>
        </p:spPr>
        <p:txBody>
          <a:bodyPr wrap="none" rtlCol="0">
            <a:spAutoFit/>
          </a:bodyPr>
          <a:lstStyle/>
          <a:p>
            <a:r>
              <a:rPr lang="en-US" b="0" dirty="0">
                <a:solidFill>
                  <a:srgbClr val="D4D4D4"/>
                </a:solidFill>
                <a:effectLst/>
                <a:latin typeface="Courier New" panose="02070309020205020404" pitchFamily="49" charset="0"/>
              </a:rPr>
              <a:t>x = </a:t>
            </a:r>
            <a:r>
              <a:rPr lang="en-US" b="0" dirty="0" err="1">
                <a:solidFill>
                  <a:srgbClr val="D4D4D4"/>
                </a:solidFill>
                <a:effectLst/>
                <a:latin typeface="Courier New" panose="02070309020205020404" pitchFamily="49" charset="0"/>
              </a:rPr>
              <a:t>torch.tensor</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1.0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requires_grad</a:t>
            </a:r>
            <a:r>
              <a:rPr lang="en-US" b="0" dirty="0">
                <a:solidFill>
                  <a:srgbClr val="D4D4D4"/>
                </a:solidFill>
                <a:effectLst/>
                <a:latin typeface="Courier New" panose="02070309020205020404" pitchFamily="49" charset="0"/>
              </a:rPr>
              <a:t>=</a:t>
            </a:r>
            <a:r>
              <a:rPr lang="en-US" b="0" dirty="0">
                <a:solidFill>
                  <a:srgbClr val="569CD6"/>
                </a:solidFill>
                <a:effectLst/>
                <a:latin typeface="Courier New" panose="02070309020205020404" pitchFamily="49" charset="0"/>
              </a:rPr>
              <a:t>True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y = </a:t>
            </a:r>
            <a:r>
              <a:rPr lang="en-US" b="0" dirty="0" err="1">
                <a:solidFill>
                  <a:srgbClr val="D4D4D4"/>
                </a:solidFill>
                <a:effectLst/>
                <a:latin typeface="Courier New" panose="02070309020205020404" pitchFamily="49" charset="0"/>
              </a:rPr>
              <a:t>torch.tensor</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5.0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requires_grad</a:t>
            </a:r>
            <a:r>
              <a:rPr lang="en-US" b="0" dirty="0">
                <a:solidFill>
                  <a:srgbClr val="D4D4D4"/>
                </a:solidFill>
                <a:effectLst/>
                <a:latin typeface="Courier New" panose="02070309020205020404" pitchFamily="49" charset="0"/>
              </a:rPr>
              <a:t>=</a:t>
            </a:r>
            <a:r>
              <a:rPr lang="en-US" b="0" dirty="0">
                <a:solidFill>
                  <a:srgbClr val="569CD6"/>
                </a:solidFill>
                <a:effectLst/>
                <a:latin typeface="Courier New" panose="02070309020205020404" pitchFamily="49" charset="0"/>
              </a:rPr>
              <a:t>True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z = </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err="1">
                <a:solidFill>
                  <a:srgbClr val="D4D4D4"/>
                </a:solidFill>
                <a:effectLst/>
                <a:latin typeface="Courier New" panose="02070309020205020404" pitchFamily="49" charset="0"/>
              </a:rPr>
              <a:t>torch.cos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torch.sin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y</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7" name="Arc 6">
            <a:extLst>
              <a:ext uri="{FF2B5EF4-FFF2-40B4-BE49-F238E27FC236}">
                <a16:creationId xmlns:a16="http://schemas.microsoft.com/office/drawing/2014/main" id="{44422F9F-BCCD-496A-4EBC-80DD021E37D0}"/>
              </a:ext>
            </a:extLst>
          </p:cNvPr>
          <p:cNvSpPr/>
          <p:nvPr/>
        </p:nvSpPr>
        <p:spPr>
          <a:xfrm>
            <a:off x="2682240" y="264160"/>
            <a:ext cx="6675120" cy="4917439"/>
          </a:xfrm>
          <a:prstGeom prst="arc">
            <a:avLst>
              <a:gd name="adj1" fmla="val 5750370"/>
              <a:gd name="adj2" fmla="val 10328801"/>
            </a:avLst>
          </a:prstGeom>
          <a:ln w="762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15561AF-1DDB-05B1-1DD3-13E82D393962}"/>
              </a:ext>
            </a:extLst>
          </p:cNvPr>
          <p:cNvSpPr txBox="1"/>
          <p:nvPr/>
        </p:nvSpPr>
        <p:spPr>
          <a:xfrm>
            <a:off x="2682240" y="4490720"/>
            <a:ext cx="1215589" cy="369332"/>
          </a:xfrm>
          <a:prstGeom prst="rect">
            <a:avLst/>
          </a:prstGeom>
          <a:noFill/>
        </p:spPr>
        <p:txBody>
          <a:bodyPr wrap="none" rtlCol="0">
            <a:spAutoFit/>
          </a:bodyPr>
          <a:lstStyle/>
          <a:p>
            <a:r>
              <a:rPr lang="en-US" dirty="0"/>
              <a:t>(Internally)</a:t>
            </a:r>
          </a:p>
        </p:txBody>
      </p:sp>
    </p:spTree>
    <p:extLst>
      <p:ext uri="{BB962C8B-B14F-4D97-AF65-F5344CB8AC3E}">
        <p14:creationId xmlns:p14="http://schemas.microsoft.com/office/powerpoint/2010/main" val="229801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344-69B5-7D3A-ED92-381863D5C0EF}"/>
              </a:ext>
            </a:extLst>
          </p:cNvPr>
          <p:cNvSpPr>
            <a:spLocks noGrp="1"/>
          </p:cNvSpPr>
          <p:nvPr>
            <p:ph type="title"/>
          </p:nvPr>
        </p:nvSpPr>
        <p:spPr/>
        <p:txBody>
          <a:bodyPr/>
          <a:lstStyle/>
          <a:p>
            <a:r>
              <a:rPr lang="en-US" dirty="0"/>
              <a:t>Neural network module class</a:t>
            </a:r>
          </a:p>
        </p:txBody>
      </p:sp>
      <p:sp>
        <p:nvSpPr>
          <p:cNvPr id="3" name="Content Placeholder 2">
            <a:extLst>
              <a:ext uri="{FF2B5EF4-FFF2-40B4-BE49-F238E27FC236}">
                <a16:creationId xmlns:a16="http://schemas.microsoft.com/office/drawing/2014/main" id="{164C61E3-41F3-DB08-F9D5-E6742382278D}"/>
              </a:ext>
            </a:extLst>
          </p:cNvPr>
          <p:cNvSpPr>
            <a:spLocks noGrp="1"/>
          </p:cNvSpPr>
          <p:nvPr>
            <p:ph idx="1"/>
          </p:nvPr>
        </p:nvSpPr>
        <p:spPr>
          <a:solidFill>
            <a:schemeClr val="tx1"/>
          </a:solidFill>
        </p:spPr>
        <p:txBody>
          <a:bodyPr>
            <a:normAutofit fontScale="85000" lnSpcReduction="20000"/>
          </a:bodyPr>
          <a:lstStyle/>
          <a:p>
            <a:pPr marL="0" indent="0">
              <a:buNone/>
            </a:pPr>
            <a:r>
              <a:rPr lang="en-US" b="0" dirty="0">
                <a:solidFill>
                  <a:srgbClr val="569CD6"/>
                </a:solidFill>
                <a:effectLst/>
                <a:latin typeface="Courier New" panose="02070309020205020404" pitchFamily="49" charset="0"/>
              </a:rPr>
              <a:t>class</a:t>
            </a:r>
            <a:r>
              <a:rPr lang="en-US" b="0" dirty="0">
                <a:solidFill>
                  <a:srgbClr val="D4D4D4"/>
                </a:solidFill>
                <a:effectLst/>
                <a:latin typeface="Courier New" panose="02070309020205020404" pitchFamily="49" charset="0"/>
              </a:rPr>
              <a:t> </a:t>
            </a:r>
            <a:r>
              <a:rPr lang="en-US" b="0" dirty="0">
                <a:solidFill>
                  <a:srgbClr val="4EC9B0"/>
                </a:solidFill>
                <a:effectLst/>
                <a:latin typeface="Courier New" panose="02070309020205020404" pitchFamily="49" charset="0"/>
              </a:rPr>
              <a:t>Net</a:t>
            </a:r>
            <a:r>
              <a:rPr lang="en-US" b="0" dirty="0">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nn</a:t>
            </a:r>
            <a:r>
              <a:rPr lang="en-US" b="0" dirty="0" err="1">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Module</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super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6AA94F"/>
                </a:solidFill>
                <a:effectLst/>
                <a:latin typeface="Courier New" panose="02070309020205020404" pitchFamily="49" charset="0"/>
              </a:rPr>
              <a:t># initialize here your neural network</a:t>
            </a:r>
          </a:p>
          <a:p>
            <a:pPr marL="0" indent="0">
              <a:buNone/>
            </a:pPr>
            <a:r>
              <a:rPr lang="en-US" dirty="0">
                <a:solidFill>
                  <a:srgbClr val="6AA94F"/>
                </a:solidFill>
                <a:latin typeface="Courier New" panose="02070309020205020404" pitchFamily="49" charset="0"/>
              </a:rPr>
              <a:t>        # </a:t>
            </a:r>
            <a:r>
              <a:rPr lang="en-US" b="0" dirty="0">
                <a:solidFill>
                  <a:srgbClr val="6AA94F"/>
                </a:solidFill>
                <a:effectLst/>
                <a:latin typeface="Courier New" panose="02070309020205020404" pitchFamily="49" charset="0"/>
              </a:rPr>
              <a:t>(define its layers, </a:t>
            </a:r>
            <a:r>
              <a:rPr lang="en-US" b="0" dirty="0" err="1">
                <a:solidFill>
                  <a:srgbClr val="6AA94F"/>
                </a:solidFill>
                <a:effectLst/>
                <a:latin typeface="Courier New" panose="02070309020205020404" pitchFamily="49" charset="0"/>
              </a:rPr>
              <a:t>etc</a:t>
            </a:r>
            <a:r>
              <a:rPr lang="en-US" b="0" dirty="0">
                <a:solidFill>
                  <a:srgbClr val="6AA94F"/>
                </a:solidFill>
                <a:effectLst/>
                <a:latin typeface="Courier New" panose="02070309020205020404" pitchFamily="49" charset="0"/>
              </a:rPr>
              <a:t>…)</a:t>
            </a:r>
          </a:p>
          <a:p>
            <a:pPr marL="0" indent="0">
              <a:buNone/>
            </a:pPr>
            <a:r>
              <a:rPr lang="en-US" dirty="0">
                <a:solidFill>
                  <a:srgbClr val="D4D4D4"/>
                </a:solidFill>
                <a:latin typeface="Courier New" panose="02070309020205020404" pitchFamily="49" charset="0"/>
              </a:rPr>
              <a:t>        […]</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p>
          <a:p>
            <a:pPr marL="0" indent="0">
              <a:buNone/>
            </a:pP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forward</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x</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6AA94F"/>
                </a:solidFill>
                <a:effectLst/>
                <a:latin typeface="Courier New" panose="02070309020205020404" pitchFamily="49" charset="0"/>
              </a:rPr>
              <a:t># computes the outputs / predictions</a:t>
            </a:r>
          </a:p>
          <a:p>
            <a:pPr marL="0" indent="0">
              <a:buNone/>
            </a:pPr>
            <a:r>
              <a:rPr lang="en-US" dirty="0">
                <a:solidFill>
                  <a:srgbClr val="D4D4D4"/>
                </a:solidFill>
                <a:latin typeface="Courier New" panose="02070309020205020404" pitchFamily="49" charset="0"/>
              </a:rPr>
              <a:t>        […]</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endParaRPr lang="en-US" dirty="0"/>
          </a:p>
        </p:txBody>
      </p:sp>
    </p:spTree>
    <p:extLst>
      <p:ext uri="{BB962C8B-B14F-4D97-AF65-F5344CB8AC3E}">
        <p14:creationId xmlns:p14="http://schemas.microsoft.com/office/powerpoint/2010/main" val="40571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7390-6A0D-72B9-0872-A2BEC199BC9D}"/>
              </a:ext>
            </a:extLst>
          </p:cNvPr>
          <p:cNvSpPr>
            <a:spLocks noGrp="1"/>
          </p:cNvSpPr>
          <p:nvPr>
            <p:ph type="title"/>
          </p:nvPr>
        </p:nvSpPr>
        <p:spPr/>
        <p:txBody>
          <a:bodyPr/>
          <a:lstStyle/>
          <a:p>
            <a:r>
              <a:rPr lang="en-US" dirty="0"/>
              <a:t>Neural network module class: an example</a:t>
            </a:r>
          </a:p>
        </p:txBody>
      </p:sp>
      <p:sp>
        <p:nvSpPr>
          <p:cNvPr id="3" name="Content Placeholder 2">
            <a:extLst>
              <a:ext uri="{FF2B5EF4-FFF2-40B4-BE49-F238E27FC236}">
                <a16:creationId xmlns:a16="http://schemas.microsoft.com/office/drawing/2014/main" id="{BA99F8B3-A40C-E27A-104C-5C950ADEAEE9}"/>
              </a:ext>
            </a:extLst>
          </p:cNvPr>
          <p:cNvSpPr>
            <a:spLocks noGrp="1"/>
          </p:cNvSpPr>
          <p:nvPr>
            <p:ph idx="1"/>
          </p:nvPr>
        </p:nvSpPr>
        <p:spPr>
          <a:solidFill>
            <a:schemeClr val="tx1"/>
          </a:solidFill>
        </p:spPr>
        <p:txBody>
          <a:bodyPr>
            <a:normAutofit fontScale="85000" lnSpcReduction="20000"/>
          </a:bodyPr>
          <a:lstStyle/>
          <a:p>
            <a:pPr marL="0" indent="0">
              <a:buNone/>
            </a:pPr>
            <a:r>
              <a:rPr lang="en-US" b="0" dirty="0">
                <a:solidFill>
                  <a:srgbClr val="569CD6"/>
                </a:solidFill>
                <a:effectLst/>
                <a:latin typeface="Courier New" panose="02070309020205020404" pitchFamily="49" charset="0"/>
              </a:rPr>
              <a:t>class</a:t>
            </a:r>
            <a:r>
              <a:rPr lang="en-US" b="0" dirty="0">
                <a:solidFill>
                  <a:srgbClr val="D4D4D4"/>
                </a:solidFill>
                <a:effectLst/>
                <a:latin typeface="Courier New" panose="02070309020205020404" pitchFamily="49" charset="0"/>
              </a:rPr>
              <a:t> </a:t>
            </a:r>
            <a:r>
              <a:rPr lang="en-US" b="0" dirty="0">
                <a:solidFill>
                  <a:srgbClr val="4EC9B0"/>
                </a:solidFill>
                <a:effectLst/>
                <a:latin typeface="Courier New" panose="02070309020205020404" pitchFamily="49" charset="0"/>
              </a:rPr>
              <a:t>Net</a:t>
            </a:r>
            <a:r>
              <a:rPr lang="en-US" b="0" dirty="0">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nn</a:t>
            </a:r>
            <a:r>
              <a:rPr lang="en-US" b="0" dirty="0" err="1">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Module</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super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Net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self</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.fc1 = </a:t>
            </a:r>
            <a:r>
              <a:rPr lang="en-US" b="0" dirty="0" err="1">
                <a:solidFill>
                  <a:srgbClr val="D4D4D4"/>
                </a:solidFill>
                <a:effectLst/>
                <a:latin typeface="Courier New" panose="02070309020205020404" pitchFamily="49" charset="0"/>
              </a:rPr>
              <a:t>nn.Linear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10</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.fc2 = </a:t>
            </a:r>
            <a:r>
              <a:rPr lang="en-US" b="0" dirty="0" err="1">
                <a:solidFill>
                  <a:srgbClr val="D4D4D4"/>
                </a:solidFill>
                <a:effectLst/>
                <a:latin typeface="Courier New" panose="02070309020205020404" pitchFamily="49" charset="0"/>
              </a:rPr>
              <a:t>nn.Linear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10, 1</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forward</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x</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x =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x = </a:t>
            </a:r>
            <a:r>
              <a:rPr lang="en-US" b="0" dirty="0" err="1">
                <a:solidFill>
                  <a:srgbClr val="D4D4D4"/>
                </a:solidFill>
                <a:effectLst/>
                <a:latin typeface="Courier New" panose="02070309020205020404" pitchFamily="49" charset="0"/>
              </a:rPr>
              <a:t>nn.ReLU</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x =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.fc2</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x</a:t>
            </a:r>
          </a:p>
          <a:p>
            <a:pPr marL="0" indent="0">
              <a:buNone/>
            </a:pPr>
            <a:endParaRPr lang="en-US" dirty="0"/>
          </a:p>
        </p:txBody>
      </p:sp>
    </p:spTree>
    <p:extLst>
      <p:ext uri="{BB962C8B-B14F-4D97-AF65-F5344CB8AC3E}">
        <p14:creationId xmlns:p14="http://schemas.microsoft.com/office/powerpoint/2010/main" val="807583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267E-F739-2DAA-ED32-6261BBBFAAFC}"/>
              </a:ext>
            </a:extLst>
          </p:cNvPr>
          <p:cNvSpPr>
            <a:spLocks noGrp="1"/>
          </p:cNvSpPr>
          <p:nvPr>
            <p:ph type="title"/>
          </p:nvPr>
        </p:nvSpPr>
        <p:spPr/>
        <p:txBody>
          <a:bodyPr/>
          <a:lstStyle/>
          <a:p>
            <a:r>
              <a:rPr lang="en-US" dirty="0"/>
              <a:t>Optimizer</a:t>
            </a:r>
          </a:p>
        </p:txBody>
      </p:sp>
      <p:sp>
        <p:nvSpPr>
          <p:cNvPr id="3" name="Content Placeholder 2">
            <a:extLst>
              <a:ext uri="{FF2B5EF4-FFF2-40B4-BE49-F238E27FC236}">
                <a16:creationId xmlns:a16="http://schemas.microsoft.com/office/drawing/2014/main" id="{27052CC9-BCCB-DF8F-422E-B8D625DCB63B}"/>
              </a:ext>
            </a:extLst>
          </p:cNvPr>
          <p:cNvSpPr>
            <a:spLocks noGrp="1"/>
          </p:cNvSpPr>
          <p:nvPr>
            <p:ph idx="1"/>
          </p:nvPr>
        </p:nvSpPr>
        <p:spPr/>
        <p:txBody>
          <a:bodyPr>
            <a:normAutofit/>
          </a:bodyPr>
          <a:lstStyle/>
          <a:p>
            <a:pPr marL="0" indent="0" algn="just">
              <a:buNone/>
            </a:pPr>
            <a:r>
              <a:rPr lang="en-US" dirty="0"/>
              <a:t>All optimizers used in this course are variations of gradient descent:</a:t>
            </a:r>
          </a:p>
          <a:p>
            <a:pPr lvl="1" algn="just"/>
            <a:r>
              <a:rPr lang="en-US" dirty="0"/>
              <a:t>Stochastic Gradient Descent (</a:t>
            </a:r>
            <a:r>
              <a:rPr lang="en-US" b="1" dirty="0"/>
              <a:t>SGD</a:t>
            </a:r>
            <a:r>
              <a:rPr lang="en-US" dirty="0"/>
              <a:t>): simple gradient descent aggregated by batches</a:t>
            </a:r>
          </a:p>
          <a:p>
            <a:pPr lvl="1" algn="just"/>
            <a:r>
              <a:rPr lang="en-US" dirty="0"/>
              <a:t>Adaptive Moment Estimation (</a:t>
            </a:r>
            <a:r>
              <a:rPr lang="en-US" b="1" dirty="0"/>
              <a:t>Adam</a:t>
            </a:r>
            <a:r>
              <a:rPr lang="en-US" dirty="0"/>
              <a:t>): extension of SGD with </a:t>
            </a:r>
            <a:r>
              <a:rPr lang="en-US" b="1" dirty="0"/>
              <a:t>momentum</a:t>
            </a:r>
            <a:r>
              <a:rPr lang="en-US" dirty="0"/>
              <a:t> and </a:t>
            </a:r>
            <a:r>
              <a:rPr lang="en-US" b="1" dirty="0"/>
              <a:t>moving average</a:t>
            </a:r>
            <a:r>
              <a:rPr lang="en-US" dirty="0"/>
              <a:t> of the </a:t>
            </a:r>
            <a:r>
              <a:rPr lang="en-US" b="1" dirty="0"/>
              <a:t>gradients </a:t>
            </a:r>
            <a:r>
              <a:rPr lang="en-US" dirty="0"/>
              <a:t>to accelerate the training process and prevent oscillations.</a:t>
            </a:r>
          </a:p>
          <a:p>
            <a:pPr lvl="1" algn="just"/>
            <a:r>
              <a:rPr lang="en-US" dirty="0"/>
              <a:t>Root Mean Squared Propagation (</a:t>
            </a:r>
            <a:r>
              <a:rPr lang="en-US" b="1" dirty="0" err="1"/>
              <a:t>RMSProp</a:t>
            </a:r>
            <a:r>
              <a:rPr lang="en-US" dirty="0"/>
              <a:t>): extension of SGD that is </a:t>
            </a:r>
            <a:r>
              <a:rPr lang="en-US" b="1" dirty="0"/>
              <a:t>designed to deal with </a:t>
            </a:r>
            <a:r>
              <a:rPr lang="en-US" dirty="0"/>
              <a:t>the issue of </a:t>
            </a:r>
            <a:r>
              <a:rPr lang="en-US" b="1" dirty="0"/>
              <a:t>vanishing gradients</a:t>
            </a:r>
            <a:r>
              <a:rPr lang="en-US" dirty="0"/>
              <a:t>. It </a:t>
            </a:r>
            <a:r>
              <a:rPr lang="en-US" b="1" dirty="0"/>
              <a:t>normalizes the gradients </a:t>
            </a:r>
            <a:r>
              <a:rPr lang="en-US" dirty="0"/>
              <a:t>by the root mean square of their recent magnitudes.</a:t>
            </a:r>
          </a:p>
          <a:p>
            <a:pPr marL="0" indent="0" algn="just">
              <a:buNone/>
            </a:pPr>
            <a:endParaRPr lang="en-US" dirty="0"/>
          </a:p>
          <a:p>
            <a:pPr marL="0" indent="0" algn="just">
              <a:buNone/>
            </a:pPr>
            <a:r>
              <a:rPr lang="en-US" dirty="0"/>
              <a:t>It is easy to switch from one optimizer to another with PyTorch*.</a:t>
            </a:r>
          </a:p>
        </p:txBody>
      </p:sp>
      <p:sp>
        <p:nvSpPr>
          <p:cNvPr id="5" name="TextBox 4">
            <a:extLst>
              <a:ext uri="{FF2B5EF4-FFF2-40B4-BE49-F238E27FC236}">
                <a16:creationId xmlns:a16="http://schemas.microsoft.com/office/drawing/2014/main" id="{6F64D717-A854-BBB7-9A34-31A5B9CC55AF}"/>
              </a:ext>
            </a:extLst>
          </p:cNvPr>
          <p:cNvSpPr txBox="1"/>
          <p:nvPr/>
        </p:nvSpPr>
        <p:spPr>
          <a:xfrm>
            <a:off x="7659862" y="6520081"/>
            <a:ext cx="4532138" cy="338554"/>
          </a:xfrm>
          <a:prstGeom prst="rect">
            <a:avLst/>
          </a:prstGeom>
          <a:noFill/>
        </p:spPr>
        <p:txBody>
          <a:bodyPr wrap="none" rtlCol="0">
            <a:spAutoFit/>
          </a:bodyPr>
          <a:lstStyle/>
          <a:p>
            <a:r>
              <a:rPr lang="en-US" sz="1600" i="1" dirty="0"/>
              <a:t>* We will see more on optimizers later in this course.</a:t>
            </a:r>
          </a:p>
        </p:txBody>
      </p:sp>
    </p:spTree>
    <p:extLst>
      <p:ext uri="{BB962C8B-B14F-4D97-AF65-F5344CB8AC3E}">
        <p14:creationId xmlns:p14="http://schemas.microsoft.com/office/powerpoint/2010/main" val="121664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D892-349D-ECD1-990B-BDDBB693657A}"/>
              </a:ext>
            </a:extLst>
          </p:cNvPr>
          <p:cNvSpPr>
            <a:spLocks noGrp="1"/>
          </p:cNvSpPr>
          <p:nvPr>
            <p:ph type="title"/>
          </p:nvPr>
        </p:nvSpPr>
        <p:spPr/>
        <p:txBody>
          <a:bodyPr/>
          <a:lstStyle/>
          <a:p>
            <a:r>
              <a:rPr lang="en-US" dirty="0"/>
              <a:t>Dataset &amp; Dataloader</a:t>
            </a:r>
          </a:p>
        </p:txBody>
      </p:sp>
      <p:sp>
        <p:nvSpPr>
          <p:cNvPr id="3" name="Content Placeholder 2">
            <a:extLst>
              <a:ext uri="{FF2B5EF4-FFF2-40B4-BE49-F238E27FC236}">
                <a16:creationId xmlns:a16="http://schemas.microsoft.com/office/drawing/2014/main" id="{623D9188-D550-38F5-E641-AA0B8820CAEA}"/>
              </a:ext>
            </a:extLst>
          </p:cNvPr>
          <p:cNvSpPr>
            <a:spLocks noGrp="1"/>
          </p:cNvSpPr>
          <p:nvPr>
            <p:ph idx="1"/>
          </p:nvPr>
        </p:nvSpPr>
        <p:spPr/>
        <p:txBody>
          <a:bodyPr/>
          <a:lstStyle/>
          <a:p>
            <a:pPr marL="0" indent="0" algn="just">
              <a:buNone/>
            </a:pPr>
            <a:r>
              <a:rPr lang="en-US" dirty="0"/>
              <a:t>To handle custom datasets, create a dataset class, and use a Dataloader to iterate through it.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9A05255-765B-9E95-A2A8-4F7FF7014208}"/>
              </a:ext>
            </a:extLst>
          </p:cNvPr>
          <p:cNvSpPr txBox="1"/>
          <p:nvPr/>
        </p:nvSpPr>
        <p:spPr>
          <a:xfrm>
            <a:off x="5379087" y="2483644"/>
            <a:ext cx="5974713" cy="3693319"/>
          </a:xfrm>
          <a:prstGeom prst="rect">
            <a:avLst/>
          </a:prstGeom>
          <a:solidFill>
            <a:schemeClr val="tx1"/>
          </a:solidFill>
        </p:spPr>
        <p:txBody>
          <a:bodyPr wrap="none" rtlCol="0">
            <a:spAutoFit/>
          </a:bodyPr>
          <a:lstStyle/>
          <a:p>
            <a:r>
              <a:rPr lang="en-US" b="0" dirty="0">
                <a:solidFill>
                  <a:srgbClr val="569CD6"/>
                </a:solidFill>
                <a:effectLst/>
                <a:latin typeface="Courier New" panose="02070309020205020404" pitchFamily="49" charset="0"/>
              </a:rPr>
              <a:t>class</a:t>
            </a:r>
            <a:r>
              <a:rPr lang="en-US" b="0" dirty="0">
                <a:solidFill>
                  <a:srgbClr val="D4D4D4"/>
                </a:solidFill>
                <a:effectLst/>
                <a:latin typeface="Courier New" panose="02070309020205020404" pitchFamily="49" charset="0"/>
              </a:rPr>
              <a:t> </a:t>
            </a:r>
            <a:r>
              <a:rPr lang="en-US" b="0" dirty="0" err="1">
                <a:solidFill>
                  <a:srgbClr val="4EC9B0"/>
                </a:solidFill>
                <a:effectLst/>
                <a:latin typeface="Courier New" panose="02070309020205020404" pitchFamily="49" charset="0"/>
              </a:rPr>
              <a:t>CustomDataset</a:t>
            </a:r>
            <a:r>
              <a:rPr lang="en-US" b="0" dirty="0">
                <a:solidFill>
                  <a:srgbClr val="D4D4D4"/>
                </a:solidFill>
                <a:effectLst/>
                <a:latin typeface="Courier New" panose="02070309020205020404" pitchFamily="49" charset="0"/>
              </a:rPr>
              <a:t>(</a:t>
            </a:r>
            <a:r>
              <a:rPr lang="en-US" b="0" dirty="0">
                <a:solidFill>
                  <a:srgbClr val="4EC9B0"/>
                </a:solidFill>
                <a:effectLst/>
                <a:latin typeface="Courier New" panose="02070309020205020404" pitchFamily="49" charset="0"/>
              </a:rPr>
              <a:t>Dataset</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p>
          <a:p>
            <a:pPr marL="0" indent="0">
              <a:buNone/>
            </a:pPr>
            <a:r>
              <a:rPr lang="en-US" dirty="0">
                <a:solidFill>
                  <a:srgbClr val="DCDCDC"/>
                </a:solidFill>
                <a:latin typeface="Courier New" panose="02070309020205020404" pitchFamily="49" charset="0"/>
              </a:rPr>
              <a:t>        </a:t>
            </a:r>
            <a:r>
              <a:rPr lang="en-US" b="0" dirty="0">
                <a:solidFill>
                  <a:srgbClr val="6AA94F"/>
                </a:solidFill>
                <a:effectLst/>
                <a:latin typeface="Courier New" panose="02070309020205020404" pitchFamily="49" charset="0"/>
              </a:rPr>
              <a:t># initialize your dataset</a:t>
            </a:r>
          </a:p>
          <a:p>
            <a:pPr marL="0" indent="0">
              <a:buNone/>
            </a:pPr>
            <a:r>
              <a:rPr lang="en-US" dirty="0">
                <a:solidFill>
                  <a:srgbClr val="6AA94F"/>
                </a:solidFill>
                <a:latin typeface="Courier New" panose="02070309020205020404" pitchFamily="49" charset="0"/>
              </a:rPr>
              <a:t>        # </a:t>
            </a:r>
            <a:r>
              <a:rPr lang="en-US" b="0" dirty="0">
                <a:solidFill>
                  <a:srgbClr val="6AA94F"/>
                </a:solidFill>
                <a:effectLst/>
                <a:latin typeface="Courier New" panose="02070309020205020404" pitchFamily="49" charset="0"/>
              </a:rPr>
              <a:t>(define the path, </a:t>
            </a:r>
            <a:r>
              <a:rPr lang="en-US" b="0" dirty="0" err="1">
                <a:solidFill>
                  <a:srgbClr val="6AA94F"/>
                </a:solidFill>
                <a:effectLst/>
                <a:latin typeface="Courier New" panose="02070309020205020404" pitchFamily="49" charset="0"/>
              </a:rPr>
              <a:t>etc</a:t>
            </a:r>
            <a:r>
              <a:rPr lang="en-US" b="0" dirty="0">
                <a:solidFill>
                  <a:srgbClr val="6AA94F"/>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        </a:t>
            </a:r>
          </a:p>
          <a:p>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getitem</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index</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p>
          <a:p>
            <a:r>
              <a:rPr lang="en-US" dirty="0">
                <a:solidFill>
                  <a:srgbClr val="DCDCDC"/>
                </a:solidFill>
                <a:latin typeface="Courier New" panose="02070309020205020404" pitchFamily="49" charset="0"/>
              </a:rPr>
              <a:t>        </a:t>
            </a:r>
            <a:r>
              <a:rPr lang="en-US" b="0" dirty="0">
                <a:solidFill>
                  <a:srgbClr val="6AA94F"/>
                </a:solidFill>
                <a:effectLst/>
                <a:latin typeface="Courier New" panose="02070309020205020404" pitchFamily="49" charset="0"/>
              </a:rPr>
              <a:t># return one item of data</a:t>
            </a:r>
          </a:p>
          <a:p>
            <a:pPr marL="0" indent="0">
              <a:buNone/>
            </a:pPr>
            <a:r>
              <a:rPr lang="en-US" dirty="0">
                <a:solidFill>
                  <a:srgbClr val="D4D4D4"/>
                </a:solidFill>
                <a:latin typeface="Courier New" panose="02070309020205020404" pitchFamily="49" charset="0"/>
              </a:rPr>
              <a:t>        […]</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p>
          <a:p>
            <a:pPr marL="0" indent="0">
              <a:buNone/>
            </a:pPr>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len</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dirty="0">
              <a:solidFill>
                <a:srgbClr val="6AA94F"/>
              </a:solidFill>
              <a:latin typeface="Courier New" panose="02070309020205020404" pitchFamily="49" charset="0"/>
            </a:endParaRPr>
          </a:p>
          <a:p>
            <a:pPr marL="0" indent="0">
              <a:buNone/>
            </a:pPr>
            <a:r>
              <a:rPr lang="en-US" b="0" dirty="0">
                <a:solidFill>
                  <a:srgbClr val="6AA94F"/>
                </a:solidFill>
                <a:effectLst/>
                <a:latin typeface="Courier New" panose="02070309020205020404" pitchFamily="49" charset="0"/>
              </a:rPr>
              <a:t>        # return the length of the dataset</a:t>
            </a: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p>
        </p:txBody>
      </p:sp>
    </p:spTree>
    <p:extLst>
      <p:ext uri="{BB962C8B-B14F-4D97-AF65-F5344CB8AC3E}">
        <p14:creationId xmlns:p14="http://schemas.microsoft.com/office/powerpoint/2010/main" val="75336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14A705-61E5-7C83-B960-6AF0DB643423}"/>
              </a:ext>
            </a:extLst>
          </p:cNvPr>
          <p:cNvSpPr>
            <a:spLocks noGrp="1"/>
          </p:cNvSpPr>
          <p:nvPr>
            <p:ph type="title"/>
          </p:nvPr>
        </p:nvSpPr>
        <p:spPr/>
        <p:txBody>
          <a:bodyPr/>
          <a:lstStyle/>
          <a:p>
            <a:pPr algn="ctr"/>
            <a:r>
              <a:rPr lang="en-US" dirty="0"/>
              <a:t>Now it’s time to torch!</a:t>
            </a:r>
          </a:p>
        </p:txBody>
      </p:sp>
      <p:pic>
        <p:nvPicPr>
          <p:cNvPr id="6" name="Content Placeholder 5" descr="Icon&#10;&#10;Description automatically generated">
            <a:extLst>
              <a:ext uri="{FF2B5EF4-FFF2-40B4-BE49-F238E27FC236}">
                <a16:creationId xmlns:a16="http://schemas.microsoft.com/office/drawing/2014/main" id="{A6B48D7D-7241-E5EC-CB94-208E4063FB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320679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PyTorch in a few words…</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a:bodyPr>
          <a:lstStyle/>
          <a:p>
            <a:r>
              <a:rPr lang="en-US" dirty="0"/>
              <a:t>Developed by </a:t>
            </a:r>
            <a:r>
              <a:rPr lang="en-US" b="1" dirty="0"/>
              <a:t>Facebook</a:t>
            </a:r>
            <a:r>
              <a:rPr lang="en-US" dirty="0"/>
              <a:t>’s AI research group</a:t>
            </a:r>
          </a:p>
          <a:p>
            <a:pPr marL="0" indent="0">
              <a:buNone/>
            </a:pPr>
            <a:endParaRPr lang="en-US" dirty="0"/>
          </a:p>
          <a:p>
            <a:r>
              <a:rPr lang="en-US" dirty="0"/>
              <a:t>Getting very </a:t>
            </a:r>
            <a:r>
              <a:rPr lang="en-US" b="1" dirty="0"/>
              <a:t>popular</a:t>
            </a:r>
          </a:p>
          <a:p>
            <a:endParaRPr lang="en-US" dirty="0"/>
          </a:p>
          <a:p>
            <a:r>
              <a:rPr lang="en-US" b="1" dirty="0"/>
              <a:t>Easy</a:t>
            </a:r>
            <a:r>
              <a:rPr lang="en-US" dirty="0"/>
              <a:t> to use</a:t>
            </a:r>
          </a:p>
          <a:p>
            <a:r>
              <a:rPr lang="en-US" dirty="0"/>
              <a:t>Good </a:t>
            </a:r>
            <a:r>
              <a:rPr lang="en-US" b="1" dirty="0"/>
              <a:t>performance</a:t>
            </a:r>
            <a:r>
              <a:rPr lang="en-US" dirty="0"/>
              <a:t> in production</a:t>
            </a:r>
          </a:p>
          <a:p>
            <a:r>
              <a:rPr lang="en-US" b="1" dirty="0"/>
              <a:t>Flexible</a:t>
            </a:r>
            <a:r>
              <a:rPr lang="en-US" dirty="0"/>
              <a:t> across a wide range of tasks</a:t>
            </a:r>
          </a:p>
          <a:p>
            <a:r>
              <a:rPr lang="en-US" dirty="0"/>
              <a:t>Provides tools for parallelizing &amp; distributing computations</a:t>
            </a:r>
          </a:p>
        </p:txBody>
      </p:sp>
      <p:pic>
        <p:nvPicPr>
          <p:cNvPr id="8" name="Picture 7" descr="Chart&#10;&#10;Description automatically generated">
            <a:extLst>
              <a:ext uri="{FF2B5EF4-FFF2-40B4-BE49-F238E27FC236}">
                <a16:creationId xmlns:a16="http://schemas.microsoft.com/office/drawing/2014/main" id="{D01FBC99-F4A8-4365-A904-CCBE6B502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960" y="2315718"/>
            <a:ext cx="5151119" cy="3178937"/>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1FFBDE69-AFFD-8D5E-F081-C663FE54B3B2}"/>
              </a:ext>
            </a:extLst>
          </p:cNvPr>
          <p:cNvPicPr>
            <a:picLocks noChangeAspect="1"/>
          </p:cNvPicPr>
          <p:nvPr/>
        </p:nvPicPr>
        <p:blipFill rotWithShape="1">
          <a:blip r:embed="rId3">
            <a:extLst>
              <a:ext uri="{28A0092B-C50C-407E-A947-70E740481C1C}">
                <a14:useLocalDpi xmlns:a14="http://schemas.microsoft.com/office/drawing/2010/main" val="0"/>
              </a:ext>
            </a:extLst>
          </a:blip>
          <a:srcRect l="6181" t="28922" r="7555" b="30452"/>
          <a:stretch/>
        </p:blipFill>
        <p:spPr>
          <a:xfrm>
            <a:off x="8163560" y="1363345"/>
            <a:ext cx="3190240" cy="924560"/>
          </a:xfrm>
          <a:prstGeom prst="rect">
            <a:avLst/>
          </a:prstGeom>
        </p:spPr>
      </p:pic>
    </p:spTree>
    <p:extLst>
      <p:ext uri="{BB962C8B-B14F-4D97-AF65-F5344CB8AC3E}">
        <p14:creationId xmlns:p14="http://schemas.microsoft.com/office/powerpoint/2010/main" val="216290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9C49CA-70A3-E2EA-F46F-C23D25271E8C}"/>
              </a:ext>
            </a:extLst>
          </p:cNvPr>
          <p:cNvSpPr>
            <a:spLocks noGrp="1"/>
          </p:cNvSpPr>
          <p:nvPr>
            <p:ph type="title"/>
          </p:nvPr>
        </p:nvSpPr>
        <p:spPr/>
        <p:txBody>
          <a:bodyPr/>
          <a:lstStyle/>
          <a:p>
            <a:r>
              <a:rPr lang="en-US" dirty="0"/>
              <a:t>Key Concepts of PyTorch</a:t>
            </a:r>
          </a:p>
        </p:txBody>
      </p:sp>
      <p:sp>
        <p:nvSpPr>
          <p:cNvPr id="4" name="Content Placeholder 3">
            <a:extLst>
              <a:ext uri="{FF2B5EF4-FFF2-40B4-BE49-F238E27FC236}">
                <a16:creationId xmlns:a16="http://schemas.microsoft.com/office/drawing/2014/main" id="{3C57EADD-A240-9E12-7454-2C91BFB1BF63}"/>
              </a:ext>
            </a:extLst>
          </p:cNvPr>
          <p:cNvSpPr>
            <a:spLocks noGrp="1"/>
          </p:cNvSpPr>
          <p:nvPr>
            <p:ph idx="1"/>
          </p:nvPr>
        </p:nvSpPr>
        <p:spPr/>
        <p:txBody>
          <a:bodyPr>
            <a:normAutofit/>
          </a:bodyPr>
          <a:lstStyle/>
          <a:p>
            <a:pPr algn="just"/>
            <a:r>
              <a:rPr lang="en-US" b="1" dirty="0"/>
              <a:t>Tensor</a:t>
            </a:r>
            <a:r>
              <a:rPr lang="en-US" dirty="0"/>
              <a:t>: multi-dimensional array of numbers</a:t>
            </a:r>
          </a:p>
          <a:p>
            <a:pPr algn="just"/>
            <a:r>
              <a:rPr lang="en-US" b="1" dirty="0"/>
              <a:t>Autograd</a:t>
            </a:r>
            <a:r>
              <a:rPr lang="en-US" dirty="0"/>
              <a:t>: </a:t>
            </a:r>
            <a:r>
              <a:rPr lang="fr-FR" b="0" i="0" dirty="0" err="1">
                <a:solidFill>
                  <a:srgbClr val="262626"/>
                </a:solidFill>
                <a:effectLst/>
                <a:latin typeface="FreightSans"/>
              </a:rPr>
              <a:t>automatic</a:t>
            </a:r>
            <a:r>
              <a:rPr lang="fr-FR" b="0" i="0" dirty="0">
                <a:solidFill>
                  <a:srgbClr val="262626"/>
                </a:solidFill>
                <a:effectLst/>
                <a:latin typeface="FreightSans"/>
              </a:rPr>
              <a:t> </a:t>
            </a:r>
            <a:r>
              <a:rPr lang="fr-FR" b="0" i="0" dirty="0" err="1">
                <a:solidFill>
                  <a:srgbClr val="262626"/>
                </a:solidFill>
                <a:effectLst/>
                <a:latin typeface="FreightSans"/>
              </a:rPr>
              <a:t>differentiation</a:t>
            </a:r>
            <a:r>
              <a:rPr lang="fr-FR" b="0" i="0" dirty="0">
                <a:solidFill>
                  <a:srgbClr val="262626"/>
                </a:solidFill>
                <a:effectLst/>
                <a:latin typeface="FreightSans"/>
              </a:rPr>
              <a:t> engine (to </a:t>
            </a:r>
            <a:r>
              <a:rPr lang="fr-FR" b="0" i="0" dirty="0" err="1">
                <a:solidFill>
                  <a:srgbClr val="262626"/>
                </a:solidFill>
                <a:effectLst/>
                <a:latin typeface="FreightSans"/>
              </a:rPr>
              <a:t>avoid</a:t>
            </a:r>
            <a:r>
              <a:rPr lang="fr-FR" b="0" i="0" dirty="0">
                <a:solidFill>
                  <a:srgbClr val="262626"/>
                </a:solidFill>
                <a:effectLst/>
                <a:latin typeface="FreightSans"/>
              </a:rPr>
              <a:t> </a:t>
            </a:r>
            <a:r>
              <a:rPr lang="en-US" dirty="0"/>
              <a:t>manual computation of gradients, cf. last TD correction)</a:t>
            </a:r>
          </a:p>
          <a:p>
            <a:pPr algn="just"/>
            <a:r>
              <a:rPr lang="en-US" b="1" dirty="0"/>
              <a:t>Neural network module</a:t>
            </a:r>
            <a:r>
              <a:rPr lang="en-US" dirty="0"/>
              <a:t>: base class to inherit from for all our neural network classes</a:t>
            </a:r>
          </a:p>
          <a:p>
            <a:pPr algn="just"/>
            <a:r>
              <a:rPr lang="en-US" b="1" dirty="0"/>
              <a:t>Optimizer</a:t>
            </a:r>
            <a:r>
              <a:rPr lang="en-US" dirty="0"/>
              <a:t>: an algorithm that is used to </a:t>
            </a:r>
            <a:r>
              <a:rPr lang="en-US" b="0" i="0" dirty="0">
                <a:solidFill>
                  <a:srgbClr val="262626"/>
                </a:solidFill>
                <a:effectLst/>
                <a:latin typeface="FreightSans"/>
              </a:rPr>
              <a:t>update the parameters based on the computed gradients and a given loss function</a:t>
            </a:r>
            <a:endParaRPr lang="en-US" dirty="0"/>
          </a:p>
          <a:p>
            <a:pPr algn="just"/>
            <a:r>
              <a:rPr lang="en-US" b="1" dirty="0"/>
              <a:t>Dataset/Dataloader</a:t>
            </a:r>
            <a:r>
              <a:rPr lang="en-US" dirty="0"/>
              <a:t>: a base class for our data</a:t>
            </a:r>
          </a:p>
          <a:p>
            <a:pPr algn="just"/>
            <a:endParaRPr lang="en-US" dirty="0"/>
          </a:p>
        </p:txBody>
      </p:sp>
    </p:spTree>
    <p:extLst>
      <p:ext uri="{BB962C8B-B14F-4D97-AF65-F5344CB8AC3E}">
        <p14:creationId xmlns:p14="http://schemas.microsoft.com/office/powerpoint/2010/main" val="191067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2C40-EDA0-3CA3-FB29-E501678D73BC}"/>
              </a:ext>
            </a:extLst>
          </p:cNvPr>
          <p:cNvSpPr>
            <a:spLocks noGrp="1"/>
          </p:cNvSpPr>
          <p:nvPr>
            <p:ph type="title"/>
          </p:nvPr>
        </p:nvSpPr>
        <p:spPr/>
        <p:txBody>
          <a:bodyPr/>
          <a:lstStyle/>
          <a:p>
            <a:r>
              <a:rPr lang="en-US" dirty="0"/>
              <a:t>Tensor</a:t>
            </a:r>
          </a:p>
        </p:txBody>
      </p:sp>
      <p:pic>
        <p:nvPicPr>
          <p:cNvPr id="17" name="Graphic 16">
            <a:extLst>
              <a:ext uri="{FF2B5EF4-FFF2-40B4-BE49-F238E27FC236}">
                <a16:creationId xmlns:a16="http://schemas.microsoft.com/office/drawing/2014/main" id="{6B6A7EC4-E344-D70D-A980-2F6E8BDAA9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6978" y="1778371"/>
            <a:ext cx="3600450" cy="3600450"/>
          </a:xfrm>
          <a:prstGeom prst="rect">
            <a:avLst/>
          </a:prstGeom>
        </p:spPr>
      </p:pic>
      <p:pic>
        <p:nvPicPr>
          <p:cNvPr id="19" name="Graphic 18">
            <a:extLst>
              <a:ext uri="{FF2B5EF4-FFF2-40B4-BE49-F238E27FC236}">
                <a16:creationId xmlns:a16="http://schemas.microsoft.com/office/drawing/2014/main" id="{FF2E45FC-19AA-2F8C-02A1-01981CBA8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4012" y="1778371"/>
            <a:ext cx="3600450" cy="3600450"/>
          </a:xfrm>
          <a:prstGeom prst="rect">
            <a:avLst/>
          </a:prstGeom>
        </p:spPr>
      </p:pic>
      <p:pic>
        <p:nvPicPr>
          <p:cNvPr id="21" name="Graphic 20">
            <a:extLst>
              <a:ext uri="{FF2B5EF4-FFF2-40B4-BE49-F238E27FC236}">
                <a16:creationId xmlns:a16="http://schemas.microsoft.com/office/drawing/2014/main" id="{C7C65A71-EEBF-EE6D-AB9F-BBF82D086A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76298" y="1778371"/>
            <a:ext cx="3600450" cy="3600450"/>
          </a:xfrm>
          <a:prstGeom prst="rect">
            <a:avLst/>
          </a:prstGeom>
        </p:spPr>
      </p:pic>
      <p:pic>
        <p:nvPicPr>
          <p:cNvPr id="23" name="Graphic 22">
            <a:extLst>
              <a:ext uri="{FF2B5EF4-FFF2-40B4-BE49-F238E27FC236}">
                <a16:creationId xmlns:a16="http://schemas.microsoft.com/office/drawing/2014/main" id="{DFB69660-E895-CF59-B2F2-88ECF8EE94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7638" y="1778371"/>
            <a:ext cx="3600450" cy="3600450"/>
          </a:xfrm>
          <a:prstGeom prst="rect">
            <a:avLst/>
          </a:prstGeom>
        </p:spPr>
      </p:pic>
      <p:sp>
        <p:nvSpPr>
          <p:cNvPr id="24" name="TextBox 23">
            <a:extLst>
              <a:ext uri="{FF2B5EF4-FFF2-40B4-BE49-F238E27FC236}">
                <a16:creationId xmlns:a16="http://schemas.microsoft.com/office/drawing/2014/main" id="{545F19A2-FD97-1FB9-C407-5175E0A58A07}"/>
              </a:ext>
            </a:extLst>
          </p:cNvPr>
          <p:cNvSpPr txBox="1"/>
          <p:nvPr/>
        </p:nvSpPr>
        <p:spPr>
          <a:xfrm>
            <a:off x="513583" y="5563487"/>
            <a:ext cx="740587" cy="369332"/>
          </a:xfrm>
          <a:prstGeom prst="rect">
            <a:avLst/>
          </a:prstGeom>
          <a:noFill/>
        </p:spPr>
        <p:txBody>
          <a:bodyPr wrap="none" rtlCol="0">
            <a:spAutoFit/>
          </a:bodyPr>
          <a:lstStyle/>
          <a:p>
            <a:r>
              <a:rPr lang="en-US" dirty="0"/>
              <a:t>Scalar</a:t>
            </a:r>
          </a:p>
        </p:txBody>
      </p:sp>
      <p:sp>
        <p:nvSpPr>
          <p:cNvPr id="25" name="TextBox 24">
            <a:extLst>
              <a:ext uri="{FF2B5EF4-FFF2-40B4-BE49-F238E27FC236}">
                <a16:creationId xmlns:a16="http://schemas.microsoft.com/office/drawing/2014/main" id="{D492F6B6-A61E-A6A1-9E8C-775ABE009ED9}"/>
              </a:ext>
            </a:extLst>
          </p:cNvPr>
          <p:cNvSpPr txBox="1"/>
          <p:nvPr/>
        </p:nvSpPr>
        <p:spPr>
          <a:xfrm>
            <a:off x="3099724" y="5563487"/>
            <a:ext cx="794513" cy="369332"/>
          </a:xfrm>
          <a:prstGeom prst="rect">
            <a:avLst/>
          </a:prstGeom>
          <a:noFill/>
        </p:spPr>
        <p:txBody>
          <a:bodyPr wrap="none" rtlCol="0">
            <a:spAutoFit/>
          </a:bodyPr>
          <a:lstStyle/>
          <a:p>
            <a:r>
              <a:rPr lang="en-US" dirty="0"/>
              <a:t>Vector</a:t>
            </a:r>
          </a:p>
        </p:txBody>
      </p:sp>
      <p:sp>
        <p:nvSpPr>
          <p:cNvPr id="26" name="TextBox 25">
            <a:extLst>
              <a:ext uri="{FF2B5EF4-FFF2-40B4-BE49-F238E27FC236}">
                <a16:creationId xmlns:a16="http://schemas.microsoft.com/office/drawing/2014/main" id="{6708C89E-37F8-92E0-7DE0-F1EDC58C8B89}"/>
              </a:ext>
            </a:extLst>
          </p:cNvPr>
          <p:cNvSpPr txBox="1"/>
          <p:nvPr/>
        </p:nvSpPr>
        <p:spPr>
          <a:xfrm>
            <a:off x="6025061" y="5563487"/>
            <a:ext cx="799706" cy="369332"/>
          </a:xfrm>
          <a:prstGeom prst="rect">
            <a:avLst/>
          </a:prstGeom>
          <a:noFill/>
        </p:spPr>
        <p:txBody>
          <a:bodyPr wrap="none" rtlCol="0">
            <a:spAutoFit/>
          </a:bodyPr>
          <a:lstStyle/>
          <a:p>
            <a:r>
              <a:rPr lang="en-US" dirty="0"/>
              <a:t>Matrix</a:t>
            </a:r>
          </a:p>
        </p:txBody>
      </p:sp>
      <p:sp>
        <p:nvSpPr>
          <p:cNvPr id="27" name="TextBox 26">
            <a:extLst>
              <a:ext uri="{FF2B5EF4-FFF2-40B4-BE49-F238E27FC236}">
                <a16:creationId xmlns:a16="http://schemas.microsoft.com/office/drawing/2014/main" id="{CFB5668A-62EF-EF47-372C-5F9ED5F62661}"/>
              </a:ext>
            </a:extLst>
          </p:cNvPr>
          <p:cNvSpPr txBox="1"/>
          <p:nvPr/>
        </p:nvSpPr>
        <p:spPr>
          <a:xfrm>
            <a:off x="9736148" y="5563487"/>
            <a:ext cx="805349" cy="369332"/>
          </a:xfrm>
          <a:prstGeom prst="rect">
            <a:avLst/>
          </a:prstGeom>
          <a:noFill/>
        </p:spPr>
        <p:txBody>
          <a:bodyPr wrap="none" rtlCol="0">
            <a:spAutoFit/>
          </a:bodyPr>
          <a:lstStyle/>
          <a:p>
            <a:r>
              <a:rPr lang="en-US" dirty="0"/>
              <a:t>Tensor</a:t>
            </a:r>
          </a:p>
        </p:txBody>
      </p:sp>
    </p:spTree>
    <p:extLst>
      <p:ext uri="{BB962C8B-B14F-4D97-AF65-F5344CB8AC3E}">
        <p14:creationId xmlns:p14="http://schemas.microsoft.com/office/powerpoint/2010/main" val="368897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FEB-26BB-A3D2-E9ED-9CC56881327D}"/>
              </a:ext>
            </a:extLst>
          </p:cNvPr>
          <p:cNvSpPr>
            <a:spLocks noGrp="1"/>
          </p:cNvSpPr>
          <p:nvPr>
            <p:ph type="title"/>
          </p:nvPr>
        </p:nvSpPr>
        <p:spPr/>
        <p:txBody>
          <a:bodyPr/>
          <a:lstStyle/>
          <a:p>
            <a:r>
              <a:rPr lang="en-US" dirty="0"/>
              <a:t>Autograd</a:t>
            </a:r>
          </a:p>
        </p:txBody>
      </p:sp>
      <p:sp>
        <p:nvSpPr>
          <p:cNvPr id="3" name="Content Placeholder 2">
            <a:extLst>
              <a:ext uri="{FF2B5EF4-FFF2-40B4-BE49-F238E27FC236}">
                <a16:creationId xmlns:a16="http://schemas.microsoft.com/office/drawing/2014/main" id="{BFDD597E-4779-CED6-2A09-191C933E90F3}"/>
              </a:ext>
            </a:extLst>
          </p:cNvPr>
          <p:cNvSpPr>
            <a:spLocks noGrp="1"/>
          </p:cNvSpPr>
          <p:nvPr>
            <p:ph idx="1"/>
          </p:nvPr>
        </p:nvSpPr>
        <p:spPr/>
        <p:txBody>
          <a:bodyPr>
            <a:normAutofit/>
          </a:bodyPr>
          <a:lstStyle/>
          <a:p>
            <a:pPr algn="just"/>
            <a:r>
              <a:rPr lang="en-US" b="1" dirty="0"/>
              <a:t>Symbolic derivative </a:t>
            </a:r>
            <a:r>
              <a:rPr lang="en-US" dirty="0"/>
              <a:t>of a function is precise; however, as the function of interest become more complex, the symbolic derivative becomes increasingly </a:t>
            </a:r>
            <a:r>
              <a:rPr lang="en-US" b="1" dirty="0"/>
              <a:t>difficult to determine</a:t>
            </a:r>
            <a:r>
              <a:rPr lang="en-US" dirty="0"/>
              <a:t>. </a:t>
            </a:r>
          </a:p>
          <a:p>
            <a:pPr algn="just"/>
            <a:r>
              <a:rPr lang="en-US" b="1" dirty="0"/>
              <a:t>Finite difference </a:t>
            </a:r>
            <a:r>
              <a:rPr lang="en-US" dirty="0"/>
              <a:t>approach uses the definition of a derivative to estimate the derivative of a function; however, it suffers from </a:t>
            </a:r>
            <a:r>
              <a:rPr lang="en-US" b="1" dirty="0"/>
              <a:t>low accuracy </a:t>
            </a:r>
            <a:r>
              <a:rPr lang="en-US" dirty="0"/>
              <a:t>and instability.</a:t>
            </a:r>
          </a:p>
          <a:p>
            <a:pPr algn="just"/>
            <a:r>
              <a:rPr lang="en-US" b="1" dirty="0"/>
              <a:t>Automatic differentiation</a:t>
            </a:r>
            <a:r>
              <a:rPr lang="en-US" dirty="0"/>
              <a:t> is using the </a:t>
            </a:r>
            <a:r>
              <a:rPr lang="en-US" b="1" dirty="0"/>
              <a:t>chain rule </a:t>
            </a:r>
            <a:r>
              <a:rPr lang="en-US" dirty="0"/>
              <a:t>to break the computation of the derivative. It achieves </a:t>
            </a:r>
            <a:r>
              <a:rPr lang="en-US" b="1" dirty="0"/>
              <a:t>machine precision</a:t>
            </a:r>
            <a:r>
              <a:rPr lang="en-US" dirty="0"/>
              <a:t> accuracy.</a:t>
            </a:r>
          </a:p>
        </p:txBody>
      </p:sp>
    </p:spTree>
    <p:extLst>
      <p:ext uri="{BB962C8B-B14F-4D97-AF65-F5344CB8AC3E}">
        <p14:creationId xmlns:p14="http://schemas.microsoft.com/office/powerpoint/2010/main" val="358940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Symbolic derivative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5</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e>
                      </m:func>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𝑥</m:t>
                      </m:r>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18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Finite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5</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num>
                        <m:den>
                          <m:r>
                            <a:rPr lang="en-US" b="0" i="1" smtClean="0">
                              <a:latin typeface="Cambria Math" panose="02040503050406030204" pitchFamily="18" charset="0"/>
                            </a:rPr>
                            <m:t>2 </m:t>
                          </m:r>
                          <m:r>
                            <a:rPr lang="en-US" b="0" i="1" smtClean="0">
                              <a:latin typeface="Cambria Math" panose="02040503050406030204" pitchFamily="18" charset="0"/>
                            </a:rPr>
                            <m:t>𝜖</m:t>
                          </m:r>
                        </m:den>
                      </m:f>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126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C638F7-CBED-B6C3-B9D5-0BBBEC331D9B}"/>
              </a:ext>
            </a:extLst>
          </p:cNvPr>
          <p:cNvSpPr txBox="1"/>
          <p:nvPr/>
        </p:nvSpPr>
        <p:spPr>
          <a:xfrm>
            <a:off x="1092266" y="1951672"/>
            <a:ext cx="5974713" cy="923330"/>
          </a:xfrm>
          <a:prstGeom prst="rect">
            <a:avLst/>
          </a:prstGeom>
          <a:solidFill>
            <a:schemeClr val="tx1"/>
          </a:solidFill>
        </p:spPr>
        <p:txBody>
          <a:bodyPr wrap="none" rtlCol="0">
            <a:spAutoFit/>
          </a:bodyPr>
          <a:lstStyle/>
          <a:p>
            <a:r>
              <a:rPr lang="en-US" b="0" dirty="0">
                <a:solidFill>
                  <a:srgbClr val="D4D4D4"/>
                </a:solidFill>
                <a:effectLst/>
                <a:latin typeface="Courier New" panose="02070309020205020404" pitchFamily="49" charset="0"/>
              </a:rPr>
              <a:t>x = </a:t>
            </a:r>
            <a:r>
              <a:rPr lang="en-US" b="0" dirty="0" err="1">
                <a:solidFill>
                  <a:srgbClr val="D4D4D4"/>
                </a:solidFill>
                <a:effectLst/>
                <a:latin typeface="Courier New" panose="02070309020205020404" pitchFamily="49" charset="0"/>
              </a:rPr>
              <a:t>torch.tensor</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1.0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requires_grad</a:t>
            </a:r>
            <a:r>
              <a:rPr lang="en-US" b="0" dirty="0">
                <a:solidFill>
                  <a:srgbClr val="D4D4D4"/>
                </a:solidFill>
                <a:effectLst/>
                <a:latin typeface="Courier New" panose="02070309020205020404" pitchFamily="49" charset="0"/>
              </a:rPr>
              <a:t>=</a:t>
            </a:r>
            <a:r>
              <a:rPr lang="en-US" b="0" dirty="0">
                <a:solidFill>
                  <a:srgbClr val="569CD6"/>
                </a:solidFill>
                <a:effectLst/>
                <a:latin typeface="Courier New" panose="02070309020205020404" pitchFamily="49" charset="0"/>
              </a:rPr>
              <a:t>True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z = </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x**2)/5</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err="1">
                <a:solidFill>
                  <a:srgbClr val="D4D4D4"/>
                </a:solidFill>
                <a:effectLst/>
                <a:latin typeface="Courier New" panose="02070309020205020404" pitchFamily="49" charset="0"/>
              </a:rPr>
              <a:t>torch.cos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7" name="Arc 6">
            <a:extLst>
              <a:ext uri="{FF2B5EF4-FFF2-40B4-BE49-F238E27FC236}">
                <a16:creationId xmlns:a16="http://schemas.microsoft.com/office/drawing/2014/main" id="{44422F9F-BCCD-496A-4EBC-80DD021E37D0}"/>
              </a:ext>
            </a:extLst>
          </p:cNvPr>
          <p:cNvSpPr/>
          <p:nvPr/>
        </p:nvSpPr>
        <p:spPr>
          <a:xfrm>
            <a:off x="3515360" y="264160"/>
            <a:ext cx="7853680" cy="4927600"/>
          </a:xfrm>
          <a:prstGeom prst="arc">
            <a:avLst>
              <a:gd name="adj1" fmla="val 5750370"/>
              <a:gd name="adj2" fmla="val 10328801"/>
            </a:avLst>
          </a:prstGeom>
          <a:ln w="762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Content Placeholder 17">
            <a:extLst>
              <a:ext uri="{FF2B5EF4-FFF2-40B4-BE49-F238E27FC236}">
                <a16:creationId xmlns:a16="http://schemas.microsoft.com/office/drawing/2014/main" id="{CBD3DD86-1420-BF58-0244-E7B324454B03}"/>
              </a:ext>
            </a:extLst>
          </p:cNvPr>
          <p:cNvPicPr>
            <a:picLocks noGrp="1" noChangeAspect="1"/>
          </p:cNvPicPr>
          <p:nvPr>
            <p:ph idx="1"/>
          </p:nvPr>
        </p:nvPicPr>
        <p:blipFill>
          <a:blip r:embed="rId2"/>
          <a:stretch>
            <a:fillRect/>
          </a:stretch>
        </p:blipFill>
        <p:spPr>
          <a:xfrm>
            <a:off x="7594600" y="618610"/>
            <a:ext cx="4437547" cy="5874265"/>
          </a:xfrm>
        </p:spPr>
      </p:pic>
      <p:sp>
        <p:nvSpPr>
          <p:cNvPr id="2" name="Title 1">
            <a:extLst>
              <a:ext uri="{FF2B5EF4-FFF2-40B4-BE49-F238E27FC236}">
                <a16:creationId xmlns:a16="http://schemas.microsoft.com/office/drawing/2014/main" id="{EC612E8E-8866-72B6-8794-6E8EA545AC3F}"/>
              </a:ext>
            </a:extLst>
          </p:cNvPr>
          <p:cNvSpPr>
            <a:spLocks noGrp="1"/>
          </p:cNvSpPr>
          <p:nvPr>
            <p:ph type="title"/>
          </p:nvPr>
        </p:nvSpPr>
        <p:spPr>
          <a:xfrm>
            <a:off x="309880" y="365125"/>
            <a:ext cx="10515600" cy="1325563"/>
          </a:xfrm>
        </p:spPr>
        <p:txBody>
          <a:bodyPr/>
          <a:lstStyle/>
          <a:p>
            <a:r>
              <a:rPr lang="en-US" dirty="0"/>
              <a:t>Autograd (automatic differentiation)</a:t>
            </a:r>
          </a:p>
        </p:txBody>
      </p:sp>
    </p:spTree>
    <p:extLst>
      <p:ext uri="{BB962C8B-B14F-4D97-AF65-F5344CB8AC3E}">
        <p14:creationId xmlns:p14="http://schemas.microsoft.com/office/powerpoint/2010/main" val="297450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Symbolic derivative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𝑦</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e>
                      </m:func>
                      <m:r>
                        <a:rPr lang="en-US" b="0" i="1" smtClean="0">
                          <a:latin typeface="Cambria Math" panose="02040503050406030204" pitchFamily="18" charset="0"/>
                        </a:rPr>
                        <m:t>)</m:t>
                      </m:r>
                    </m:oMath>
                  </m:oMathPara>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i="1">
                              <a:latin typeface="Cambria Math" panose="02040503050406030204" pitchFamily="18" charset="0"/>
                            </a:rPr>
                            <m:t>𝑥</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𝑥</m:t>
                              </m:r>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𝑦</m:t>
                              </m:r>
                            </m:e>
                          </m:func>
                          <m:r>
                            <a:rPr lang="en-US" i="1">
                              <a:latin typeface="Cambria Math" panose="02040503050406030204" pitchFamily="18" charset="0"/>
                            </a:rPr>
                            <m:t>+1</m:t>
                          </m:r>
                        </m:num>
                        <m:den>
                          <m:r>
                            <a:rPr lang="en-US" i="1">
                              <a:latin typeface="Cambria Math" panose="02040503050406030204" pitchFamily="18" charset="0"/>
                            </a:rPr>
                            <m:t>𝑦</m:t>
                          </m:r>
                        </m:den>
                      </m:f>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b="0" i="1" smtClean="0">
                              <a:latin typeface="Cambria Math" panose="02040503050406030204" pitchFamily="18" charset="0"/>
                            </a:rPr>
                            <m:t>𝑦</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r>
                            <a:rPr lang="en-US" i="1">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b="0" i="1" smtClean="0">
                                  <a:latin typeface="Cambria Math" panose="02040503050406030204" pitchFamily="18" charset="0"/>
                                </a:rPr>
                                <m:t>𝑥</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𝑦</m:t>
                              </m:r>
                            </m:e>
                          </m:func>
                          <m:r>
                            <a:rPr lang="en-US" b="0" i="1" smtClean="0">
                              <a:latin typeface="Cambria Math" panose="02040503050406030204" pitchFamily="18" charset="0"/>
                            </a:rPr>
                            <m:t>−</m:t>
                          </m:r>
                          <m:r>
                            <a:rPr lang="en-US" b="0" i="1" smtClean="0">
                              <a:latin typeface="Cambria Math" panose="02040503050406030204" pitchFamily="18" charset="0"/>
                            </a:rPr>
                            <m:t>𝑥</m:t>
                          </m:r>
                        </m:num>
                        <m:den>
                          <m:r>
                            <a:rPr lang="en-US" i="1">
                              <a:latin typeface="Cambria Math" panose="02040503050406030204" pitchFamily="18" charset="0"/>
                            </a:rPr>
                            <m:t>𝑦</m:t>
                          </m:r>
                          <m:r>
                            <a:rPr lang="en-US" b="0" i="1" smtClean="0">
                              <a:latin typeface="Cambria Math" panose="02040503050406030204" pitchFamily="18" charset="0"/>
                            </a:rPr>
                            <m:t>²</m:t>
                          </m:r>
                        </m:den>
                      </m:f>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0223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3414</TotalTime>
  <Words>1172</Words>
  <Application>Microsoft Office PowerPoint</Application>
  <PresentationFormat>Widescreen</PresentationFormat>
  <Paragraphs>120</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vt:lpstr>
      <vt:lpstr>Calibri</vt:lpstr>
      <vt:lpstr>Calibri Light</vt:lpstr>
      <vt:lpstr>Cambria Math</vt:lpstr>
      <vt:lpstr>Courier New</vt:lpstr>
      <vt:lpstr>FreightSans</vt:lpstr>
      <vt:lpstr>Source Sans Pro</vt:lpstr>
      <vt:lpstr>source-serif-pro</vt:lpstr>
      <vt:lpstr>Office Theme</vt:lpstr>
      <vt:lpstr>PyTorch</vt:lpstr>
      <vt:lpstr>PyTorch in a few words…</vt:lpstr>
      <vt:lpstr>Key Concepts of PyTorch</vt:lpstr>
      <vt:lpstr>Tensor</vt:lpstr>
      <vt:lpstr>Autograd</vt:lpstr>
      <vt:lpstr>Symbolic derivative</vt:lpstr>
      <vt:lpstr>Finite differences</vt:lpstr>
      <vt:lpstr>Autograd (automatic differentiation)</vt:lpstr>
      <vt:lpstr>Symbolic derivative</vt:lpstr>
      <vt:lpstr>Finite differences</vt:lpstr>
      <vt:lpstr>Autograd</vt:lpstr>
      <vt:lpstr>Neural network module class</vt:lpstr>
      <vt:lpstr>Neural network module class: an example</vt:lpstr>
      <vt:lpstr>Optimizer</vt:lpstr>
      <vt:lpstr>Dataset &amp; Dataloader</vt:lpstr>
      <vt:lpstr>Now it’s time to torch!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34</cp:revision>
  <dcterms:created xsi:type="dcterms:W3CDTF">2023-01-03T10:31:33Z</dcterms:created>
  <dcterms:modified xsi:type="dcterms:W3CDTF">2023-01-16T12:32:48Z</dcterms:modified>
</cp:coreProperties>
</file>