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8" r:id="rId3"/>
    <p:sldId id="262" r:id="rId4"/>
    <p:sldId id="260" r:id="rId5"/>
    <p:sldId id="257" r:id="rId6"/>
    <p:sldId id="259" r:id="rId7"/>
    <p:sldId id="261" r:id="rId8"/>
    <p:sldId id="313" r:id="rId9"/>
    <p:sldId id="312" r:id="rId10"/>
    <p:sldId id="264" r:id="rId11"/>
    <p:sldId id="265" r:id="rId12"/>
    <p:sldId id="266" r:id="rId13"/>
    <p:sldId id="270" r:id="rId1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D645D70D-B345-415C-8209-99C73C3FC8D1}">
          <p14:sldIdLst>
            <p14:sldId id="256"/>
            <p14:sldId id="258"/>
            <p14:sldId id="262"/>
            <p14:sldId id="260"/>
            <p14:sldId id="257"/>
            <p14:sldId id="259"/>
            <p14:sldId id="261"/>
          </p14:sldIdLst>
        </p14:section>
        <p14:section name="Neurones" id="{2060E056-65DF-42C4-8C1D-BF5CA7C6208D}">
          <p14:sldIdLst>
            <p14:sldId id="313"/>
            <p14:sldId id="312"/>
            <p14:sldId id="264"/>
            <p14:sldId id="265"/>
            <p14:sldId id="266"/>
            <p14:sldId id="27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94693" autoAdjust="0"/>
  </p:normalViewPr>
  <p:slideViewPr>
    <p:cSldViewPr snapToGrid="0">
      <p:cViewPr varScale="1">
        <p:scale>
          <a:sx n="92" d="100"/>
          <a:sy n="92" d="100"/>
        </p:scale>
        <p:origin x="77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042235-F989-4350-8DE6-1D3FF7A77D00}" type="datetimeFigureOut">
              <a:rPr lang="fr-FR" smtClean="0"/>
              <a:t>24/12/2022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91E321-E828-4AB5-9217-B5CED73FD63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4279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PyTorch est probablement pas la librairie la plus simple à utiliser mais une des plus répandues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1E321-E828-4AB5-9217-B5CED73FD63E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63631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noProof="0" dirty="0"/>
              <a:t>Nous en avons des milliers dans le corps, beaucoup sont dans notre cerveau. Les neurones se transmettent des information grâce à des signaux électriques et chimiques. Il existe des tas de visualisation très jolies sur internet.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24938-BD76-4D94-ABC1-81818C90BE9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1775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noProof="0" dirty="0"/>
              <a:t>Les composants principaux d’un neurone biologique.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24938-BD76-4D94-ABC1-81818C90BE9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3123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noProof="0" dirty="0"/>
              <a:t>L’intégration synaptique est le processus de transmission des information d’un neurone à un autre (au niveau biologique).</a:t>
            </a:r>
          </a:p>
          <a:p>
            <a:r>
              <a:rPr lang="fr-FR" noProof="0" dirty="0"/>
              <a:t>Considérons le neurone de droite [montrer]: voyons sous quelles conditions il va transmettre l’information (un signal, une activation).</a:t>
            </a:r>
          </a:p>
          <a:p>
            <a:r>
              <a:rPr lang="fr-FR" noProof="0" dirty="0"/>
              <a:t>Tout d’abord, si un des neurones auquel il est connecté lui envoie un petit signal… [animation] Il ne transmet pas le signal.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24938-BD76-4D94-ABC1-81818C90BE9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0018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noProof="0" dirty="0"/>
              <a:t>Ensuite, si un des neurones auquel il est connecté lui envoie un gros signal… [animation] Il transmet le signal.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24938-BD76-4D94-ABC1-81818C90BE9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4037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noProof="0" dirty="0"/>
              <a:t>Mais si plusieurs des neurones auquel il est connecté lui envoient tous un petit signal… [animation] Il transmet le signal!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noProof="0" dirty="0"/>
              <a:t>On dit que l’intégration synaptique se fait en puissance et en quantité.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24938-BD76-4D94-ABC1-81818C90BE9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0623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noProof="0" dirty="0"/>
              <a:t>Passons maintenant à la simulation informatique de neurones.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noProof="0" dirty="0"/>
              <a:t>(On considère le neurone central)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noProof="0" dirty="0"/>
              <a:t>Les connexions entre neurones biologiques se font via des synapses; toutes ne sont pas de la même « qualité »: certaines transmettent très bien les signaux, d’autre beaucoup moins.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noProof="0" dirty="0"/>
              <a:t>Nous simulons cela au niveau informatique via des poids.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noProof="0" dirty="0"/>
              <a:t>Ensuite, le neurone biologique possède un corps cellulaire, qui décide si oui ou non, il transmet le signal. Ceci est fait au niveau informatique par une « fonction d’agrégat ».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noProof="0" dirty="0"/>
              <a:t>Enfin, le neurone biologique a un axone, pour envoyer le signal a un ou plusieurs autres neurones. En informatique, le neurone possède une ou plusieurs sorties.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24938-BD76-4D94-ABC1-81818C90BE9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3444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3DD82-F85C-9F6A-2BDE-C46F603153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9FAE63-8174-6738-D5BD-C116FB125E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40015D-AA5D-AC9F-A42C-5B4514957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F8B20-C26C-49FD-BCFC-DEF8EFFF758C}" type="datetime1">
              <a:rPr lang="fr-FR" smtClean="0"/>
              <a:t>24/12/2022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8472F9-5A8C-AC40-BFC3-2CB64ED66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B6A14F-D6CF-767F-7D54-D2124A90E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907AF-DE14-43E4-8775-BF773A2DF3A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9927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CCC74-AF64-625F-E445-7857C84EA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2B868D-786D-129F-E0BF-662AD64D41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D02E4-CA23-016B-2592-DAFC51AE9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4E085-4B60-4D8C-A730-3830B6D356E9}" type="datetime1">
              <a:rPr lang="fr-FR" smtClean="0"/>
              <a:t>24/12/2022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752F0-8CD4-5F38-01B3-604CDACE6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49E647-D19A-705B-D91D-863446D6B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907AF-DE14-43E4-8775-BF773A2DF3A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4533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4A8C9B-EF3E-151E-5AFE-3220D81F4B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B1770B-C899-F1A0-D9E9-9AE441198F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67CD54-CA74-1DA5-25FE-0891E906C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97EDD-646E-4662-8E63-45EC927D82F3}" type="datetime1">
              <a:rPr lang="fr-FR" smtClean="0"/>
              <a:t>24/12/2022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7AEE65-6DAE-E2D7-2D2D-AE528A93C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51364-33B3-BAAE-6E8C-F38C44B14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907AF-DE14-43E4-8775-BF773A2DF3A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2828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F6EC5-40D3-05CF-FC20-636E7DDCC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B9A81-9B2E-1DA6-BB69-B701CE287D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4B884D-4CA0-46ED-E625-BEB5656EA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92364-3E80-454F-A452-50A814D187BD}" type="datetime1">
              <a:rPr lang="fr-FR" smtClean="0"/>
              <a:t>24/12/2022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BA5613-5A50-5793-445C-2123F9006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54DBF3-C80C-3BBB-7258-F2122F80A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907AF-DE14-43E4-8775-BF773A2DF3A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7810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0ED14-2350-4294-82EF-62EF03B41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4D1985-D5AC-4958-AA35-B3D6AA2B2C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8BF47A-D176-F319-79BE-EAF1A3919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CC2ED-AA1F-44F9-89C7-CCF5203B93DA}" type="datetime1">
              <a:rPr lang="fr-FR" smtClean="0"/>
              <a:t>24/12/2022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3B0155-E8F6-A162-575A-2E743B187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9C8267-3FD0-6FF5-86E8-AF1943A22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907AF-DE14-43E4-8775-BF773A2DF3A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6960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A2C10-6D72-E6D6-85AD-CFA493F92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01C2C-3794-3E96-1FF7-0007E177F3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E483AA-163A-C7AC-7D23-3373EECCCE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B6DB89-4EEA-1A6C-260B-C7A90C59A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F49ED-58B9-40D9-97D8-1DE52D20D25D}" type="datetime1">
              <a:rPr lang="fr-FR" smtClean="0"/>
              <a:t>24/12/2022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C946AB-4DF9-EF37-26C1-2B7B65392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09F152-7C3C-42E2-DA33-4BCCF2267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907AF-DE14-43E4-8775-BF773A2DF3A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853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EA03D-7457-0F70-4D24-9DF76AC88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A2314F-880A-DDC3-ACE8-3A9AD3E530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1B6AE9-E8E6-D3B6-2E98-12CDD4C58E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EB2A90-C8E9-BC9D-EC86-C07615D935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2AD8A8-B0AC-29DB-4415-41B2CDBF7E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0163EA-BD4F-7CFB-7A8B-CF48C511A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E39DB-E0A6-4E14-8098-3F70D800159E}" type="datetime1">
              <a:rPr lang="fr-FR" smtClean="0"/>
              <a:t>24/12/2022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CFF546-1BB6-8131-06EF-B5ACEC2CE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C555CD-D449-E7C7-2D70-62FB4AC2A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907AF-DE14-43E4-8775-BF773A2DF3A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0259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7F1BA-7519-BA00-941E-7F95F6ED2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4728C5-75B6-FDEC-6FA4-3D801C405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E2D44-B0FF-4DD0-82D0-B983A2E9BAFF}" type="datetime1">
              <a:rPr lang="fr-FR" smtClean="0"/>
              <a:t>24/12/2022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9B9CD3-F6F1-0C2C-DADE-7E15B17AD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2AA01B-FD7F-80CA-6CAF-EF5E67F63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907AF-DE14-43E4-8775-BF773A2DF3A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9948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934061-5646-D719-47EE-EA23F430B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62700-624B-4DC3-91E9-D8C4321DC0F2}" type="datetime1">
              <a:rPr lang="fr-FR" smtClean="0"/>
              <a:t>24/12/2022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5D43F1-327F-4F0D-C65B-29219477B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6AF0FB-FBFF-9628-902B-5DAA7FFF5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907AF-DE14-43E4-8775-BF773A2DF3A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3925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C2E3B-DAF0-7F05-0554-D45419C86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CF8A4A-46E9-C00D-8E59-3E3D17C8CE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F0D36B-4B27-9F63-2C26-E12BD8A839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811495-C0AF-BDC2-D885-7F9954C97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B8E3B-910A-4D97-BC73-C5C2F00E7F34}" type="datetime1">
              <a:rPr lang="fr-FR" smtClean="0"/>
              <a:t>24/12/2022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9564A4-0726-A138-69AE-164655E30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09F9E2-AA55-C596-1366-0A1227076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907AF-DE14-43E4-8775-BF773A2DF3A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2231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037A7-38AF-1097-B7DB-E8346CEDB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2A7F8F-15EA-5EE6-DE2F-777601FD13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F7BFD9-6EEF-D4EE-4721-473D972E68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CFCF81-2CF4-44B1-9CAE-CC26907CA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A0C90-D6DE-40A6-95EC-47739045BCCD}" type="datetime1">
              <a:rPr lang="fr-FR" smtClean="0"/>
              <a:t>24/12/2022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4923FF-65F8-FC87-28F6-F77A93ECE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A4D75E-D043-4C8B-65AD-7690A26F8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907AF-DE14-43E4-8775-BF773A2DF3A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417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4024BB-F874-747E-5CA5-5C3C35A6A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F8EB62-367B-A584-3260-FA859371C2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807163-FF2F-3A58-D179-A55F183841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B85EBF-CF6C-4C4A-82B7-ABA7A6ACB6DA}" type="datetime1">
              <a:rPr lang="fr-FR" smtClean="0"/>
              <a:t>24/12/2022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F71977-EFCA-E724-0DF7-1B8C5D64B8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B2FDBF-04F2-38C0-0299-3B70537418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907AF-DE14-43E4-8775-BF773A2DF3A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3204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ICS-Lab/DeepLearningCourse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0A7E3-EE45-06AC-1E4C-FFDD91BA89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Deep Learning et NLP pour le diagnostic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6871B9-7B0F-9203-3537-3BFA1BE38E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R. Lhotte &amp; P. Dubois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C79FC4-EA56-EC4B-8AEC-FFB9D1A0F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907AF-DE14-43E4-8775-BF773A2DF3A5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72047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C935F-66C6-5769-3D38-E3AEA8C99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Synaptic integration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29BE3A8-A7EB-595A-24DD-CB08D616B730}"/>
              </a:ext>
            </a:extLst>
          </p:cNvPr>
          <p:cNvGrpSpPr/>
          <p:nvPr/>
        </p:nvGrpSpPr>
        <p:grpSpPr>
          <a:xfrm rot="10800000">
            <a:off x="1304910" y="1879493"/>
            <a:ext cx="7229489" cy="4365732"/>
            <a:chOff x="923911" y="1365996"/>
            <a:chExt cx="6623698" cy="399990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95F52F9-FBFA-F0AB-6E83-B43478E017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3911" y="2471039"/>
              <a:ext cx="3366149" cy="1361486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DD48A01-C7C1-FC28-91C1-44C67E3E51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941488">
              <a:off x="3162288" y="4004418"/>
              <a:ext cx="3366146" cy="136148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DBBA70A-97C6-BBDA-E7F3-C01F4DF28F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1445380" flipV="1">
              <a:off x="3664569" y="1365996"/>
              <a:ext cx="3366147" cy="1361486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8BFE8A0-5540-E6BE-9B9E-6F63CA93EA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1083102">
              <a:off x="4181462" y="2748256"/>
              <a:ext cx="3366147" cy="1361486"/>
            </a:xfrm>
            <a:prstGeom prst="rect">
              <a:avLst/>
            </a:prstGeom>
          </p:spPr>
        </p:pic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FF424C1F-1247-45CF-A9FD-4D104B9D6A22}"/>
              </a:ext>
            </a:extLst>
          </p:cNvPr>
          <p:cNvSpPr/>
          <p:nvPr/>
        </p:nvSpPr>
        <p:spPr>
          <a:xfrm>
            <a:off x="3155950" y="2285775"/>
            <a:ext cx="190725" cy="19072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A17D6B5-85E8-3BD8-E86E-40E6670F110D}"/>
                  </a:ext>
                </a:extLst>
              </p:cNvPr>
              <p:cNvSpPr txBox="1"/>
              <p:nvPr/>
            </p:nvSpPr>
            <p:spPr>
              <a:xfrm>
                <a:off x="6223793" y="3754222"/>
                <a:ext cx="4940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A17D6B5-85E8-3BD8-E86E-40E6670F11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3793" y="3754222"/>
                <a:ext cx="49404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9C191BF-87D4-F951-3A29-C2CA3848A2E5}"/>
                  </a:ext>
                </a:extLst>
              </p:cNvPr>
              <p:cNvSpPr txBox="1"/>
              <p:nvPr/>
            </p:nvSpPr>
            <p:spPr>
              <a:xfrm>
                <a:off x="2231655" y="2107168"/>
                <a:ext cx="4887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9C191BF-87D4-F951-3A29-C2CA3848A2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1655" y="2107168"/>
                <a:ext cx="48872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D6FE56D-F4CB-3426-086C-D1DA1CF9B3EB}"/>
                  </a:ext>
                </a:extLst>
              </p:cNvPr>
              <p:cNvSpPr txBox="1"/>
              <p:nvPr/>
            </p:nvSpPr>
            <p:spPr>
              <a:xfrm>
                <a:off x="1851013" y="5946155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D6FE56D-F4CB-3426-086C-D1DA1CF9B3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1013" y="5946155"/>
                <a:ext cx="49404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7269C53-6EF7-A3AD-94A9-766BD9D0A834}"/>
                  </a:ext>
                </a:extLst>
              </p:cNvPr>
              <p:cNvSpPr txBox="1"/>
              <p:nvPr/>
            </p:nvSpPr>
            <p:spPr>
              <a:xfrm>
                <a:off x="1148455" y="3433041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7269C53-6EF7-A3AD-94A9-766BD9D0A8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8455" y="3433041"/>
                <a:ext cx="49404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5658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22222E-6 L 3.33333E-6 -2.22222E-6 C 0.00091 -2.22222E-6 0.00208 0.0007 0.00325 0.00139 C 0.0039 0.00162 0.00481 0.00185 0.0056 0.00232 C 0.00599 0.00232 0.00638 0.00278 0.0069 0.00324 C 0.00755 0.00347 0.00911 0.00371 0.00976 0.00417 C 0.0108 0.0044 0.01172 0.00509 0.01289 0.00556 C 0.01328 0.00556 0.01367 0.00579 0.01419 0.00602 C 0.0151 0.00625 0.01536 0.00648 0.01653 0.00695 C 0.01718 0.00695 0.0181 0.00718 0.01888 0.00741 C 0.02135 0.00834 0.02369 0.00949 0.02643 0.01019 C 0.02721 0.01019 0.02799 0.01042 0.02877 0.01065 C 0.02929 0.01065 0.02968 0.01088 0.03034 0.01111 C 0.03086 0.01111 0.03151 0.01134 0.03216 0.01181 C 0.03268 0.01181 0.0332 0.01204 0.03372 0.01227 C 0.03398 0.01227 0.03437 0.0125 0.03476 0.01273 C 0.03541 0.01273 0.03632 0.01297 0.03711 0.0132 C 0.03867 0.01343 0.03802 0.01343 0.03945 0.01412 C 0.04192 0.01459 0.03997 0.01412 0.04284 0.01482 C 0.0431 0.01482 0.04349 0.01505 0.04388 0.01528 C 0.0444 0.01528 0.04505 0.01551 0.0457 0.01574 C 0.04726 0.01667 0.04557 0.01574 0.04856 0.01667 C 0.04882 0.01667 0.04922 0.0169 0.04961 0.01713 C 0.05039 0.01736 0.0513 0.01759 0.05221 0.01806 L 0.05403 0.01898 C 0.05429 0.01898 0.05455 0.01922 0.05481 0.01945 C 0.05534 0.01968 0.05586 0.02014 0.05638 0.02084 C 0.05664 0.02107 0.05677 0.02153 0.05716 0.02176 C 0.05768 0.02199 0.05833 0.02222 0.05898 0.02269 C 0.05937 0.02315 0.05976 0.02384 0.06028 0.02431 C 0.06185 0.0257 0.06106 0.02454 0.06237 0.02616 C 0.06653 0.03148 0.06146 0.025 0.06445 0.0294 C 0.06458 0.02963 0.06497 0.02963 0.06523 0.03009 C 0.06614 0.03125 0.06627 0.03172 0.06757 0.03287 C 0.06771 0.03287 0.0681 0.0331 0.06836 0.03334 C 0.06862 0.03357 0.06875 0.03403 0.06914 0.03426 C 0.06979 0.03472 0.07148 0.03588 0.07148 0.03611 C 0.07213 0.03658 0.07343 0.03843 0.07409 0.03912 C 0.07435 0.03935 0.07474 0.03912 0.07513 0.03959 C 0.07591 0.04005 0.07682 0.04121 0.07773 0.0419 C 0.07929 0.04306 0.08125 0.04375 0.08294 0.04445 C 0.08528 0.0456 0.08476 0.0456 0.08711 0.04676 C 0.08776 0.04699 0.08867 0.04746 0.08945 0.04792 C 0.09023 0.04815 0.09114 0.04884 0.09205 0.04931 C 0.09271 0.04954 0.09336 0.04977 0.09414 0.05023 C 0.09453 0.05047 0.09492 0.0507 0.09544 0.05116 C 0.09583 0.05116 0.09622 0.05139 0.09674 0.05162 C 0.09713 0.05185 0.09752 0.05232 0.09804 0.05255 C 0.09882 0.05278 0.09974 0.05301 0.10065 0.05347 C 0.10651 0.05602 0.10351 0.05486 0.10794 0.05718 C 0.10859 0.05741 0.10924 0.05764 0.11002 0.0581 C 0.11106 0.05857 0.1125 0.05996 0.11341 0.06088 C 0.11445 0.06181 0.11523 0.0625 0.11653 0.0632 C 0.12018 0.06459 0.122 0.06412 0.12643 0.06459 C 0.12682 0.06459 0.12929 0.06459 0.13034 0.06551 C 0.1306 0.06551 0.13073 0.06621 0.13112 0.06644 C 0.13151 0.06667 0.13216 0.0669 0.13268 0.06736 C 0.1332 0.06806 0.13424 0.06945 0.13502 0.07014 C 0.13567 0.07037 0.13632 0.0706 0.13711 0.0713 C 0.13906 0.07222 0.13828 0.07222 0.14049 0.07315 C 0.14231 0.07384 0.14453 0.07384 0.14648 0.07408 C 0.14752 0.07408 0.14869 0.07431 0.14987 0.07454 C 0.15286 0.07523 0.14935 0.07408 0.15247 0.07616 C 0.15299 0.07639 0.15364 0.07662 0.15429 0.07709 C 0.15703 0.08056 0.15534 0.07871 0.1595 0.08172 L 0.1595 0.08195 C 0.16132 0.0838 0.16028 0.0831 0.16263 0.0838 C 0.16458 0.08519 0.16315 0.08426 0.16523 0.08519 C 0.16744 0.08611 0.16692 0.08588 0.16914 0.08704 C 0.1694 0.08704 0.16979 0.08727 0.17018 0.0875 C 0.1707 0.08773 0.172 0.08912 0.17252 0.08959 C 0.17278 0.08982 0.17304 0.09005 0.1733 0.09051 C 0.17356 0.09074 0.17369 0.09144 0.17409 0.0919 C 0.17435 0.09236 0.17617 0.09422 0.17669 0.09537 C 0.17799 0.09769 0.17604 0.09584 0.17825 0.09861 C 0.1832 0.10463 0.17877 0.09908 0.18242 0.10232 C 0.1858 0.10509 0.18151 0.10162 0.18424 0.10371 C 0.1845 0.10394 0.18489 0.10417 0.18528 0.10463 C 0.18541 0.10463 0.1858 0.10463 0.18606 0.10486 C 0.18698 0.10556 0.18698 0.10625 0.18789 0.10787 C 0.18802 0.1081 0.18841 0.10834 0.18867 0.1088 C 0.1888 0.10926 0.18893 0.10972 0.18919 0.11019 C 0.18932 0.11065 0.18971 0.11088 0.18997 0.11158 C 0.19023 0.11227 0.19049 0.11482 0.19075 0.11621 C 0.19049 0.12963 0.19062 0.12755 0.19023 0.13704 C 0.18997 0.1419 0.19023 0.14005 0.18971 0.14306 C 0.18984 0.14977 0.18971 0.15047 0.19023 0.15602 C 0.19023 0.15672 0.19036 0.15741 0.19049 0.15834 C 0.19062 0.15949 0.19101 0.16204 0.19101 0.16227 C 0.19088 0.16551 0.19101 0.16968 0.19075 0.17361 C 0.19062 0.17431 0.1901 0.17477 0.18997 0.17547 C 0.18971 0.1757 0.18958 0.17616 0.18945 0.17685 C 0.18802 0.18102 0.18997 0.17616 0.18789 0.18056 C 0.18763 0.18079 0.1875 0.18125 0.18737 0.18195 C 0.18632 0.18449 0.18659 0.18357 0.18606 0.18658 C 0.18593 0.18797 0.1858 0.18935 0.1858 0.19097 C 0.18554 0.19306 0.18528 0.19722 0.18528 0.19746 C 0.18489 0.20926 0.18489 0.20533 0.18528 0.21968 C 0.18528 0.2213 0.18541 0.22593 0.1858 0.22847 C 0.18619 0.23125 0.18659 0.23449 0.18737 0.2375 C 0.18776 0.23935 0.18828 0.24028 0.18867 0.24236 C 0.18867 0.24306 0.1888 0.24375 0.18893 0.24468 C 0.18906 0.24537 0.18919 0.24607 0.18945 0.24699 C 0.18971 0.24861 0.18958 0.24861 0.18997 0.25047 C 0.19062 0.25347 0.19049 0.25139 0.19101 0.25533 C 0.19101 0.25625 0.19114 0.25741 0.19127 0.25857 C 0.19127 0.25903 0.1914 0.25972 0.19153 0.26042 C 0.19153 0.26134 0.19166 0.26204 0.19179 0.26297 C 0.19192 0.26366 0.19205 0.26435 0.19231 0.26528 C 0.19231 0.26597 0.19231 0.26667 0.19257 0.26759 C 0.19257 0.26806 0.19284 0.26875 0.1931 0.26945 C 0.1931 0.26968 0.19323 0.27037 0.19336 0.27107 C 0.19349 0.27246 0.19388 0.27384 0.19414 0.27547 C 0.19414 0.27593 0.19414 0.27662 0.1944 0.27732 C 0.19453 0.27778 0.19492 0.27801 0.19518 0.27871 C 0.19687 0.28218 0.19531 0.2794 0.19622 0.28102 L 0.1983 0.28496 " pathEditMode="relative" rAng="0" ptsTypes="AAAAAAAAAAAAAAAAAAAAAAAAAAAAAAAAAAAAAAAAAAAAAAAAAAAAAAAAAAAAAAAAAAAAAAAAAAAAAAAAAAAAAAAAAAAAAAAAAAAAAAAAAAAAAAAAAAA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909" y="142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C935F-66C6-5769-3D38-E3AEA8C99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Synaptic integration</a:t>
            </a:r>
            <a:endParaRPr lang="fr-FR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29BE3A8-A7EB-595A-24DD-CB08D616B730}"/>
              </a:ext>
            </a:extLst>
          </p:cNvPr>
          <p:cNvGrpSpPr/>
          <p:nvPr/>
        </p:nvGrpSpPr>
        <p:grpSpPr>
          <a:xfrm rot="10800000">
            <a:off x="1304910" y="1879493"/>
            <a:ext cx="7229489" cy="4365732"/>
            <a:chOff x="923911" y="1365996"/>
            <a:chExt cx="6623698" cy="399990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95F52F9-FBFA-F0AB-6E83-B43478E017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3911" y="2471039"/>
              <a:ext cx="3366149" cy="1361486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DD48A01-C7C1-FC28-91C1-44C67E3E51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941488">
              <a:off x="3162287" y="4004418"/>
              <a:ext cx="3366146" cy="136148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DBBA70A-97C6-BBDA-E7F3-C01F4DF28F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1445380" flipV="1">
              <a:off x="3664568" y="1365996"/>
              <a:ext cx="3366147" cy="1361486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8BFE8A0-5540-E6BE-9B9E-6F63CA93EA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1083102">
              <a:off x="4181462" y="2748256"/>
              <a:ext cx="3366147" cy="1361486"/>
            </a:xfrm>
            <a:prstGeom prst="rect">
              <a:avLst/>
            </a:prstGeom>
          </p:spPr>
        </p:pic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FF424C1F-1247-45CF-A9FD-4D104B9D6A22}"/>
              </a:ext>
            </a:extLst>
          </p:cNvPr>
          <p:cNvSpPr/>
          <p:nvPr/>
        </p:nvSpPr>
        <p:spPr>
          <a:xfrm>
            <a:off x="3012282" y="2141015"/>
            <a:ext cx="466454" cy="46645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545CA42-E072-E6F6-05CB-91E6FF7F207E}"/>
                  </a:ext>
                </a:extLst>
              </p:cNvPr>
              <p:cNvSpPr txBox="1"/>
              <p:nvPr/>
            </p:nvSpPr>
            <p:spPr>
              <a:xfrm>
                <a:off x="6223793" y="3754222"/>
                <a:ext cx="4940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545CA42-E072-E6F6-05CB-91E6FF7F20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3793" y="3754222"/>
                <a:ext cx="49404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6CF8716-8D15-C511-C226-51DD239C06F8}"/>
                  </a:ext>
                </a:extLst>
              </p:cNvPr>
              <p:cNvSpPr txBox="1"/>
              <p:nvPr/>
            </p:nvSpPr>
            <p:spPr>
              <a:xfrm>
                <a:off x="2231655" y="2107168"/>
                <a:ext cx="4887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6CF8716-8D15-C511-C226-51DD239C06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1655" y="2107168"/>
                <a:ext cx="48872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CEACD57-2109-6B3C-46A5-002C34293DED}"/>
                  </a:ext>
                </a:extLst>
              </p:cNvPr>
              <p:cNvSpPr txBox="1"/>
              <p:nvPr/>
            </p:nvSpPr>
            <p:spPr>
              <a:xfrm>
                <a:off x="1851013" y="5946155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CEACD57-2109-6B3C-46A5-002C34293D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1013" y="5946155"/>
                <a:ext cx="49404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73165E8-992C-2B70-8E99-CC395DB328CA}"/>
                  </a:ext>
                </a:extLst>
              </p:cNvPr>
              <p:cNvSpPr txBox="1"/>
              <p:nvPr/>
            </p:nvSpPr>
            <p:spPr>
              <a:xfrm>
                <a:off x="1148455" y="3433041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73165E8-992C-2B70-8E99-CC395DB328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8455" y="3433041"/>
                <a:ext cx="49404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6368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4.44444E-6 L 4.16667E-6 -4.44444E-6 C 0.00091 -4.44444E-6 0.00208 0.00047 0.00325 0.00116 C 0.0039 0.00139 0.00481 0.00162 0.00559 0.00209 C 0.00599 0.00209 0.00638 0.00255 0.0069 0.00301 C 0.00755 0.00325 0.00911 0.00348 0.00976 0.00394 C 0.0108 0.00417 0.01171 0.00487 0.01289 0.00533 C 0.01328 0.00533 0.01367 0.00556 0.01419 0.00579 C 0.0151 0.00602 0.01536 0.00625 0.01653 0.00672 C 0.01718 0.00672 0.01809 0.00695 0.01888 0.00718 C 0.02135 0.00811 0.02369 0.00926 0.0263 0.00996 C 0.02708 0.00996 0.02786 0.01019 0.02864 0.01042 C 0.02916 0.01042 0.02955 0.01065 0.0302 0.01112 C 0.03073 0.01112 0.03138 0.01135 0.03203 0.01158 C 0.03255 0.01158 0.03307 0.01181 0.03359 0.01204 C 0.03385 0.01204 0.03424 0.01227 0.03463 0.0125 C 0.03528 0.0125 0.03619 0.01274 0.03698 0.01297 C 0.03854 0.0132 0.03789 0.0132 0.03932 0.01389 C 0.04179 0.01459 0.03984 0.01389 0.0427 0.01482 C 0.04296 0.01482 0.04336 0.01505 0.04375 0.01528 C 0.04427 0.01528 0.04492 0.01551 0.04557 0.01575 C 0.04713 0.01644 0.04544 0.01575 0.04843 0.01644 C 0.04869 0.01644 0.04908 0.01644 0.04948 0.01667 C 0.05026 0.0169 0.05117 0.01713 0.05208 0.01783 L 0.0539 0.01852 C 0.05416 0.01852 0.05442 0.01875 0.05468 0.01899 C 0.0552 0.01922 0.05573 0.01968 0.05625 0.02037 C 0.05651 0.02061 0.05664 0.02107 0.05703 0.0213 C 0.05755 0.02153 0.0582 0.02176 0.05885 0.02246 C 0.05924 0.02292 0.05963 0.02338 0.06015 0.02385 C 0.06171 0.02524 0.06093 0.02408 0.06224 0.0257 C 0.0664 0.03125 0.06132 0.02454 0.06432 0.02894 C 0.06445 0.02917 0.06484 0.0294 0.0651 0.02987 C 0.06601 0.03102 0.06614 0.03149 0.06744 0.03264 C 0.06757 0.03264 0.06796 0.03287 0.06823 0.03287 C 0.06849 0.03311 0.06862 0.03357 0.06901 0.0338 C 0.06966 0.03426 0.07135 0.03542 0.07135 0.03565 C 0.072 0.03612 0.0733 0.03774 0.07395 0.03843 C 0.07421 0.03866 0.07448 0.03843 0.07487 0.03889 C 0.07565 0.03936 0.07656 0.04051 0.07747 0.04121 C 0.07903 0.04237 0.08099 0.04306 0.08268 0.04399 C 0.08502 0.04537 0.0845 0.04537 0.08684 0.04653 C 0.0875 0.04676 0.08841 0.047 0.08919 0.04746 C 0.08997 0.04769 0.09088 0.04838 0.09179 0.04885 C 0.09244 0.04908 0.09309 0.04931 0.09388 0.04954 C 0.09427 0.04977 0.09466 0.04977 0.09518 0.05024 C 0.09557 0.05024 0.09596 0.05047 0.09648 0.0507 C 0.09687 0.05093 0.09726 0.05139 0.09778 0.05162 C 0.09856 0.05186 0.09948 0.05209 0.10039 0.05278 C 0.10625 0.05533 0.10325 0.05417 0.10768 0.05649 C 0.10833 0.05672 0.10898 0.05695 0.10976 0.05741 C 0.1108 0.05787 0.11224 0.05926 0.11315 0.06019 C 0.11419 0.06112 0.11497 0.06181 0.11627 0.0625 C 0.11992 0.06389 0.12174 0.06343 0.12604 0.06389 C 0.12643 0.06389 0.1289 0.06389 0.12994 0.06482 C 0.1302 0.06482 0.13033 0.06551 0.13073 0.06575 C 0.13112 0.06598 0.13177 0.06621 0.13229 0.06644 C 0.13281 0.0669 0.13385 0.06852 0.13463 0.06922 C 0.13528 0.06945 0.13593 0.06968 0.13671 0.07014 C 0.13867 0.0713 0.13789 0.0713 0.1401 0.07223 C 0.14192 0.07292 0.14414 0.07292 0.14609 0.07315 C 0.14713 0.07315 0.14843 0.07338 0.14948 0.07362 C 0.15247 0.07454 0.14895 0.07315 0.15208 0.07524 C 0.1526 0.07547 0.15325 0.0757 0.1539 0.07616 C 0.15664 0.07987 0.15494 0.07778 0.15911 0.08102 L 0.15911 0.08125 C 0.16093 0.08287 0.15989 0.08218 0.16224 0.08287 C 0.16419 0.0838 0.16276 0.08287 0.16484 0.0838 C 0.16705 0.08473 0.16653 0.0845 0.16875 0.08565 C 0.16901 0.08565 0.1694 0.08588 0.16979 0.08612 C 0.17031 0.08635 0.17161 0.08774 0.17213 0.08866 C 0.17239 0.08889 0.17265 0.08912 0.17291 0.08959 C 0.17317 0.08982 0.17317 0.09075 0.17356 0.09121 C 0.17382 0.09167 0.17565 0.09352 0.17617 0.09422 C 0.17747 0.09653 0.17552 0.09468 0.17773 0.09746 C 0.18268 0.10348 0.17825 0.09792 0.1819 0.1007 C 0.18528 0.10394 0.18099 0.1 0.18372 0.10232 C 0.18398 0.10255 0.18437 0.10278 0.18476 0.10325 C 0.18489 0.10325 0.18528 0.10348 0.18554 0.10371 C 0.18645 0.1044 0.18645 0.1051 0.18737 0.10672 C 0.1875 0.10695 0.18789 0.10718 0.18815 0.10764 C 0.18828 0.10811 0.18841 0.10857 0.18867 0.10903 C 0.1888 0.1095 0.18919 0.10973 0.18945 0.11042 C 0.18971 0.11112 0.18997 0.11366 0.19023 0.11505 C 0.18997 0.12848 0.1901 0.12639 0.18971 0.13542 C 0.18945 0.14028 0.18971 0.13843 0.18919 0.14167 C 0.18932 0.14885 0.18919 0.14931 0.18971 0.15417 C 0.18971 0.15487 0.18984 0.15556 0.18997 0.15649 C 0.1901 0.15787 0.19049 0.16065 0.19049 0.16088 C 0.19036 0.16436 0.19049 0.16783 0.19023 0.17176 C 0.1901 0.17246 0.18958 0.17292 0.18945 0.17362 C 0.18919 0.17385 0.18906 0.17431 0.18893 0.175 C 0.1875 0.1794 0.18945 0.17431 0.18737 0.17894 C 0.18711 0.17917 0.18698 0.17963 0.18684 0.18033 C 0.1858 0.18264 0.18606 0.18218 0.18554 0.18473 C 0.18541 0.18612 0.18528 0.1875 0.18528 0.18866 C 0.18502 0.19075 0.18476 0.19561 0.18476 0.19584 C 0.18437 0.20695 0.18437 0.20325 0.18476 0.21737 C 0.18476 0.21899 0.18489 0.22362 0.18528 0.22616 C 0.18567 0.22894 0.18606 0.23241 0.18684 0.23473 C 0.18724 0.23681 0.18776 0.23797 0.18815 0.24005 C 0.18815 0.24075 0.18828 0.24144 0.18841 0.24237 C 0.18854 0.24306 0.18867 0.24375 0.18893 0.24445 C 0.18919 0.24607 0.18906 0.24607 0.18945 0.24792 C 0.1901 0.2507 0.18997 0.24908 0.19049 0.25278 C 0.19049 0.25371 0.19062 0.25487 0.19075 0.25602 C 0.19075 0.25649 0.19088 0.25718 0.19101 0.25787 C 0.19101 0.25857 0.19114 0.2595 0.19127 0.26042 C 0.1914 0.26112 0.19153 0.26181 0.19179 0.26274 C 0.19179 0.2632 0.19179 0.26389 0.19205 0.26505 C 0.19205 0.26551 0.19231 0.26575 0.19257 0.26644 C 0.19257 0.2669 0.1927 0.2676 0.19283 0.26829 C 0.19296 0.26968 0.19336 0.27107 0.19362 0.27269 C 0.19362 0.27315 0.19362 0.27385 0.19388 0.27454 C 0.19401 0.275 0.1944 0.27524 0.19466 0.27593 C 0.19635 0.2794 0.19479 0.27662 0.1957 0.27825 L 0.19804 0.28241 " pathEditMode="relative" rAng="0" ptsTypes="AAAAAAAAAAAAAAAAAAAAAAAAAAAAAAAAAAAAAAAAAAAAAAAAAAAAAAAAAAAAAAAAAAAAAAAAAAAAAAAAAAAAAAAAAAAAAAAAAAAAAAAAAAAAAAAAAAA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96" y="141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1000" fill="hold"/>
                                        <p:tgtEl>
                                          <p:spTgt spid="11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882 0.28889 L 0.19882 0.28889 C 0.20143 0.28912 0.20416 0.28935 0.20677 0.28935 C 0.21484 0.28912 0.21432 0.28889 0.21953 0.28819 C 0.22044 0.28819 0.22148 0.28796 0.22239 0.28796 C 0.22669 0.28726 0.22474 0.2875 0.22825 0.28657 C 0.22929 0.28611 0.2302 0.28611 0.23125 0.28588 C 0.23281 0.28426 0.23164 0.28518 0.23476 0.28449 C 0.23776 0.28356 0.23398 0.28426 0.24023 0.28379 C 0.2427 0.2831 0.24257 0.2831 0.24622 0.2831 C 0.25039 0.2831 0.25455 0.28333 0.25872 0.28333 C 0.25924 0.28356 0.25976 0.28356 0.26028 0.28379 C 0.26132 0.28379 0.26224 0.28379 0.26328 0.28402 C 0.26354 0.28402 0.26393 0.28426 0.26419 0.28449 C 0.26601 0.28495 0.26692 0.28495 0.26849 0.28541 C 0.26888 0.28564 0.26914 0.28588 0.26953 0.28611 C 0.27083 0.2868 0.27018 0.28588 0.27187 0.28726 C 0.27252 0.28773 0.27304 0.28842 0.27382 0.28889 C 0.27487 0.28958 0.27656 0.29074 0.27773 0.29097 C 0.27838 0.2912 0.27903 0.2912 0.27968 0.29143 C 0.28385 0.29213 0.27786 0.29143 0.28684 0.29213 L 0.29114 0.29236 C 0.29257 0.29259 0.2944 0.29305 0.2957 0.29305 C 0.29778 0.29328 0.29987 0.29328 0.30195 0.29351 C 0.30599 0.29328 0.31002 0.29328 0.31406 0.29305 C 0.32044 0.29259 0.31588 0.29259 0.3207 0.29166 C 0.32187 0.29143 0.32317 0.29143 0.32434 0.29143 L 0.32786 0.29074 C 0.32942 0.29027 0.33177 0.28981 0.33333 0.28958 L 0.35013 0.28889 C 0.35065 0.28889 0.35117 0.28865 0.35169 0.28865 C 0.36276 0.28865 0.36093 0.28842 0.36718 0.28935 C 0.3694 0.28981 0.36731 0.28912 0.36953 0.29027 C 0.37005 0.29051 0.37057 0.29074 0.37109 0.29097 C 0.37122 0.2912 0.37148 0.2912 0.37161 0.29143 C 0.372 0.29166 0.37226 0.29213 0.37265 0.29236 C 0.37304 0.29259 0.37343 0.29259 0.37382 0.29282 C 0.37682 0.29375 0.37252 0.29236 0.37591 0.29351 C 0.3763 0.29375 0.37656 0.29398 0.37695 0.29421 C 0.37838 0.2949 0.37851 0.2949 0.37981 0.29514 C 0.3802 0.29537 0.38059 0.29537 0.38099 0.2956 C 0.38268 0.29606 0.38437 0.29629 0.38593 0.29652 C 0.38684 0.29676 0.38789 0.29676 0.3888 0.29699 C 0.39088 0.29861 0.38841 0.29676 0.39062 0.29791 C 0.39088 0.29814 0.39114 0.29861 0.3914 0.29861 C 0.39218 0.29907 0.39296 0.29907 0.39375 0.2993 C 0.39557 0.3 0.39453 0.29976 0.397 0.3 C 0.39739 0.30023 0.39765 0.30046 0.39804 0.30046 C 0.39948 0.30069 0.40234 0.30092 0.40234 0.30092 L 0.40377 0.30092 " pathEditMode="relative" ptsTypes="AAAAAAAAAAAAAAAAAAAAAAAAAAAAAAAAAAAAAAAAAAAAAAAAAA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xit" presetSubtype="2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1" grpId="2" animBg="1"/>
      <p:bldP spid="11" grpId="3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C935F-66C6-5769-3D38-E3AEA8C99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Synaptic integration</a:t>
            </a:r>
            <a:endParaRPr lang="fr-FR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29BE3A8-A7EB-595A-24DD-CB08D616B730}"/>
              </a:ext>
            </a:extLst>
          </p:cNvPr>
          <p:cNvGrpSpPr/>
          <p:nvPr/>
        </p:nvGrpSpPr>
        <p:grpSpPr>
          <a:xfrm rot="10800000">
            <a:off x="1304910" y="1879493"/>
            <a:ext cx="7229489" cy="4365732"/>
            <a:chOff x="923911" y="1365996"/>
            <a:chExt cx="6623698" cy="399990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95F52F9-FBFA-F0AB-6E83-B43478E017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3911" y="2471039"/>
              <a:ext cx="3366149" cy="1361486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DD48A01-C7C1-FC28-91C1-44C67E3E51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941488">
              <a:off x="3162287" y="4004418"/>
              <a:ext cx="3366146" cy="136148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DBBA70A-97C6-BBDA-E7F3-C01F4DF28F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1445380" flipV="1">
              <a:off x="3664568" y="1365996"/>
              <a:ext cx="3366147" cy="1361486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8BFE8A0-5540-E6BE-9B9E-6F63CA93EA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1083102">
              <a:off x="4181462" y="2748256"/>
              <a:ext cx="3366147" cy="1361486"/>
            </a:xfrm>
            <a:prstGeom prst="rect">
              <a:avLst/>
            </a:prstGeom>
          </p:spPr>
        </p:pic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FF424C1F-1247-45CF-A9FD-4D104B9D6A22}"/>
              </a:ext>
            </a:extLst>
          </p:cNvPr>
          <p:cNvSpPr/>
          <p:nvPr/>
        </p:nvSpPr>
        <p:spPr>
          <a:xfrm>
            <a:off x="3155950" y="2285775"/>
            <a:ext cx="190725" cy="19072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1599F7B-E8F6-F83D-BBB5-5BEA53FF2439}"/>
              </a:ext>
            </a:extLst>
          </p:cNvPr>
          <p:cNvSpPr/>
          <p:nvPr/>
        </p:nvSpPr>
        <p:spPr>
          <a:xfrm>
            <a:off x="2030571" y="4093854"/>
            <a:ext cx="190725" cy="19072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35AF5BE-68A2-BA82-F451-9814770B3050}"/>
              </a:ext>
            </a:extLst>
          </p:cNvPr>
          <p:cNvSpPr/>
          <p:nvPr/>
        </p:nvSpPr>
        <p:spPr>
          <a:xfrm>
            <a:off x="2576830" y="5406859"/>
            <a:ext cx="190725" cy="19072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E9E3075-40D5-5758-0788-459FD96CB8C1}"/>
                  </a:ext>
                </a:extLst>
              </p:cNvPr>
              <p:cNvSpPr txBox="1"/>
              <p:nvPr/>
            </p:nvSpPr>
            <p:spPr>
              <a:xfrm>
                <a:off x="6223793" y="3754222"/>
                <a:ext cx="4940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E9E3075-40D5-5758-0788-459FD96CB8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3793" y="3754222"/>
                <a:ext cx="49404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52CE794-6A98-8781-0C40-BE47DDFC872C}"/>
                  </a:ext>
                </a:extLst>
              </p:cNvPr>
              <p:cNvSpPr txBox="1"/>
              <p:nvPr/>
            </p:nvSpPr>
            <p:spPr>
              <a:xfrm>
                <a:off x="2231655" y="2107168"/>
                <a:ext cx="4887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52CE794-6A98-8781-0C40-BE47DDFC87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1655" y="2107168"/>
                <a:ext cx="48872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D3DFFB7-A7F7-E503-EA3B-28A5F3F0DD61}"/>
                  </a:ext>
                </a:extLst>
              </p:cNvPr>
              <p:cNvSpPr txBox="1"/>
              <p:nvPr/>
            </p:nvSpPr>
            <p:spPr>
              <a:xfrm>
                <a:off x="1851013" y="5946155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D3DFFB7-A7F7-E503-EA3B-28A5F3F0DD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1013" y="5946155"/>
                <a:ext cx="49404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455FBB3-A9C8-E52F-3C76-76BA17682E9A}"/>
                  </a:ext>
                </a:extLst>
              </p:cNvPr>
              <p:cNvSpPr txBox="1"/>
              <p:nvPr/>
            </p:nvSpPr>
            <p:spPr>
              <a:xfrm>
                <a:off x="1148455" y="3433041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455FBB3-A9C8-E52F-3C76-76BA17682E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8455" y="3433041"/>
                <a:ext cx="49404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9492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22222E-6 L 3.33333E-6 0.00023 C 0.00091 0.00023 0.00208 0.00093 0.00325 0.00162 C 0.0039 0.00185 0.00481 0.00209 0.0056 0.00255 C 0.00599 0.00255 0.00638 0.00301 0.0069 0.00347 C 0.00755 0.00371 0.00911 0.00394 0.00976 0.0044 C 0.0108 0.00463 0.01172 0.00533 0.01289 0.00579 C 0.01328 0.00579 0.01367 0.00602 0.01419 0.00625 C 0.0151 0.00648 0.01536 0.00672 0.01653 0.00718 C 0.01718 0.00718 0.0181 0.00741 0.01888 0.00764 C 0.02135 0.00857 0.02369 0.00972 0.02643 0.01042 C 0.02721 0.01042 0.02799 0.01065 0.02877 0.01088 C 0.02929 0.01088 0.02968 0.01111 0.03034 0.01134 C 0.03086 0.01134 0.03151 0.01158 0.03216 0.01204 C 0.03268 0.01204 0.0332 0.01227 0.03372 0.0125 C 0.03398 0.0125 0.03437 0.01273 0.03476 0.01297 C 0.03541 0.01297 0.03632 0.0132 0.03711 0.01343 C 0.03867 0.01366 0.03802 0.01366 0.03945 0.01435 C 0.04192 0.01482 0.03997 0.01435 0.04284 0.01505 C 0.0431 0.01505 0.04349 0.01528 0.04388 0.01551 C 0.0444 0.01551 0.04505 0.01574 0.0457 0.01597 C 0.04726 0.0169 0.04557 0.01597 0.04856 0.0169 C 0.04882 0.0169 0.04922 0.01713 0.04948 0.01736 C 0.05026 0.01759 0.05117 0.01783 0.05208 0.01829 L 0.0539 0.01922 C 0.05416 0.01922 0.05442 0.01945 0.05468 0.01968 C 0.05521 0.01991 0.05573 0.02037 0.05625 0.02107 C 0.05651 0.0213 0.05664 0.02176 0.05703 0.02199 C 0.05755 0.02222 0.0582 0.02246 0.05885 0.02292 C 0.05924 0.02338 0.05963 0.02408 0.06015 0.02454 C 0.06172 0.02593 0.06093 0.02477 0.06224 0.02639 C 0.0664 0.03172 0.06132 0.02523 0.06432 0.02963 C 0.06445 0.02986 0.06484 0.02986 0.0651 0.03033 C 0.06601 0.03148 0.06614 0.03195 0.06744 0.0331 C 0.06757 0.0331 0.06797 0.03334 0.06823 0.03357 C 0.06849 0.0338 0.06862 0.03426 0.06901 0.03449 C 0.06966 0.03496 0.07135 0.03611 0.07135 0.03634 C 0.072 0.03681 0.0733 0.03866 0.07396 0.03935 C 0.07422 0.03959 0.07461 0.03935 0.075 0.03982 C 0.07578 0.04028 0.07669 0.04144 0.0776 0.04213 C 0.07916 0.04329 0.08112 0.04398 0.08281 0.04468 C 0.08515 0.04584 0.08463 0.04584 0.08698 0.04699 C 0.08763 0.04722 0.08854 0.04769 0.08932 0.04815 C 0.0901 0.04838 0.09101 0.04908 0.09192 0.04954 C 0.09257 0.04977 0.09323 0.05 0.09401 0.05047 C 0.0944 0.0507 0.09479 0.05093 0.09531 0.05139 C 0.0957 0.05139 0.09609 0.05162 0.09661 0.05185 C 0.097 0.05209 0.09739 0.05255 0.09791 0.05278 C 0.09869 0.05301 0.09948 0.05324 0.10039 0.05371 C 0.10625 0.05625 0.10325 0.05509 0.10768 0.05741 C 0.10833 0.05764 0.10898 0.05787 0.10976 0.05834 C 0.1108 0.0588 0.11224 0.06019 0.11315 0.06111 C 0.11419 0.06204 0.11497 0.06273 0.11627 0.06343 C 0.11992 0.06482 0.12174 0.06435 0.12617 0.06482 C 0.12656 0.06482 0.12903 0.06482 0.13007 0.06574 C 0.13034 0.06574 0.13047 0.06644 0.13086 0.06667 C 0.13125 0.0669 0.1319 0.06713 0.13242 0.06759 C 0.13294 0.06829 0.13398 0.06968 0.13476 0.07037 C 0.13541 0.0706 0.13606 0.07084 0.13685 0.07153 C 0.1388 0.07246 0.13802 0.07246 0.14023 0.07338 C 0.14205 0.07408 0.14427 0.07408 0.14622 0.07431 C 0.14726 0.07431 0.1483 0.07454 0.14948 0.07477 C 0.15247 0.07547 0.14896 0.07431 0.15208 0.07639 C 0.1526 0.07662 0.15325 0.07685 0.1539 0.07732 C 0.15664 0.08079 0.15494 0.07894 0.15911 0.08195 L 0.15911 0.08218 C 0.16093 0.08403 0.15989 0.08334 0.16224 0.08403 C 0.16419 0.08542 0.16276 0.08449 0.16484 0.08542 C 0.16705 0.08634 0.16653 0.08611 0.16875 0.08727 C 0.16901 0.08727 0.1694 0.0875 0.16979 0.08773 C 0.17031 0.08797 0.17161 0.08935 0.17213 0.08982 C 0.17239 0.09005 0.17265 0.09028 0.17291 0.09074 C 0.17317 0.09097 0.1733 0.09167 0.17369 0.09213 C 0.17396 0.09259 0.17578 0.09445 0.1763 0.0956 C 0.1776 0.09792 0.17565 0.09607 0.17786 0.09884 C 0.18281 0.10486 0.17838 0.09931 0.18203 0.10255 C 0.18541 0.10533 0.18112 0.10185 0.18385 0.10394 C 0.18411 0.10417 0.1845 0.1044 0.18489 0.10486 C 0.18502 0.10486 0.18541 0.10486 0.18567 0.10509 C 0.18659 0.10579 0.18659 0.10648 0.1875 0.1081 C 0.18763 0.10834 0.18802 0.10857 0.18828 0.10903 C 0.18841 0.10949 0.18854 0.10996 0.1888 0.11042 C 0.18893 0.11088 0.18932 0.11111 0.18958 0.11181 C 0.18984 0.1125 0.1901 0.11505 0.19036 0.11644 C 0.1901 0.12986 0.19023 0.12778 0.18984 0.13727 C 0.18958 0.14213 0.18984 0.14028 0.18932 0.14352 C 0.18945 0.15023 0.18932 0.15093 0.18984 0.15648 C 0.18984 0.15718 0.18997 0.15787 0.1901 0.1588 C 0.19023 0.15996 0.19062 0.1625 0.19062 0.16273 C 0.19049 0.16597 0.19062 0.17014 0.19036 0.17408 C 0.19023 0.17477 0.18971 0.17523 0.18958 0.17593 C 0.18932 0.17616 0.18919 0.17662 0.18906 0.17732 C 0.18763 0.18148 0.18958 0.17662 0.1875 0.18102 C 0.18724 0.18125 0.18711 0.18172 0.18698 0.18241 C 0.18593 0.18496 0.18619 0.18403 0.18567 0.18704 C 0.18554 0.18843 0.18541 0.18982 0.18541 0.19144 C 0.18515 0.19352 0.18489 0.19769 0.18489 0.19792 C 0.1845 0.20972 0.1845 0.20579 0.18489 0.22014 C 0.18489 0.22176 0.18502 0.22639 0.18541 0.22894 C 0.1858 0.23172 0.18619 0.23496 0.18698 0.23797 C 0.18737 0.23982 0.18789 0.24074 0.18828 0.24283 C 0.18828 0.24352 0.18841 0.24422 0.18854 0.24514 C 0.18867 0.24584 0.1888 0.24653 0.18906 0.24746 C 0.18932 0.24908 0.18919 0.24908 0.18958 0.25093 C 0.19023 0.25394 0.1901 0.25185 0.19062 0.25579 C 0.19062 0.25672 0.19075 0.25787 0.19088 0.25903 C 0.19088 0.25949 0.19101 0.26019 0.19114 0.26088 C 0.19114 0.26181 0.19127 0.2625 0.1914 0.26343 C 0.19153 0.26412 0.19166 0.26482 0.19192 0.26574 C 0.19192 0.26644 0.19192 0.26713 0.19218 0.26806 C 0.19218 0.26852 0.19244 0.26922 0.19271 0.26991 C 0.19271 0.27014 0.19284 0.27084 0.19297 0.27153 C 0.1931 0.27292 0.19349 0.27431 0.19375 0.27593 C 0.19375 0.27639 0.19375 0.27709 0.19401 0.27778 C 0.19414 0.27824 0.19453 0.27847 0.19479 0.27917 C 0.19648 0.28264 0.19492 0.27986 0.19583 0.28148 L 0.19778 0.28542 " pathEditMode="relative" rAng="0" ptsTypes="AAAAAAAAAAAAAAAAAAAAAAAAAAAAAAAAAAAAAAAAAAAAAAAAAAAAAAAAAAAAAAAAAAAAAAAAAAAAAAAAAAAAAAAAAAAAAAAAAAAAAAAAAAAAAAAAAAA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83" y="1425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0.00232 L -0.00104 0.00255 C 0.00052 0.00116 0.00195 -1.48148E-6 0.00365 -0.00116 C 0.00937 -0.00417 0.01523 -0.00301 0.02161 -0.00347 C 0.02227 -0.0037 0.02292 -0.00393 0.0237 -0.0044 C 0.02448 -0.00463 0.02539 -0.00463 0.0263 -0.00509 C 0.03229 -0.00833 0.02318 -0.00555 0.03216 -0.00787 C 0.03268 -0.0081 0.03307 -0.0081 0.03372 -0.00856 C 0.03437 -0.00879 0.03503 -0.00903 0.03581 -0.00949 C 0.04206 -0.0125 0.03477 -0.00972 0.04115 -0.0118 C 0.0418 -0.01204 0.04245 -0.01227 0.04323 -0.01273 C 0.04375 -0.01296 0.04414 -0.01342 0.04492 -0.01366 C 0.05091 -0.01458 0.0651 -0.01504 0.06862 -0.01528 C 0.08346 -0.01458 0.09544 -0.01366 0.11042 -0.01528 C 0.11094 -0.01528 0.11133 -0.01667 0.11198 -0.01713 C 0.11263 -0.01736 0.11328 -0.01736 0.11406 -0.01782 C 0.11458 -0.01875 0.11484 -0.01967 0.11575 -0.02037 C 0.11654 -0.02083 0.11745 -0.0206 0.11836 -0.02106 C 0.11888 -0.02129 0.1194 -0.02153 0.11992 -0.02199 C 0.12083 -0.02245 0.12292 -0.02384 0.12422 -0.02454 C 0.1276 -0.02592 0.12943 -0.02569 0.13359 -0.02639 C 0.13424 -0.02662 0.13503 -0.02685 0.13581 -0.02708 C 0.13802 -0.02754 0.14453 -0.02824 0.14648 -0.0287 C 0.14753 -0.02917 0.14844 -0.02986 0.14961 -0.03032 L 0.15508 -0.03217 C 0.15586 -0.03241 0.15677 -0.03264 0.15768 -0.03287 C 0.15898 -0.03333 0.16042 -0.03379 0.16185 -0.03472 C 0.16406 -0.03565 0.16276 -0.03518 0.16549 -0.03565 C 0.16823 -0.03565 0.17083 -0.03565 0.17344 -0.03565 C 0.17435 -0.03542 0.17526 -0.03472 0.17617 -0.03472 C 0.1776 -0.03426 0.1793 -0.03403 0.18086 -0.03379 C 0.18724 -0.03403 0.19362 -0.03403 0.2 -0.03472 C 0.20065 -0.03472 0.2013 -0.03542 0.20208 -0.03565 C 0.20338 -0.03565 0.20482 -0.03565 0.20625 -0.03565 C 0.20703 -0.03565 0.20807 -0.03565 0.20885 -0.03565 C 0.20924 -0.03495 0.20898 -0.03356 0.20937 -0.03287 C 0.21029 -0.03055 0.21146 -0.02963 0.21315 -0.0287 C 0.21367 -0.02824 0.21432 -0.02801 0.21484 -0.02778 C 0.21719 -0.02199 0.21562 -0.02338 0.21849 -0.02199 C 0.21875 -0.0206 0.21888 -0.01944 0.21953 -0.01875 C 0.21979 -0.01805 0.22057 -0.01805 0.22109 -0.01782 C 0.22161 -0.01736 0.22213 -0.01667 0.22266 -0.0162 C 0.22422 -0.01088 0.22318 -0.01366 0.22578 -0.00787 C 0.22604 -0.00694 0.22617 -0.00555 0.22682 -0.00509 C 0.2276 -0.0044 0.22838 -0.00324 0.22956 -0.00254 C 0.23021 -0.00208 0.23086 -0.00208 0.23164 -0.00185 C 0.23281 -0.00069 0.23359 0.00116 0.2349 0.00139 C 0.23555 0.00185 0.2362 0.00208 0.23698 0.00232 C 0.2375 0.00278 0.23789 0.00301 0.23854 0.00324 C 0.23984 0.00394 0.24141 0.00417 0.24271 0.00486 C 0.24622 0.00764 0.24323 0.00579 0.247 0.00741 C 0.24805 0.00787 0.24896 0.00857 0.25013 0.00903 C 0.25078 0.00949 0.25156 0.00972 0.25234 0.00996 C 0.25286 0.01042 0.25325 0.01065 0.25391 0.01065 C 0.26328 0.01389 0.25338 0.01019 0.25977 0.0125 C 0.26029 0.0132 0.26068 0.01366 0.26133 0.01412 C 0.26224 0.01482 0.26445 0.01574 0.26445 0.01597 C 0.2651 0.01667 0.26575 0.01759 0.26654 0.01829 C 0.26706 0.01898 0.26784 0.01898 0.26862 0.01921 C 0.27266 0.0206 0.27018 0.01968 0.27565 0.02083 C 0.27643 0.02107 0.27734 0.02176 0.27825 0.02176 C 0.28385 0.02292 0.28424 0.02269 0.2901 0.02269 L 0.2901 0.02292 " pathEditMode="relative" rAng="0" ptsTypes="AAAAAAAAAAAAAAAAAAAAAAAAAAAAAAAAAAAAAAAAAAAAAAAAAAAAAAAAAAAAAAA">
                                      <p:cBhvr>
                                        <p:cTn id="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557" y="-88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0.00115 L -6.25E-7 0.00162 L 0.0375 0.00069 C 0.03815 0.00046 0.0388 0.00023 0.03958 0.00023 C 0.0418 -0.00023 0.04427 -0.00023 0.04662 -0.00023 C 0.04792 -0.0007 0.05091 -0.00162 0.0526 -0.00162 C 0.05404 -0.00185 0.05573 -0.00209 0.05729 -0.00209 C 0.05742 -0.00232 0.06029 -0.00301 0.06068 -0.00301 C 0.06094 -0.00324 0.06133 -0.00394 0.06172 -0.00394 C 0.0625 -0.0044 0.06341 -0.0044 0.06432 -0.0044 C 0.06458 -0.00463 0.06497 -0.00486 0.06537 -0.00486 C 0.06589 -0.00533 0.06628 -0.00579 0.06693 -0.00579 C 0.06745 -0.00625 0.0681 -0.00625 0.06875 -0.00625 C 0.06901 -0.00648 0.0694 -0.00672 0.06979 -0.00672 C 0.07018 -0.00695 0.07057 -0.00718 0.07109 -0.00718 C 0.07422 -0.00903 0.07031 -0.00764 0.07396 -0.00857 C 0.07578 -0.01042 0.07461 -0.00949 0.0776 -0.01042 C 0.08073 -0.01158 0.07669 -0.01019 0.08047 -0.01135 C 0.08086 -0.01158 0.08125 -0.01158 0.08203 -0.01158 C 0.08229 -0.01181 0.08268 -0.01204 0.08307 -0.01204 C 0.08464 -0.0125 0.08633 -0.0125 0.08802 -0.0125 C 0.09037 -0.01366 0.08737 -0.01227 0.09089 -0.01389 C 0.09115 -0.01435 0.09154 -0.01459 0.09193 -0.01459 C 0.09232 -0.01505 0.09271 -0.01528 0.09323 -0.01551 C 0.09375 -0.01597 0.09544 -0.0169 0.09583 -0.0169 C 0.09662 -0.01736 0.10065 -0.01783 0.1013 -0.01783 C 0.10156 -0.01806 0.10195 -0.01829 0.10234 -0.01829 C 0.10625 -0.01829 0.11029 -0.01806 0.11432 -0.01783 L 0.13229 -0.01736 C 0.14258 -0.01435 0.13581 -0.01621 0.1612 -0.01736 C 0.16172 -0.0176 0.16211 -0.01829 0.16276 -0.01829 C 0.16628 -0.01968 0.16185 -0.01806 0.16563 -0.01968 C 0.16602 -0.01991 0.16641 -0.02014 0.16693 -0.02014 C 0.16719 -0.02037 0.16758 -0.0206 0.16797 -0.0206 C 0.16836 -0.02084 0.16875 -0.02107 0.16927 -0.02107 C 0.17162 -0.02176 0.17109 -0.0213 0.17318 -0.02199 C 0.17578 -0.02315 0.17227 -0.02199 0.17552 -0.02338 C 0.17591 -0.02385 0.17656 -0.02385 0.17708 -0.02385 C 0.1776 -0.02431 0.178 -0.02454 0.17865 -0.02477 C 0.1793 -0.025 0.17995 -0.02523 0.18073 -0.02547 C 0.18151 -0.02593 0.18242 -0.02593 0.18333 -0.02639 C 0.18607 -0.02847 0.1832 -0.02662 0.18568 -0.02778 C 0.18646 -0.02824 0.18711 -0.02917 0.18802 -0.02917 L 0.19063 -0.02986 C 0.19284 -0.03102 0.19089 -0.03033 0.19531 -0.03079 C 0.19609 -0.03102 0.19688 -0.03125 0.19766 -0.03125 C 0.19792 -0.03148 0.19805 -0.03172 0.19844 -0.03172 C 0.19961 -0.03218 0.20208 -0.03264 0.20208 -0.03241 C 0.20417 -0.03472 0.20195 -0.03287 0.20521 -0.03403 C 0.20573 -0.03426 0.20612 -0.03472 0.20677 -0.03496 C 0.20716 -0.03519 0.20755 -0.03542 0.20807 -0.03542 C 0.21172 -0.03866 0.20768 -0.03519 0.21094 -0.03797 C 0.21211 -0.03935 0.21185 -0.03866 0.21302 -0.04028 C 0.21419 -0.04236 0.2138 -0.04167 0.21458 -0.04352 C 0.2151 -0.04491 0.21537 -0.04584 0.21589 -0.04699 C 0.21615 -0.04815 0.21654 -0.04931 0.21693 -0.05023 C 0.21693 -0.05093 0.21706 -0.05209 0.21719 -0.05278 C 0.21758 -0.05718 0.21719 -0.05255 0.21771 -0.05602 C 0.21771 -0.05695 0.21784 -0.05764 0.21797 -0.05834 C 0.2181 -0.05926 0.21823 -0.05996 0.21849 -0.06088 C 0.21849 -0.06135 0.21862 -0.06204 0.21875 -0.06227 C 0.21888 -0.06297 0.21901 -0.06366 0.21927 -0.06389 C 0.21966 -0.06551 0.22018 -0.0669 0.22083 -0.06806 C 0.22096 -0.06875 0.22135 -0.06898 0.22162 -0.06945 C 0.22214 -0.07292 0.22135 -0.06898 0.22266 -0.07222 C 0.22279 -0.07269 0.22279 -0.07338 0.22292 -0.07361 C 0.22305 -0.07431 0.22318 -0.07454 0.22344 -0.075 C 0.22357 -0.07593 0.2237 -0.07685 0.22396 -0.07732 C 0.22409 -0.07824 0.22448 -0.07894 0.22474 -0.07963 C 0.22487 -0.08056 0.225 -0.08148 0.22526 -0.08241 C 0.22539 -0.08403 0.22578 -0.08704 0.22578 -0.08681 C 0.22578 -0.08889 0.22578 -0.09028 0.22604 -0.09213 C 0.22617 -0.09375 0.22656 -0.09491 0.22682 -0.0963 L 0.22708 -0.09769 C 0.22708 -0.09815 0.22721 -0.09885 0.22734 -0.09908 C 0.22774 -0.10116 0.22826 -0.10324 0.22865 -0.10486 C 0.22865 -0.10579 0.22865 -0.10718 0.22891 -0.10787 C 0.22917 -0.10996 0.22956 -0.11158 0.22995 -0.11343 C 0.23008 -0.11482 0.23021 -0.11528 0.23047 -0.11644 C 0.23047 -0.11736 0.2306 -0.11852 0.23073 -0.11922 C 0.23073 -0.12014 0.23086 -0.12084 0.23099 -0.12153 C 0.23099 -0.12292 0.23099 -0.12408 0.23125 -0.125 C 0.23125 -0.1257 0.23151 -0.12639 0.23177 -0.12685 C 0.23177 -0.12732 0.2319 -0.12801 0.23203 -0.12824 C 0.23216 -0.12917 0.23229 -0.12963 0.23255 -0.13033 C 0.23255 -0.13102 0.23268 -0.13172 0.23281 -0.13218 C 0.23346 -0.13565 0.23307 -0.13287 0.23385 -0.13542 C 0.23385 -0.13588 0.23385 -0.13658 0.23412 -0.13681 C 0.23438 -0.1382 0.23477 -0.13889 0.23516 -0.13982 L 0.23568 -0.14167 C 0.23568 -0.14236 0.23568 -0.14306 0.23594 -0.14375 C 0.2362 -0.14514 0.23659 -0.1463 0.23698 -0.14746 C 0.23711 -0.14815 0.23737 -0.14885 0.2375 -0.14931 C 0.23802 -0.15232 0.23737 -0.14931 0.23828 -0.15255 C 0.23841 -0.15371 0.23854 -0.1544 0.2388 -0.1551 C 0.23893 -0.15556 0.23906 -0.15625 0.23932 -0.15672 C 0.23932 -0.15718 0.23932 -0.15787 0.23958 -0.1581 C 0.23971 -0.1588 0.2401 -0.15903 0.24037 -0.15949 C 0.24154 -0.16227 0.2405 -0.16065 0.24193 -0.16227 C 0.2431 -0.16574 0.24154 -0.16158 0.24323 -0.16505 C 0.24388 -0.16667 0.24336 -0.16644 0.24401 -0.16644 L 0.24531 -0.16852 " pathEditMode="relative" rAng="0" ptsTypes="AAAAAAAAAAAAAAAAAAAAAAAAAAAAAAAAAAAAAAAAAAAAAAAAAAAAAAAAAAAAAAAAAAAAAAAAAAAAAAAAAAAAAAAAAAAAAAAAAAAAAA">
                                      <p:cBhvr>
                                        <p:cTn id="1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66" y="-84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6" presetClass="emph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0" presetClass="path" presetSubtype="0" ac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01 0.02407 L 0.2901 0.02407 C 0.29349 0.02454 0.29284 0.02454 0.29766 0.02407 C 0.29857 0.02384 0.29935 0.02361 0.30026 0.02338 C 0.30052 0.02315 0.30091 0.02292 0.30117 0.02268 C 0.30117 0.02268 0.3026 0.0213 0.30286 0.0213 C 0.30521 0.02106 0.30755 0.02106 0.30976 0.02083 C 0.31484 0.02014 0.30898 0.02106 0.31953 0.02014 C 0.32187 0.02014 0.32539 0.01991 0.32812 0.01921 C 0.3306 0.01852 0.32786 0.01898 0.33086 0.01852 L 0.33489 0.01782 L 0.33724 0.01759 C 0.34297 0.01759 0.34883 0.01759 0.35443 0.01782 C 0.35495 0.01782 0.35573 0.01921 0.35599 0.01944 C 0.3569 0.02037 0.35716 0.02083 0.35807 0.0213 C 0.35872 0.02176 0.3595 0.02245 0.36042 0.02268 L 0.36641 0.02361 C 0.36706 0.02384 0.36758 0.02384 0.36823 0.02407 L 0.37266 0.02477 L 0.375 0.025 C 0.37604 0.02546 0.37721 0.02593 0.37838 0.02616 C 0.38151 0.02662 0.3862 0.02685 0.38945 0.02708 C 0.39831 0.02847 0.39167 0.02755 0.41146 0.02708 L 0.42135 0.02685 C 0.42279 0.02639 0.42487 0.02593 0.42617 0.02569 C 0.43463 0.025 0.42904 0.02546 0.44323 0.025 C 0.45013 0.02361 0.44661 0.02407 0.45833 0.02477 C 0.45911 0.02477 0.46016 0.02569 0.46068 0.02569 C 0.46133 0.02593 0.46198 0.02593 0.46276 0.02616 C 0.46289 0.02616 0.46302 0.02639 0.46328 0.02639 C 0.46497 0.02708 0.46419 0.02662 0.46562 0.02708 C 0.46614 0.02731 0.46654 0.02755 0.46693 0.02778 C 0.46758 0.02801 0.46927 0.0287 0.46953 0.02893 C 0.47005 0.02893 0.4707 0.02917 0.47135 0.02917 C 0.47292 0.03032 0.47161 0.02963 0.47344 0.03032 C 0.47409 0.03056 0.47461 0.03079 0.47526 0.03102 C 0.47552 0.03102 0.47565 0.03125 0.47604 0.03125 C 0.47669 0.03148 0.4776 0.03148 0.47838 0.03171 C 0.47891 0.03194 0.4793 0.03218 0.47995 0.03241 C 0.48164 0.03287 0.48346 0.0331 0.48516 0.03333 C 0.48724 0.03403 0.48529 0.03356 0.48906 0.03403 C 0.48971 0.03403 0.49023 0.03426 0.49088 0.03449 C 0.49154 0.03449 0.49245 0.03472 0.49323 0.03472 L 0.49427 0.03518 L 0.49557 0.03518 " pathEditMode="relative" ptsTypes="AAAAAAAAAAAAAAAAAAAAAAAAAAAAAAAAAAAAAAAAAAAAA">
                                      <p:cBhvr>
                                        <p:cTn id="27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" presetClass="exit" presetSubtype="2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2" grpId="0" animBg="1"/>
      <p:bldP spid="12" grpId="1" animBg="1"/>
      <p:bldP spid="12" grpId="2" animBg="1"/>
      <p:bldP spid="12" grpId="3" animBg="1"/>
      <p:bldP spid="12" grpId="4" animBg="1"/>
      <p:bldP spid="13" grpId="0" animBg="1"/>
      <p:bldP spid="13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953F0-7D9F-B466-812A-9247418D7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of a neuron</a:t>
            </a:r>
            <a:endParaRPr lang="fr-F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E59DB4-9EAB-BBE3-E7F7-0FFF1CF7FD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216" y="1934016"/>
            <a:ext cx="4794929" cy="39676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9AA6CD6-68AC-7D72-8E72-BD42E98E04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6178" y="1934013"/>
            <a:ext cx="2928606" cy="396761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1DD3288-C37B-3251-6783-EB0678747528}"/>
              </a:ext>
            </a:extLst>
          </p:cNvPr>
          <p:cNvSpPr txBox="1"/>
          <p:nvPr/>
        </p:nvSpPr>
        <p:spPr>
          <a:xfrm>
            <a:off x="2404294" y="5901628"/>
            <a:ext cx="1807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Biological neuron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EC6DEB-D796-E1A0-5906-1699A8A33DA9}"/>
              </a:ext>
            </a:extLst>
          </p:cNvPr>
          <p:cNvSpPr txBox="1"/>
          <p:nvPr/>
        </p:nvSpPr>
        <p:spPr>
          <a:xfrm>
            <a:off x="8540176" y="5960287"/>
            <a:ext cx="1823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Computer neuron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A155C19-16D5-74F1-FDB9-DD6CCA68AFB5}"/>
              </a:ext>
            </a:extLst>
          </p:cNvPr>
          <p:cNvCxnSpPr>
            <a:cxnSpLocks/>
          </p:cNvCxnSpPr>
          <p:nvPr/>
        </p:nvCxnSpPr>
        <p:spPr>
          <a:xfrm flipV="1">
            <a:off x="2636585" y="3569110"/>
            <a:ext cx="908095" cy="81607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5D07D96-942A-241C-B12F-F4EF75EB0CA6}"/>
              </a:ext>
            </a:extLst>
          </p:cNvPr>
          <p:cNvCxnSpPr>
            <a:cxnSpLocks/>
          </p:cNvCxnSpPr>
          <p:nvPr/>
        </p:nvCxnSpPr>
        <p:spPr>
          <a:xfrm flipV="1">
            <a:off x="2685128" y="3667432"/>
            <a:ext cx="1031466" cy="75534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53CF1AC-2F1E-E9DB-4121-AC4F69D58587}"/>
              </a:ext>
            </a:extLst>
          </p:cNvPr>
          <p:cNvCxnSpPr>
            <a:cxnSpLocks/>
          </p:cNvCxnSpPr>
          <p:nvPr/>
        </p:nvCxnSpPr>
        <p:spPr>
          <a:xfrm flipV="1">
            <a:off x="2753032" y="3861930"/>
            <a:ext cx="914401" cy="62158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459D183-CA98-AB35-FED0-E89475D08F83}"/>
              </a:ext>
            </a:extLst>
          </p:cNvPr>
          <p:cNvCxnSpPr>
            <a:cxnSpLocks/>
          </p:cNvCxnSpPr>
          <p:nvPr/>
        </p:nvCxnSpPr>
        <p:spPr>
          <a:xfrm flipV="1">
            <a:off x="2566220" y="3355279"/>
            <a:ext cx="811160" cy="10299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DA97667-60DF-71DC-4282-B477815DEC01}"/>
              </a:ext>
            </a:extLst>
          </p:cNvPr>
          <p:cNvCxnSpPr>
            <a:cxnSpLocks/>
          </p:cNvCxnSpPr>
          <p:nvPr/>
        </p:nvCxnSpPr>
        <p:spPr>
          <a:xfrm flipV="1">
            <a:off x="2487561" y="3667432"/>
            <a:ext cx="530942" cy="71775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4BFB6EE6-42EE-6B49-73FA-DB106FA1C837}"/>
              </a:ext>
            </a:extLst>
          </p:cNvPr>
          <p:cNvSpPr txBox="1"/>
          <p:nvPr/>
        </p:nvSpPr>
        <p:spPr>
          <a:xfrm>
            <a:off x="1693637" y="4357506"/>
            <a:ext cx="103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synapses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EC0EC78-B258-0CE9-7486-C00CCABD7D29}"/>
              </a:ext>
            </a:extLst>
          </p:cNvPr>
          <p:cNvCxnSpPr>
            <a:cxnSpLocks/>
          </p:cNvCxnSpPr>
          <p:nvPr/>
        </p:nvCxnSpPr>
        <p:spPr>
          <a:xfrm flipV="1">
            <a:off x="8518292" y="2895600"/>
            <a:ext cx="920676" cy="92423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EB674AE-21AA-0073-AA90-635004B8223B}"/>
              </a:ext>
            </a:extLst>
          </p:cNvPr>
          <p:cNvCxnSpPr>
            <a:cxnSpLocks/>
          </p:cNvCxnSpPr>
          <p:nvPr/>
        </p:nvCxnSpPr>
        <p:spPr>
          <a:xfrm flipV="1">
            <a:off x="8598441" y="2962275"/>
            <a:ext cx="1174209" cy="89965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E487D33-1CE2-76E6-BD58-A997A74C8B8E}"/>
              </a:ext>
            </a:extLst>
          </p:cNvPr>
          <p:cNvCxnSpPr>
            <a:cxnSpLocks/>
          </p:cNvCxnSpPr>
          <p:nvPr/>
        </p:nvCxnSpPr>
        <p:spPr>
          <a:xfrm flipV="1">
            <a:off x="8655943" y="3279775"/>
            <a:ext cx="1532632" cy="63838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C92BFDF-AD62-6604-3DA3-23F30336E365}"/>
              </a:ext>
            </a:extLst>
          </p:cNvPr>
          <p:cNvCxnSpPr>
            <a:cxnSpLocks/>
          </p:cNvCxnSpPr>
          <p:nvPr/>
        </p:nvCxnSpPr>
        <p:spPr>
          <a:xfrm flipV="1">
            <a:off x="8469131" y="3006725"/>
            <a:ext cx="658994" cy="81310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5096295-873C-4299-7F05-D47886E447BA}"/>
              </a:ext>
            </a:extLst>
          </p:cNvPr>
          <p:cNvCxnSpPr>
            <a:cxnSpLocks/>
          </p:cNvCxnSpPr>
          <p:nvPr/>
        </p:nvCxnSpPr>
        <p:spPr>
          <a:xfrm flipV="1">
            <a:off x="8390472" y="3171825"/>
            <a:ext cx="356653" cy="64800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0CBE7A1F-DD79-E697-8793-5F6A768D16D8}"/>
              </a:ext>
            </a:extLst>
          </p:cNvPr>
          <p:cNvSpPr txBox="1"/>
          <p:nvPr/>
        </p:nvSpPr>
        <p:spPr>
          <a:xfrm>
            <a:off x="7662083" y="3800266"/>
            <a:ext cx="1300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weights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2FFC374-5521-7778-B7CE-F6A07A55C65E}"/>
              </a:ext>
            </a:extLst>
          </p:cNvPr>
          <p:cNvCxnSpPr>
            <a:cxnSpLocks/>
          </p:cNvCxnSpPr>
          <p:nvPr/>
        </p:nvCxnSpPr>
        <p:spPr>
          <a:xfrm flipH="1" flipV="1">
            <a:off x="3374151" y="3773637"/>
            <a:ext cx="657075" cy="39596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7DBA391-55FA-4184-AF09-1AC72F2F6307}"/>
              </a:ext>
            </a:extLst>
          </p:cNvPr>
          <p:cNvSpPr txBox="1"/>
          <p:nvPr/>
        </p:nvSpPr>
        <p:spPr>
          <a:xfrm>
            <a:off x="4031226" y="4043594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cell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0C8F0E1-A967-7A7D-5CF6-DD7C6007DC55}"/>
              </a:ext>
            </a:extLst>
          </p:cNvPr>
          <p:cNvCxnSpPr>
            <a:cxnSpLocks/>
          </p:cNvCxnSpPr>
          <p:nvPr/>
        </p:nvCxnSpPr>
        <p:spPr>
          <a:xfrm flipV="1">
            <a:off x="8378688" y="4240527"/>
            <a:ext cx="776749" cy="47122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AA90C42-89B9-30E4-67D6-261C0E3965A4}"/>
              </a:ext>
            </a:extLst>
          </p:cNvPr>
          <p:cNvSpPr txBox="1"/>
          <p:nvPr/>
        </p:nvSpPr>
        <p:spPr>
          <a:xfrm>
            <a:off x="7086599" y="4447248"/>
            <a:ext cx="1468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aggregation function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9763354-7708-CD22-1A4C-8C3A5844ADF0}"/>
              </a:ext>
            </a:extLst>
          </p:cNvPr>
          <p:cNvCxnSpPr>
            <a:cxnSpLocks/>
          </p:cNvCxnSpPr>
          <p:nvPr/>
        </p:nvCxnSpPr>
        <p:spPr>
          <a:xfrm flipH="1" flipV="1">
            <a:off x="3629790" y="5136337"/>
            <a:ext cx="657075" cy="39596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88622FF-EF92-B844-6153-7915E2684100}"/>
              </a:ext>
            </a:extLst>
          </p:cNvPr>
          <p:cNvSpPr txBox="1"/>
          <p:nvPr/>
        </p:nvSpPr>
        <p:spPr>
          <a:xfrm>
            <a:off x="4254965" y="5341197"/>
            <a:ext cx="643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axon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7540C07-FD18-576B-7BD6-F6BD64A95994}"/>
              </a:ext>
            </a:extLst>
          </p:cNvPr>
          <p:cNvCxnSpPr>
            <a:cxnSpLocks/>
          </p:cNvCxnSpPr>
          <p:nvPr/>
        </p:nvCxnSpPr>
        <p:spPr>
          <a:xfrm flipV="1">
            <a:off x="8311579" y="5532298"/>
            <a:ext cx="1056681" cy="16304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C2D2F31-60BB-BD94-E05B-966D0BEDDF53}"/>
              </a:ext>
            </a:extLst>
          </p:cNvPr>
          <p:cNvSpPr txBox="1"/>
          <p:nvPr/>
        </p:nvSpPr>
        <p:spPr>
          <a:xfrm>
            <a:off x="7441905" y="5512784"/>
            <a:ext cx="1022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outputs</a:t>
            </a:r>
          </a:p>
        </p:txBody>
      </p:sp>
    </p:spTree>
    <p:extLst>
      <p:ext uri="{BB962C8B-B14F-4D97-AF65-F5344CB8AC3E}">
        <p14:creationId xmlns:p14="http://schemas.microsoft.com/office/powerpoint/2010/main" val="1293831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7" grpId="0"/>
      <p:bldP spid="22" grpId="0"/>
      <p:bldP spid="24" grpId="0"/>
      <p:bldP spid="27" grpId="0"/>
      <p:bldP spid="2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0A7E3-EE45-06AC-1E4C-FFDD91BA89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#1 Introduction to Deep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6871B9-7B0F-9203-3537-3BFA1BE38E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R. Lhotte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C79FC4-EA56-EC4B-8AEC-FFB9D1A0F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907AF-DE14-43E4-8775-BF773A2DF3A5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0603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981BD-9D85-8D3A-FB77-83B52F399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15CE0-EA97-A83A-443C-460E479D51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Lectures: 10 * 3h sessions</a:t>
            </a:r>
          </a:p>
          <a:p>
            <a:pPr lvl="1"/>
            <a:r>
              <a:rPr lang="en-US" dirty="0"/>
              <a:t>1h15 ‘theory’</a:t>
            </a:r>
          </a:p>
          <a:p>
            <a:pPr lvl="1"/>
            <a:r>
              <a:rPr lang="en-US" dirty="0"/>
              <a:t>15 minutes break</a:t>
            </a:r>
          </a:p>
          <a:p>
            <a:pPr lvl="1"/>
            <a:r>
              <a:rPr lang="en-US" dirty="0"/>
              <a:t>1h30 practice</a:t>
            </a:r>
          </a:p>
          <a:p>
            <a:r>
              <a:rPr lang="en-US" dirty="0"/>
              <a:t>Examination:</a:t>
            </a:r>
          </a:p>
          <a:p>
            <a:pPr lvl="1"/>
            <a:r>
              <a:rPr lang="en-US" dirty="0"/>
              <a:t>Kaggle challenges: 20% of the total grade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Fitting functions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Binary face classification (with glasses or without glasses)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Multi (10) classes classification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Transfer Learning</a:t>
            </a:r>
          </a:p>
          <a:p>
            <a:pPr lvl="1"/>
            <a:r>
              <a:rPr lang="en-US" dirty="0"/>
              <a:t>Group Project: 80% of the grade</a:t>
            </a:r>
          </a:p>
          <a:p>
            <a:pPr lvl="2"/>
            <a:r>
              <a:rPr lang="en-US" dirty="0"/>
              <a:t>2-3 per group</a:t>
            </a:r>
          </a:p>
          <a:p>
            <a:pPr lvl="2"/>
            <a:r>
              <a:rPr lang="en-US" dirty="0"/>
              <a:t>Must demonstrate understanding of deep learning &amp; ability to lead a project</a:t>
            </a:r>
          </a:p>
          <a:p>
            <a:pPr lvl="2"/>
            <a:r>
              <a:rPr lang="en-US" dirty="0"/>
              <a:t>Easiest projects that are thoroughly understood are preferred to complicated projects that are only scratched the surface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469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8A90D-BA46-BD17-D436-F1A277D80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Outline of the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EB113-0001-4F6E-5D1E-9CD399E329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dirty="0"/>
              <a:t>Introduction to Deep Learning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PyTorch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Types of Machine Learning problems and associated losses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Deep Learning Neural Network Architectures Overview Part. 1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Training subtleties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Data subtleties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Deep Learning Neural Network Architectures Overview Part. 2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Deep Learning Neural Network Architectures Overview Part. 3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Natural Language Processing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Deep Learning Neural Network Architectures Overview Part. 4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52B212-0627-683A-656B-8C219C7F0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907AF-DE14-43E4-8775-BF773A2DF3A5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7995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8669F-BD7D-24B5-B17D-06D7EE69A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B5B47E-41AE-4650-A59D-8A914E23EC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When</a:t>
            </a:r>
            <a:r>
              <a:rPr lang="fr-FR" dirty="0"/>
              <a:t> and </a:t>
            </a:r>
            <a:r>
              <a:rPr lang="fr-FR" dirty="0" err="1"/>
              <a:t>where</a:t>
            </a:r>
            <a:r>
              <a:rPr lang="fr-FR" dirty="0"/>
              <a:t> </a:t>
            </a:r>
            <a:r>
              <a:rPr lang="fr-FR" dirty="0" err="1"/>
              <a:t>should</a:t>
            </a:r>
            <a:r>
              <a:rPr lang="fr-FR" dirty="0"/>
              <a:t> DL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used</a:t>
            </a:r>
            <a:r>
              <a:rPr lang="fr-FR" dirty="0"/>
              <a:t>. </a:t>
            </a:r>
          </a:p>
          <a:p>
            <a:pPr lvl="1"/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subranch</a:t>
            </a:r>
            <a:r>
              <a:rPr lang="fr-FR" dirty="0"/>
              <a:t> of DL </a:t>
            </a:r>
            <a:r>
              <a:rPr lang="fr-FR" dirty="0" err="1"/>
              <a:t>should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used</a:t>
            </a:r>
            <a:r>
              <a:rPr lang="fr-FR" dirty="0"/>
              <a:t>.</a:t>
            </a:r>
          </a:p>
          <a:p>
            <a:r>
              <a:rPr lang="fr-FR" dirty="0"/>
              <a:t>How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works</a:t>
            </a:r>
            <a:endParaRPr lang="fr-FR" dirty="0"/>
          </a:p>
          <a:p>
            <a:r>
              <a:rPr lang="fr-FR" dirty="0"/>
              <a:t>How to </a:t>
            </a:r>
            <a:r>
              <a:rPr lang="fr-FR" dirty="0" err="1"/>
              <a:t>implement</a:t>
            </a:r>
            <a:r>
              <a:rPr lang="fr-FR" dirty="0"/>
              <a:t> </a:t>
            </a:r>
            <a:r>
              <a:rPr lang="fr-FR" dirty="0" err="1"/>
              <a:t>it</a:t>
            </a:r>
            <a:endParaRPr lang="fr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F043C7-0648-4884-FD5B-8AC8F3FFD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907AF-DE14-43E4-8775-BF773A2DF3A5}" type="slidenum">
              <a:rPr lang="fr-FR" smtClean="0"/>
              <a:t>5</a:t>
            </a:fld>
            <a:endParaRPr lang="fr-FR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F3AEE20-E141-2A47-FA85-945B653E26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8529" y="3586216"/>
            <a:ext cx="3714941" cy="2114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115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CE730-CA3E-9EE7-C93E-E1535C164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Application of DL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993E0-7242-D7BA-D2A8-093759ECC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9100"/>
            <a:ext cx="10515600" cy="4667250"/>
          </a:xfrm>
        </p:spPr>
        <p:txBody>
          <a:bodyPr>
            <a:normAutofit lnSpcReduction="10000"/>
          </a:bodyPr>
          <a:lstStyle/>
          <a:p>
            <a:pPr algn="just"/>
            <a:r>
              <a:rPr lang="en-GB" dirty="0">
                <a:latin typeface="Calibri (Body)"/>
              </a:rPr>
              <a:t>Few examples of the application of deep learning:</a:t>
            </a:r>
          </a:p>
          <a:p>
            <a:pPr lvl="1" algn="just"/>
            <a:r>
              <a:rPr lang="en-GB" b="1" dirty="0">
                <a:latin typeface="Calibri (Body)"/>
              </a:rPr>
              <a:t>Image and video analysis</a:t>
            </a:r>
            <a:r>
              <a:rPr lang="en-GB" dirty="0">
                <a:latin typeface="Calibri (Body)"/>
              </a:rPr>
              <a:t>: image and video classification, object detection, and segmentation. </a:t>
            </a:r>
          </a:p>
          <a:p>
            <a:pPr lvl="1" algn="just"/>
            <a:r>
              <a:rPr lang="en-GB" b="1" dirty="0">
                <a:latin typeface="Calibri (Body)"/>
              </a:rPr>
              <a:t>Speech and language processing</a:t>
            </a:r>
            <a:r>
              <a:rPr lang="en-GB" dirty="0">
                <a:latin typeface="Calibri (Body)"/>
              </a:rPr>
              <a:t>: speech recognition systems and natural language processing tasks such as machine translation, language generation, and text classification.</a:t>
            </a:r>
          </a:p>
          <a:p>
            <a:pPr lvl="1" algn="just"/>
            <a:r>
              <a:rPr lang="en-GB" b="1" dirty="0">
                <a:latin typeface="Calibri (Body)"/>
              </a:rPr>
              <a:t>Healthcare</a:t>
            </a:r>
            <a:r>
              <a:rPr lang="en-GB" dirty="0">
                <a:latin typeface="Calibri (Body)"/>
              </a:rPr>
              <a:t>: medical image analysis, drug discovery, and prediction of patient outcomes.</a:t>
            </a:r>
          </a:p>
          <a:p>
            <a:pPr lvl="1" algn="just"/>
            <a:r>
              <a:rPr lang="en-GB" b="1" dirty="0">
                <a:latin typeface="Calibri (Body)"/>
              </a:rPr>
              <a:t>Finance</a:t>
            </a:r>
            <a:r>
              <a:rPr lang="en-GB" dirty="0">
                <a:latin typeface="Calibri (Body)"/>
              </a:rPr>
              <a:t>: analyse financial data and make predictions about stock prices, credit risk, and fraud detection.</a:t>
            </a:r>
          </a:p>
          <a:p>
            <a:pPr lvl="1" algn="just"/>
            <a:r>
              <a:rPr lang="en-GB" b="1" dirty="0">
                <a:latin typeface="Calibri (Body)"/>
              </a:rPr>
              <a:t>Robotics</a:t>
            </a:r>
            <a:r>
              <a:rPr lang="en-GB" dirty="0">
                <a:latin typeface="Calibri (Body)"/>
              </a:rPr>
              <a:t>: object recognition and manipulation in robots.</a:t>
            </a:r>
          </a:p>
          <a:p>
            <a:pPr lvl="1" algn="just"/>
            <a:r>
              <a:rPr lang="en-GB" b="1" dirty="0">
                <a:latin typeface="Calibri (Body)"/>
              </a:rPr>
              <a:t>Gaming</a:t>
            </a:r>
            <a:r>
              <a:rPr lang="en-GB" dirty="0">
                <a:latin typeface="Calibri (Body)"/>
              </a:rPr>
              <a:t>: create artificial intelligence agents that can play games such as chess and Go at a high level.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5E4DBC-F948-0FED-8306-D68D6E7B0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907AF-DE14-43E4-8775-BF773A2DF3A5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5678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8A90D-BA46-BD17-D436-F1A277D80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Organisation of the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EB113-0001-4F6E-5D1E-9CD399E329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All resources are available on GitHub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www.github.com/MICS-Lab/DeepLearningCourse</a:t>
            </a:r>
            <a:endParaRPr lang="en-US" dirty="0"/>
          </a:p>
          <a:p>
            <a:r>
              <a:rPr lang="en-US" dirty="0"/>
              <a:t>One teacher for the first 1h30 and two teachers during the second 1h30</a:t>
            </a:r>
          </a:p>
          <a:p>
            <a:r>
              <a:rPr lang="en-US" dirty="0"/>
              <a:t>Always bring your laptops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52B212-0627-683A-656B-8C219C7F0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907AF-DE14-43E4-8775-BF773A2DF3A5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3393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B189F-1AC9-8B3A-FE03-2A3421584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Biological Neuron</a:t>
            </a:r>
            <a:endParaRPr lang="fr-FR" dirty="0"/>
          </a:p>
        </p:txBody>
      </p:sp>
      <p:pic>
        <p:nvPicPr>
          <p:cNvPr id="6" name="Picture 5" descr="A spider on a web&#10;&#10;Description automatically generated with medium confidence">
            <a:extLst>
              <a:ext uri="{FF2B5EF4-FFF2-40B4-BE49-F238E27FC236}">
                <a16:creationId xmlns:a16="http://schemas.microsoft.com/office/drawing/2014/main" id="{0DD8B82A-6E22-8B1B-3ED3-2575068382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8723" y="1690688"/>
            <a:ext cx="7234554" cy="452159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4574564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B189F-1AC9-8B3A-FE03-2A3421584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Biological Neuron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CBDCE9-D17B-1DB4-FAB3-507A25877B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868041" y="2117925"/>
            <a:ext cx="8455918" cy="3421631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10BE17B-C6A5-E32B-B99A-D2BDD239B32C}"/>
              </a:ext>
            </a:extLst>
          </p:cNvPr>
          <p:cNvCxnSpPr>
            <a:cxnSpLocks/>
          </p:cNvCxnSpPr>
          <p:nvPr/>
        </p:nvCxnSpPr>
        <p:spPr>
          <a:xfrm>
            <a:off x="4572000" y="2881423"/>
            <a:ext cx="407474" cy="78680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9E2B5A0-DD30-269C-7F9A-BC1067D71B25}"/>
              </a:ext>
            </a:extLst>
          </p:cNvPr>
          <p:cNvSpPr txBox="1"/>
          <p:nvPr/>
        </p:nvSpPr>
        <p:spPr>
          <a:xfrm>
            <a:off x="456742" y="2034925"/>
            <a:ext cx="11826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synapse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FDEAFD-2988-C134-D680-8D61E2A04EE3}"/>
              </a:ext>
            </a:extLst>
          </p:cNvPr>
          <p:cNvSpPr txBox="1"/>
          <p:nvPr/>
        </p:nvSpPr>
        <p:spPr>
          <a:xfrm>
            <a:off x="5184794" y="5281654"/>
            <a:ext cx="12553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dendrite</a:t>
            </a:r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4F346BA-51D6-073F-8735-2EA1FBC9F311}"/>
              </a:ext>
            </a:extLst>
          </p:cNvPr>
          <p:cNvCxnSpPr>
            <a:cxnSpLocks/>
          </p:cNvCxnSpPr>
          <p:nvPr/>
        </p:nvCxnSpPr>
        <p:spPr>
          <a:xfrm flipV="1">
            <a:off x="6379535" y="5135528"/>
            <a:ext cx="733645" cy="35786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976A291-03F7-0C71-BF75-1C87F45F2079}"/>
              </a:ext>
            </a:extLst>
          </p:cNvPr>
          <p:cNvCxnSpPr>
            <a:cxnSpLocks/>
          </p:cNvCxnSpPr>
          <p:nvPr/>
        </p:nvCxnSpPr>
        <p:spPr>
          <a:xfrm>
            <a:off x="1563368" y="2427469"/>
            <a:ext cx="609345" cy="47846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3F9DBEC-7780-BB29-A87E-1B792E19B2D2}"/>
              </a:ext>
            </a:extLst>
          </p:cNvPr>
          <p:cNvCxnSpPr>
            <a:cxnSpLocks/>
          </p:cNvCxnSpPr>
          <p:nvPr/>
        </p:nvCxnSpPr>
        <p:spPr>
          <a:xfrm flipH="1">
            <a:off x="8463516" y="1842056"/>
            <a:ext cx="1212112" cy="182617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57BC3B4-5082-E8B0-D584-8A02CF2C127A}"/>
              </a:ext>
            </a:extLst>
          </p:cNvPr>
          <p:cNvCxnSpPr>
            <a:cxnSpLocks/>
          </p:cNvCxnSpPr>
          <p:nvPr/>
        </p:nvCxnSpPr>
        <p:spPr>
          <a:xfrm flipH="1" flipV="1">
            <a:off x="8623005" y="4157330"/>
            <a:ext cx="1342870" cy="1058127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A59464B-C4F0-8FA3-0538-264A571BE37E}"/>
              </a:ext>
            </a:extLst>
          </p:cNvPr>
          <p:cNvSpPr txBox="1"/>
          <p:nvPr/>
        </p:nvSpPr>
        <p:spPr>
          <a:xfrm>
            <a:off x="3853109" y="2454187"/>
            <a:ext cx="7778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axon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DBF3913-79FD-E029-CDCB-3A6C7A65DB4C}"/>
              </a:ext>
            </a:extLst>
          </p:cNvPr>
          <p:cNvSpPr txBox="1"/>
          <p:nvPr/>
        </p:nvSpPr>
        <p:spPr>
          <a:xfrm>
            <a:off x="9667975" y="1411710"/>
            <a:ext cx="9618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kernel</a:t>
            </a:r>
            <a:endParaRPr lang="fr-FR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7A60886-EE0A-C4C7-458F-4A3A610CA3E0}"/>
              </a:ext>
            </a:extLst>
          </p:cNvPr>
          <p:cNvSpPr txBox="1"/>
          <p:nvPr/>
        </p:nvSpPr>
        <p:spPr>
          <a:xfrm>
            <a:off x="9891851" y="5077891"/>
            <a:ext cx="6094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921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27" grpId="0"/>
      <p:bldP spid="28" grpId="0"/>
      <p:bldP spid="2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718</Words>
  <Application>Microsoft Office PowerPoint</Application>
  <PresentationFormat>Widescreen</PresentationFormat>
  <Paragraphs>107</Paragraphs>
  <Slides>13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(Body)</vt:lpstr>
      <vt:lpstr>Calibri Light</vt:lpstr>
      <vt:lpstr>Cambria Math</vt:lpstr>
      <vt:lpstr>Office Theme</vt:lpstr>
      <vt:lpstr>Deep Learning et NLP pour le diagnostic </vt:lpstr>
      <vt:lpstr>#1 Introduction to Deep Learning</vt:lpstr>
      <vt:lpstr>Course Structure</vt:lpstr>
      <vt:lpstr>Outline of the class</vt:lpstr>
      <vt:lpstr>Objectives</vt:lpstr>
      <vt:lpstr>Application of DL</vt:lpstr>
      <vt:lpstr>Organisation of the class</vt:lpstr>
      <vt:lpstr>Biological Neuron</vt:lpstr>
      <vt:lpstr>Biological Neuron</vt:lpstr>
      <vt:lpstr>Synaptic integration</vt:lpstr>
      <vt:lpstr>Synaptic integration</vt:lpstr>
      <vt:lpstr>Synaptic integration</vt:lpstr>
      <vt:lpstr>Simulation of a neuron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 et NLP pour le diagnostic </dc:title>
  <dc:creator>Romain Lhotte</dc:creator>
  <cp:lastModifiedBy>Romain Lhotte</cp:lastModifiedBy>
  <cp:revision>29</cp:revision>
  <dcterms:created xsi:type="dcterms:W3CDTF">2022-12-24T16:14:12Z</dcterms:created>
  <dcterms:modified xsi:type="dcterms:W3CDTF">2022-12-24T16:43:22Z</dcterms:modified>
</cp:coreProperties>
</file>