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notesSlides/notesSlide3.xml" ContentType="application/vnd.openxmlformats-officedocument.presentationml.notesSlide+xml"/>
  <Override PartName="/ppt/ink/ink3.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7"/>
  </p:notesMasterIdLst>
  <p:sldIdLst>
    <p:sldId id="332" r:id="rId2"/>
    <p:sldId id="256" r:id="rId3"/>
    <p:sldId id="333" r:id="rId4"/>
    <p:sldId id="334" r:id="rId5"/>
    <p:sldId id="335" r:id="rId6"/>
    <p:sldId id="336" r:id="rId7"/>
    <p:sldId id="337" r:id="rId8"/>
    <p:sldId id="345" r:id="rId9"/>
    <p:sldId id="338" r:id="rId10"/>
    <p:sldId id="346" r:id="rId11"/>
    <p:sldId id="340" r:id="rId12"/>
    <p:sldId id="341" r:id="rId13"/>
    <p:sldId id="342" r:id="rId14"/>
    <p:sldId id="343" r:id="rId15"/>
    <p:sldId id="34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87896" autoAdjust="0"/>
  </p:normalViewPr>
  <p:slideViewPr>
    <p:cSldViewPr snapToGrid="0">
      <p:cViewPr varScale="1">
        <p:scale>
          <a:sx n="85" d="100"/>
          <a:sy n="85" d="100"/>
        </p:scale>
        <p:origin x="4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6T15:17:59.867"/>
    </inkml:context>
    <inkml:brush xml:id="br0">
      <inkml:brushProperty name="width" value="0.2" units="cm"/>
      <inkml:brushProperty name="height" value="0.2" units="cm"/>
      <inkml:brushProperty name="color" value="#E71224"/>
    </inkml:brush>
  </inkml:definitions>
  <inkml:trace contextRef="#ctx0" brushRef="#br0">6128 450 24575,'-1'-3'0,"0"-1"0,0 1 0,0 0 0,-1 1 0,1-1 0,-1 0 0,0 0 0,0 0 0,0 1 0,0-1 0,0 1 0,0 0 0,-1 0 0,-3-3 0,-14-9-356,-1 0-1,0 2 0,-43-18 1,-74-18-1941,58 22 1737,34 12 560,-58-10 0,28 8 0,-211-46-3592,67 16 1081,161 36 1666,0 3 1,-76 0-1,53 3 427,-186-30-874,2-1-107,-235 31 1053,284 6 338,134-1 8,1 3 0,-1 3 0,-153 36 0,-35 35 0,157-46 0,1 4 0,-160 76 0,163-62 0,-76 39 0,-216 177 0,198-122 0,130-93 0,-71 62 0,45-26 0,-92 84 0,143-123 0,-75 97 0,-245 389 0,337-476 0,4 2 0,-24 69 0,34-82 0,-3 17 59,3 0 0,-16 107 0,25-106-59,-1 71 0,9 67 0,1-196 0,1 32 0,2-1 0,2 1 0,1-1 0,2 0 0,2-1 0,1 0 0,25 55 0,98 168-89,-101-208 60,2-1-1,73 80 1,-38-62 29,3-3 0,82 58 0,-92-80 0,2-3 0,74 34 0,145 50 0,-168-82 0,1-5 0,203 38 0,-205-54 0,241 38 0,324-3 0,73-55 0,-428-4 0,202-23 0,-2-33 0,-91-13 0,-203 31 0,269-58 0,-413 79 0,532-133 0,-504 122 0,903-293 0,-322 20 0,-636 272-4,104-71 0,44-54 85,-191 142-59,20-18 112,-1-1 0,-2-1 0,-2-2 1,-1-1-1,-2-2 0,28-48 0,-44 65-116,-2-1 0,0 0 0,-2-1 0,0 0 0,-2 0 0,7-34 0,-7 10-21,-2-1-1,-1-64 1,-5 94 16,0 0 1,-2 0-1,0 0 1,-1 1 0,-1 0-1,0 0 1,-2 0-1,0 0 1,-1 1-1,-20-32 1,-4 2 35,-3 1 1,-53-53 0,36 48-228,-96-72 1,79 67 44,8 10-267,-69-41 0,-71-28 233,83 48 174,-379-193-7,-157-8 0,207 133 0,307 95 0,-150-43 1803,217 62 4586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54.381"/>
    </inkml:context>
    <inkml:brush xml:id="br0">
      <inkml:brushProperty name="width" value="0.2" units="cm"/>
      <inkml:brushProperty name="height" value="0.2" units="cm"/>
      <inkml:brushProperty name="color" value="#E71224"/>
      <inkml:brushProperty name="ignorePressure" value="1"/>
    </inkml:brush>
  </inkml:definitions>
  <inkml:trace contextRef="#ctx0" brushRef="#br0">0 0,'13232'0,"-13196"0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58.547"/>
    </inkml:context>
    <inkml:brush xml:id="br0">
      <inkml:brushProperty name="width" value="0.2" units="cm"/>
      <inkml:brushProperty name="height" value="0.2" units="cm"/>
      <inkml:brushProperty name="color" value="#E71224"/>
      <inkml:brushProperty name="ignorePressure" value="1"/>
    </inkml:brush>
  </inkml:definitions>
  <inkml:trace contextRef="#ctx0" brushRef="#br0">0 0,'11755'0,"-11733"0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7T10:57:26.743"/>
    </inkml:context>
    <inkml:brush xml:id="br0">
      <inkml:brushProperty name="width" value="0.2" units="cm"/>
      <inkml:brushProperty name="height" value="0.2" units="cm"/>
      <inkml:brushProperty name="color" value="#E71224"/>
    </inkml:brush>
  </inkml:definitions>
  <inkml:trace contextRef="#ctx0" brushRef="#br0">6128 450 24575,'-1'-3'0,"0"-1"0,0 1 0,0 0 0,-1 1 0,1-1 0,-1 0 0,0 0 0,0 0 0,0 1 0,0-1 0,0 1 0,0 0 0,-1 0 0,-3-3 0,-14-9-356,-1 0-1,0 2 0,-43-18 1,-74-18-1941,58 22 1737,34 12 560,-58-10 0,28 8 0,-211-46-3592,67 16 1081,161 36 1666,0 3 1,-76 0-1,53 3 427,-186-30-874,2-1-107,-235 31 1053,284 6 338,134-1 8,1 3 0,-1 3 0,-153 36 0,-35 35 0,157-46 0,1 4 0,-160 76 0,163-62 0,-76 39 0,-216 177 0,198-122 0,130-93 0,-71 62 0,45-26 0,-92 84 0,143-123 0,-75 97 0,-245 389 0,337-476 0,4 2 0,-24 69 0,34-82 0,-3 17 59,3 0 0,-16 107 0,25-106-59,-1 71 0,9 67 0,1-196 0,1 32 0,2-1 0,2 1 0,1-1 0,2 0 0,2-1 0,1 0 0,25 55 0,98 168-89,-101-208 60,2-1-1,73 80 1,-38-62 29,3-3 0,82 58 0,-92-80 0,2-3 0,74 34 0,145 50 0,-168-82 0,1-5 0,203 38 0,-205-54 0,241 38 0,324-3 0,73-55 0,-428-4 0,202-23 0,-2-33 0,-91-13 0,-203 31 0,269-58 0,-413 79 0,532-133 0,-504 122 0,903-293 0,-322 20 0,-636 272-4,104-71 0,44-54 85,-191 142-59,20-18 112,-1-1 0,-2-1 0,-2-2 1,-1-1-1,-2-2 0,28-48 0,-44 65-116,-2-1 0,0 0 0,-2-1 0,0 0 0,-2 0 0,7-34 0,-7 10-21,-2-1-1,-1-64 1,-5 94 16,0 0 1,-2 0-1,0 0 1,-1 1 0,-1 0-1,0 0 1,-2 0-1,0 0 1,-1 1-1,-20-32 1,-4 2 35,-3 1 1,-53-53 0,36 48-228,-96-72 1,79 67 44,8 10-267,-69-41 0,-71-28 233,83 48 174,-379-193-7,-157-8 0,207 133 0,307 95 0,-150-43 1803,217 62 4586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01:03.624"/>
    </inkml:context>
    <inkml:brush xml:id="br0">
      <inkml:brushProperty name="width" value="0.2" units="cm"/>
      <inkml:brushProperty name="height" value="0.2" units="cm"/>
      <inkml:brushProperty name="color" value="#E71224"/>
      <inkml:brushProperty name="ignorePressure" value="1"/>
    </inkml:brush>
  </inkml:definitions>
  <inkml:trace contextRef="#ctx0" brushRef="#br0">0 1,'2683'0,"-2660"0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1:53.430"/>
    </inkml:context>
    <inkml:brush xml:id="br0">
      <inkml:brushProperty name="width" value="0.2" units="cm"/>
      <inkml:brushProperty name="height" value="0.2" units="cm"/>
      <inkml:brushProperty name="color" value="#E71224"/>
      <inkml:brushProperty name="ignorePressure" value="1"/>
    </inkml:brush>
  </inkml:definitions>
  <inkml:trace contextRef="#ctx0" brushRef="#br0">46 1,'-37'0,"29"0,25 0,5010 0,-4992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1:56.730"/>
    </inkml:context>
    <inkml:brush xml:id="br0">
      <inkml:brushProperty name="width" value="0.2" units="cm"/>
      <inkml:brushProperty name="height" value="0.2" units="cm"/>
      <inkml:brushProperty name="color" value="#E71224"/>
      <inkml:brushProperty name="ignorePressure" value="1"/>
    </inkml:brush>
  </inkml:definitions>
  <inkml:trace contextRef="#ctx0" brushRef="#br0">1 0,'14339'0,"-14303"0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1:58.806"/>
    </inkml:context>
    <inkml:brush xml:id="br0">
      <inkml:brushProperty name="width" value="0.2" units="cm"/>
      <inkml:brushProperty name="height" value="0.2" units="cm"/>
      <inkml:brushProperty name="color" value="#E71224"/>
      <inkml:brushProperty name="ignorePressure" value="1"/>
    </inkml:brush>
  </inkml:definitions>
  <inkml:trace contextRef="#ctx0" brushRef="#br0">1 0,'2966'0,"-2938"0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29.124"/>
    </inkml:context>
    <inkml:brush xml:id="br0">
      <inkml:brushProperty name="width" value="0.2" units="cm"/>
      <inkml:brushProperty name="height" value="0.2" units="cm"/>
      <inkml:brushProperty name="color" value="#E71224"/>
      <inkml:brushProperty name="ignorePressure" value="1"/>
    </inkml:brush>
  </inkml:definitions>
  <inkml:trace contextRef="#ctx0" brushRef="#br0">0 0,'12824'0,"-12790"0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45.724"/>
    </inkml:context>
    <inkml:brush xml:id="br0">
      <inkml:brushProperty name="width" value="0.2" units="cm"/>
      <inkml:brushProperty name="height" value="0.2" units="cm"/>
      <inkml:brushProperty name="color" value="#E71224"/>
      <inkml:brushProperty name="ignorePressure" value="1"/>
    </inkml:brush>
  </inkml:definitions>
  <inkml:trace contextRef="#ctx0" brushRef="#br0">1 1,'3565'0,"-3529"0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48.752"/>
    </inkml:context>
    <inkml:brush xml:id="br0">
      <inkml:brushProperty name="width" value="0.2" units="cm"/>
      <inkml:brushProperty name="height" value="0.2" units="cm"/>
      <inkml:brushProperty name="color" value="#E71224"/>
      <inkml:brushProperty name="ignorePressure" value="1"/>
    </inkml:brush>
  </inkml:definitions>
  <inkml:trace contextRef="#ctx0" brushRef="#br0">0 1,'12367'0,"-12341"0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7C662F-A001-4EA2-B345-C237CD6465E1}" type="datetimeFigureOut">
              <a:rPr lang="en-US" smtClean="0"/>
              <a:t>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732108-1823-42F2-979D-D6CF9D74D210}" type="slidenum">
              <a:rPr lang="en-US" smtClean="0"/>
              <a:t>‹#›</a:t>
            </a:fld>
            <a:endParaRPr lang="en-US"/>
          </a:p>
        </p:txBody>
      </p:sp>
    </p:spTree>
    <p:extLst>
      <p:ext uri="{BB962C8B-B14F-4D97-AF65-F5344CB8AC3E}">
        <p14:creationId xmlns:p14="http://schemas.microsoft.com/office/powerpoint/2010/main" val="3247089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Lien vers l’article : https://arxiv.org/abs/2007.01547</a:t>
            </a:r>
          </a:p>
        </p:txBody>
      </p:sp>
      <p:sp>
        <p:nvSpPr>
          <p:cNvPr id="4" name="Slide Number Placeholder 3"/>
          <p:cNvSpPr>
            <a:spLocks noGrp="1"/>
          </p:cNvSpPr>
          <p:nvPr>
            <p:ph type="sldNum" sz="quarter" idx="5"/>
          </p:nvPr>
        </p:nvSpPr>
        <p:spPr/>
        <p:txBody>
          <a:bodyPr/>
          <a:lstStyle/>
          <a:p>
            <a:fld id="{B2732108-1823-42F2-979D-D6CF9D74D210}" type="slidenum">
              <a:rPr lang="en-US" smtClean="0"/>
              <a:t>3</a:t>
            </a:fld>
            <a:endParaRPr lang="en-US"/>
          </a:p>
        </p:txBody>
      </p:sp>
    </p:spTree>
    <p:extLst>
      <p:ext uri="{BB962C8B-B14F-4D97-AF65-F5344CB8AC3E}">
        <p14:creationId xmlns:p14="http://schemas.microsoft.com/office/powerpoint/2010/main" val="54424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Deux screenshots pour montrer que le Deep Learning c’est récent et qu’on ne comprend pas forcément tout (on parle souvent de boîte noire). Les gens ne sont pas forcément d’accord, et les gens exagèrent souvent quand ils montrent des choses nouvelles. Le principal c’est de tester avec et sans, de regarder les </a:t>
            </a:r>
            <a:r>
              <a:rPr lang="fr-FR" dirty="0" err="1"/>
              <a:t>loss</a:t>
            </a:r>
            <a:r>
              <a:rPr lang="fr-FR" dirty="0"/>
              <a:t> sur le validation set, et si le résultat est meilleur, garder la chose.</a:t>
            </a:r>
          </a:p>
        </p:txBody>
      </p:sp>
      <p:sp>
        <p:nvSpPr>
          <p:cNvPr id="4" name="Slide Number Placeholder 3"/>
          <p:cNvSpPr>
            <a:spLocks noGrp="1"/>
          </p:cNvSpPr>
          <p:nvPr>
            <p:ph type="sldNum" sz="quarter" idx="5"/>
          </p:nvPr>
        </p:nvSpPr>
        <p:spPr/>
        <p:txBody>
          <a:bodyPr/>
          <a:lstStyle/>
          <a:p>
            <a:fld id="{B2732108-1823-42F2-979D-D6CF9D74D210}" type="slidenum">
              <a:rPr lang="en-US" smtClean="0"/>
              <a:t>14</a:t>
            </a:fld>
            <a:endParaRPr lang="en-US"/>
          </a:p>
        </p:txBody>
      </p:sp>
    </p:spTree>
    <p:extLst>
      <p:ext uri="{BB962C8B-B14F-4D97-AF65-F5344CB8AC3E}">
        <p14:creationId xmlns:p14="http://schemas.microsoft.com/office/powerpoint/2010/main" val="2015812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choice of neurons to be deactivated is random. All neurons are assigned a probability p which determines their activation. A new hyperparameter!!</a:t>
            </a:r>
            <a:br>
              <a:rPr lang="en-US" dirty="0"/>
            </a:br>
            <a:br>
              <a:rPr lang="en-US" dirty="0"/>
            </a:br>
            <a:r>
              <a:rPr lang="en-US" dirty="0"/>
              <a:t>When p = 0.1, each neuron has a 1 in 10 chance of being deactivated.</a:t>
            </a:r>
            <a:br>
              <a:rPr lang="en-US" dirty="0"/>
            </a:br>
            <a:br>
              <a:rPr lang="en-US" dirty="0"/>
            </a:br>
            <a:r>
              <a:rPr lang="en-US" dirty="0"/>
              <a:t>At each epoch, we apply this random deactivation. That is, at each pass (forward propagation) the model will learn with a different configuration of neurons, with the neurons randomly turning on and off.</a:t>
            </a:r>
            <a:br>
              <a:rPr lang="en-US" dirty="0"/>
            </a:br>
            <a:br>
              <a:rPr lang="en-US" dirty="0"/>
            </a:br>
            <a:r>
              <a:rPr lang="en-US" dirty="0"/>
              <a:t>This procedure effectively generates slightly different models with different neuron configurations at each iteration.</a:t>
            </a:r>
            <a:br>
              <a:rPr lang="en-US" dirty="0"/>
            </a:br>
            <a:br>
              <a:rPr lang="en-US" dirty="0"/>
            </a:br>
            <a:r>
              <a:rPr lang="en-US" dirty="0"/>
              <a:t>Caution: Dropout is only active during model training. During tests, each neuron remains active and its weight is multiplied by the probability p.</a:t>
            </a:r>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15</a:t>
            </a:fld>
            <a:endParaRPr lang="en-US"/>
          </a:p>
        </p:txBody>
      </p:sp>
    </p:spTree>
    <p:extLst>
      <p:ext uri="{BB962C8B-B14F-4D97-AF65-F5344CB8AC3E}">
        <p14:creationId xmlns:p14="http://schemas.microsoft.com/office/powerpoint/2010/main" val="3595983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fr-FR" sz="1200" dirty="0">
                <a:latin typeface="+mn-lt"/>
              </a:rPr>
              <a:t>larger batch size -&gt; gradient is more precise -&gt; less ‘danger’ in having a larger learning rate</a:t>
            </a:r>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6</a:t>
            </a:fld>
            <a:endParaRPr lang="en-US"/>
          </a:p>
        </p:txBody>
      </p:sp>
    </p:spTree>
    <p:extLst>
      <p:ext uri="{BB962C8B-B14F-4D97-AF65-F5344CB8AC3E}">
        <p14:creationId xmlns:p14="http://schemas.microsoft.com/office/powerpoint/2010/main" val="607469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apple-system"/>
              </a:rPr>
              <a:t>One way to think of SGD is a ball rolling down a hill, where areas of high gradient are steep parts of the hill and areas of low gradient are very flat areas. Sometimes the global minima, the point with the lowest loss, is in the middle of a giant flat area. The problem is that because these flat areas have small gradients, they also give small update steps which makes learning slow.</a:t>
            </a:r>
          </a:p>
          <a:p>
            <a:pPr algn="l"/>
            <a:r>
              <a:rPr lang="en-US" b="0" i="0" dirty="0">
                <a:effectLst/>
                <a:latin typeface="-apple-system"/>
              </a:rPr>
              <a:t>What if we expanded on the "ball rolling down a hill" analogy? We'd want to add something to our optimizer that made it keep the "momentum" gained rolling down the steep hills whilst it's going across the flat areas.</a:t>
            </a:r>
          </a:p>
          <a:p>
            <a:pPr algn="l"/>
            <a:r>
              <a:rPr lang="en-US" b="0" i="0" dirty="0">
                <a:effectLst/>
                <a:latin typeface="-apple-system"/>
              </a:rPr>
              <a:t>Well, that's exact what optimizers with momentum does! Our parameter update is now calculated using a velocity, </a:t>
            </a:r>
            <a:r>
              <a:rPr lang="en-US" b="0" i="0" u="none" strike="noStrike" dirty="0">
                <a:effectLst/>
                <a:latin typeface="MathJax_Math-italic"/>
              </a:rPr>
              <a:t>v</a:t>
            </a:r>
            <a:r>
              <a:rPr lang="en-US" b="0" i="0" dirty="0">
                <a:effectLst/>
                <a:latin typeface="-apple-system"/>
              </a:rPr>
              <a:t>, which depends on the current gradient multiplied by the learning rate plus the previous velocity multiplied by the momentum </a:t>
            </a:r>
            <a:r>
              <a:rPr lang="en-US" b="0" i="0" u="none" strike="noStrike" dirty="0">
                <a:effectLst/>
                <a:latin typeface="MathJax_Math-italic"/>
              </a:rPr>
              <a:t>γ</a:t>
            </a:r>
            <a:r>
              <a:rPr lang="en-US" b="0" i="0" dirty="0">
                <a:effectLst/>
                <a:latin typeface="-apple-system"/>
              </a:rPr>
              <a:t>.</a:t>
            </a:r>
          </a:p>
          <a:p>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7</a:t>
            </a:fld>
            <a:endParaRPr lang="en-US"/>
          </a:p>
        </p:txBody>
      </p:sp>
    </p:spTree>
    <p:extLst>
      <p:ext uri="{BB962C8B-B14F-4D97-AF65-F5344CB8AC3E}">
        <p14:creationId xmlns:p14="http://schemas.microsoft.com/office/powerpoint/2010/main" val="4245954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Bien rappeler aux étudiants ce qu’on représente en x, et en y à chaque fois sur les graphes de </a:t>
            </a:r>
            <a:r>
              <a:rPr lang="fr-FR" dirty="0" err="1"/>
              <a:t>loss</a:t>
            </a:r>
            <a:r>
              <a:rPr lang="fr-FR" dirty="0"/>
              <a:t> en fonction des paramètres.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8</a:t>
            </a:fld>
            <a:endParaRPr lang="en-US"/>
          </a:p>
        </p:txBody>
      </p:sp>
    </p:spTree>
    <p:extLst>
      <p:ext uri="{BB962C8B-B14F-4D97-AF65-F5344CB8AC3E}">
        <p14:creationId xmlns:p14="http://schemas.microsoft.com/office/powerpoint/2010/main" val="2111824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Bien rappeler aux étudiants ce qu’on représente en x, et en y à chaque fois sur les graphes de </a:t>
            </a:r>
            <a:r>
              <a:rPr lang="fr-FR" dirty="0" err="1"/>
              <a:t>loss</a:t>
            </a:r>
            <a:r>
              <a:rPr lang="fr-FR" dirty="0"/>
              <a:t> en fonction des paramètres.</a:t>
            </a:r>
          </a:p>
          <a:p>
            <a:endParaRPr lang="fr-FR" dirty="0"/>
          </a:p>
          <a:p>
            <a:r>
              <a:rPr lang="fr-FR" dirty="0"/>
              <a:t>On veut vite arriver à côté du trou (donc le </a:t>
            </a:r>
            <a:r>
              <a:rPr lang="fr-FR" dirty="0" err="1"/>
              <a:t>learning</a:t>
            </a:r>
            <a:r>
              <a:rPr lang="fr-FR" dirty="0"/>
              <a:t> rate doit être élevé au début) puis après on veut diminuer le </a:t>
            </a:r>
            <a:r>
              <a:rPr lang="fr-FR" dirty="0" err="1"/>
              <a:t>learning</a:t>
            </a:r>
            <a:r>
              <a:rPr lang="fr-FR" dirty="0"/>
              <a:t> rate sinon il y a un risque qu’on oscille juste de part et d’autre du trou.</a:t>
            </a:r>
          </a:p>
        </p:txBody>
      </p:sp>
      <p:sp>
        <p:nvSpPr>
          <p:cNvPr id="4" name="Slide Number Placeholder 3"/>
          <p:cNvSpPr>
            <a:spLocks noGrp="1"/>
          </p:cNvSpPr>
          <p:nvPr>
            <p:ph type="sldNum" sz="quarter" idx="5"/>
          </p:nvPr>
        </p:nvSpPr>
        <p:spPr/>
        <p:txBody>
          <a:bodyPr/>
          <a:lstStyle/>
          <a:p>
            <a:fld id="{B2732108-1823-42F2-979D-D6CF9D74D210}" type="slidenum">
              <a:rPr lang="en-US" smtClean="0"/>
              <a:t>9</a:t>
            </a:fld>
            <a:endParaRPr lang="en-US"/>
          </a:p>
        </p:txBody>
      </p:sp>
    </p:spTree>
    <p:extLst>
      <p:ext uri="{BB962C8B-B14F-4D97-AF65-F5344CB8AC3E}">
        <p14:creationId xmlns:p14="http://schemas.microsoft.com/office/powerpoint/2010/main" val="86369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Pareil, y a tout type de façons (parfois un peu perchés) de </a:t>
            </a:r>
            <a:r>
              <a:rPr lang="fr-FR" dirty="0" err="1"/>
              <a:t>scheduler</a:t>
            </a:r>
            <a:r>
              <a:rPr lang="fr-FR" dirty="0"/>
              <a:t> le </a:t>
            </a:r>
            <a:r>
              <a:rPr lang="fr-FR" dirty="0" err="1"/>
              <a:t>learning</a:t>
            </a:r>
            <a:r>
              <a:rPr lang="fr-FR" dirty="0"/>
              <a:t> rate. Le choix de quel </a:t>
            </a:r>
            <a:r>
              <a:rPr lang="fr-FR" dirty="0" err="1"/>
              <a:t>scheduling</a:t>
            </a:r>
            <a:r>
              <a:rPr lang="fr-FR" dirty="0"/>
              <a:t> est en lui-même un hyperparamètre.</a:t>
            </a:r>
          </a:p>
        </p:txBody>
      </p:sp>
      <p:sp>
        <p:nvSpPr>
          <p:cNvPr id="4" name="Slide Number Placeholder 3"/>
          <p:cNvSpPr>
            <a:spLocks noGrp="1"/>
          </p:cNvSpPr>
          <p:nvPr>
            <p:ph type="sldNum" sz="quarter" idx="5"/>
          </p:nvPr>
        </p:nvSpPr>
        <p:spPr/>
        <p:txBody>
          <a:bodyPr/>
          <a:lstStyle/>
          <a:p>
            <a:fld id="{B2732108-1823-42F2-979D-D6CF9D74D210}" type="slidenum">
              <a:rPr lang="en-US" smtClean="0"/>
              <a:t>10</a:t>
            </a:fld>
            <a:endParaRPr lang="en-US"/>
          </a:p>
        </p:txBody>
      </p:sp>
    </p:spTree>
    <p:extLst>
      <p:ext uri="{BB962C8B-B14F-4D97-AF65-F5344CB8AC3E}">
        <p14:creationId xmlns:p14="http://schemas.microsoft.com/office/powerpoint/2010/main" val="2034432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On va d’ailleurs coder la dernière figure dès maintenant.</a:t>
            </a:r>
          </a:p>
        </p:txBody>
      </p:sp>
      <p:sp>
        <p:nvSpPr>
          <p:cNvPr id="4" name="Slide Number Placeholder 3"/>
          <p:cNvSpPr>
            <a:spLocks noGrp="1"/>
          </p:cNvSpPr>
          <p:nvPr>
            <p:ph type="sldNum" sz="quarter" idx="5"/>
          </p:nvPr>
        </p:nvSpPr>
        <p:spPr/>
        <p:txBody>
          <a:bodyPr/>
          <a:lstStyle/>
          <a:p>
            <a:fld id="{B2732108-1823-42F2-979D-D6CF9D74D210}" type="slidenum">
              <a:rPr lang="en-US" smtClean="0"/>
              <a:t>11</a:t>
            </a:fld>
            <a:endParaRPr lang="en-US"/>
          </a:p>
        </p:txBody>
      </p:sp>
    </p:spTree>
    <p:extLst>
      <p:ext uri="{BB962C8B-B14F-4D97-AF65-F5344CB8AC3E}">
        <p14:creationId xmlns:p14="http://schemas.microsoft.com/office/powerpoint/2010/main" val="1204538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Bien rappeler aux étudiants ce qu’on représente en x, en y et en z à chaque fois sur les graphes de </a:t>
            </a:r>
            <a:r>
              <a:rPr lang="fr-FR" dirty="0" err="1"/>
              <a:t>loss</a:t>
            </a:r>
            <a:r>
              <a:rPr lang="fr-FR" dirty="0"/>
              <a:t> en fonction des paramètres.</a:t>
            </a:r>
          </a:p>
        </p:txBody>
      </p:sp>
      <p:sp>
        <p:nvSpPr>
          <p:cNvPr id="4" name="Slide Number Placeholder 3"/>
          <p:cNvSpPr>
            <a:spLocks noGrp="1"/>
          </p:cNvSpPr>
          <p:nvPr>
            <p:ph type="sldNum" sz="quarter" idx="5"/>
          </p:nvPr>
        </p:nvSpPr>
        <p:spPr/>
        <p:txBody>
          <a:bodyPr/>
          <a:lstStyle/>
          <a:p>
            <a:fld id="{B2732108-1823-42F2-979D-D6CF9D74D210}" type="slidenum">
              <a:rPr lang="en-US" smtClean="0"/>
              <a:t>12</a:t>
            </a:fld>
            <a:endParaRPr lang="en-US"/>
          </a:p>
        </p:txBody>
      </p:sp>
    </p:spTree>
    <p:extLst>
      <p:ext uri="{BB962C8B-B14F-4D97-AF65-F5344CB8AC3E}">
        <p14:creationId xmlns:p14="http://schemas.microsoft.com/office/powerpoint/2010/main" val="733670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Deux screenshots pour montrer que le Deep Learning c’est récent et qu’on ne comprend pas forcément tout (on parle souvent de boîte noire). Les gens ne sont pas forcément d’accord, et les gens exagèrent souvent quand ils montrent des choses nouvelles. Le principal c’est de tester avec et sans, de regarder les </a:t>
            </a:r>
            <a:r>
              <a:rPr lang="fr-FR" dirty="0" err="1"/>
              <a:t>loss</a:t>
            </a:r>
            <a:r>
              <a:rPr lang="fr-FR" dirty="0"/>
              <a:t> sur le validation set, et si le résultat est meilleur, garder la chose.</a:t>
            </a:r>
          </a:p>
        </p:txBody>
      </p:sp>
      <p:sp>
        <p:nvSpPr>
          <p:cNvPr id="4" name="Slide Number Placeholder 3"/>
          <p:cNvSpPr>
            <a:spLocks noGrp="1"/>
          </p:cNvSpPr>
          <p:nvPr>
            <p:ph type="sldNum" sz="quarter" idx="5"/>
          </p:nvPr>
        </p:nvSpPr>
        <p:spPr/>
        <p:txBody>
          <a:bodyPr/>
          <a:lstStyle/>
          <a:p>
            <a:fld id="{B2732108-1823-42F2-979D-D6CF9D74D210}" type="slidenum">
              <a:rPr lang="en-US" smtClean="0"/>
              <a:t>13</a:t>
            </a:fld>
            <a:endParaRPr lang="en-US"/>
          </a:p>
        </p:txBody>
      </p:sp>
    </p:spTree>
    <p:extLst>
      <p:ext uri="{BB962C8B-B14F-4D97-AF65-F5344CB8AC3E}">
        <p14:creationId xmlns:p14="http://schemas.microsoft.com/office/powerpoint/2010/main" val="1420508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9D996-A4EC-6257-26FE-DB6839D60F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55D6DC-8BAC-C1EB-5B69-BE42660C5D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0A99D3-5B2B-1653-CA01-246B1D104419}"/>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5" name="Footer Placeholder 4">
            <a:extLst>
              <a:ext uri="{FF2B5EF4-FFF2-40B4-BE49-F238E27FC236}">
                <a16:creationId xmlns:a16="http://schemas.microsoft.com/office/drawing/2014/main" id="{01C409FF-A730-E7B3-68CD-07BFB0EF8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2C5567-E6B6-0210-D509-FFCDFF0A4AD8}"/>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461242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83DDD-5394-07C2-F199-4BD589B83D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B9A337-277D-C2E9-0615-6FAB648C32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8930E0-B236-B6A3-1F70-2F5BFD38CB1E}"/>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5" name="Footer Placeholder 4">
            <a:extLst>
              <a:ext uri="{FF2B5EF4-FFF2-40B4-BE49-F238E27FC236}">
                <a16:creationId xmlns:a16="http://schemas.microsoft.com/office/drawing/2014/main" id="{C1DD4B02-4D97-F134-47B6-AC29A069C7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C514D8-C818-DA50-FC05-FB9DC5F8152F}"/>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2353068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B570C9-EE29-CC54-6E68-6C4AE424C9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ABA9C9-B7FB-DD98-F0F2-731D43A9E0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2C17E1-4A59-EA7F-FA27-335677D48801}"/>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5" name="Footer Placeholder 4">
            <a:extLst>
              <a:ext uri="{FF2B5EF4-FFF2-40B4-BE49-F238E27FC236}">
                <a16:creationId xmlns:a16="http://schemas.microsoft.com/office/drawing/2014/main" id="{3C8F7952-FF67-03AB-4068-D4EDCB787E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0B4F81-7CA4-8B13-E0D2-908ECE561840}"/>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4093605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1627B-819E-3C57-A8A0-F492D8A3DA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199464-DDCB-94F4-FFE8-B0A4104EB9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C7089-2C49-7221-0867-F6BBDF5FEBA8}"/>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5" name="Footer Placeholder 4">
            <a:extLst>
              <a:ext uri="{FF2B5EF4-FFF2-40B4-BE49-F238E27FC236}">
                <a16:creationId xmlns:a16="http://schemas.microsoft.com/office/drawing/2014/main" id="{74AA1C85-3577-A1F9-F11A-409951AB0D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C7C87D-85F5-EE17-3BD4-B924B032FA9A}"/>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4049510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1F9F-B735-5E82-C065-E959A2F6BD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F67A7F-E95C-A0D9-F7A0-6513FCC74D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3209BC-18F4-A038-E2AC-F77252111EE1}"/>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5" name="Footer Placeholder 4">
            <a:extLst>
              <a:ext uri="{FF2B5EF4-FFF2-40B4-BE49-F238E27FC236}">
                <a16:creationId xmlns:a16="http://schemas.microsoft.com/office/drawing/2014/main" id="{DD36448A-8D71-F7C3-BA87-0CB6397538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E4CD4-0D6D-251C-2E4E-4B7F456BAD6B}"/>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3603765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01ADC-C02D-6A99-3CCC-86C860BF5F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1D2129-9FE8-0979-D755-9FD94A1AB5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6E1BE0-7CAE-4F9C-34C5-16D08688B6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A3A641-C5D4-151A-CB52-B0FDD3E62F2D}"/>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6" name="Footer Placeholder 5">
            <a:extLst>
              <a:ext uri="{FF2B5EF4-FFF2-40B4-BE49-F238E27FC236}">
                <a16:creationId xmlns:a16="http://schemas.microsoft.com/office/drawing/2014/main" id="{E7C7E711-F68C-B53C-51F1-1B1B087C0E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40B4-102D-73A9-62A5-44AE0B0EB032}"/>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823031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D4615-1764-3987-93DD-215F70D72D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0C5E9E-2AC5-2F57-8657-FC99387C25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ECCD67-6F92-DA88-1FA0-9F3562A0CF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472968-844C-C57C-04EF-FB70F3798C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D99E48-C8E6-31C1-B156-3B64D643E9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70FC9A-4305-1491-B2C4-19322A5CFCB9}"/>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8" name="Footer Placeholder 7">
            <a:extLst>
              <a:ext uri="{FF2B5EF4-FFF2-40B4-BE49-F238E27FC236}">
                <a16:creationId xmlns:a16="http://schemas.microsoft.com/office/drawing/2014/main" id="{30655427-370E-E9AE-88A8-92C24EA303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918FF4-9CC2-A78C-D3CB-0992D95AEC53}"/>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4175932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7A7ED-C12E-4945-7D3B-8EAB5EC865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EC4C55-F303-771C-4001-535D6BFE8B4C}"/>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4" name="Footer Placeholder 3">
            <a:extLst>
              <a:ext uri="{FF2B5EF4-FFF2-40B4-BE49-F238E27FC236}">
                <a16:creationId xmlns:a16="http://schemas.microsoft.com/office/drawing/2014/main" id="{EA9172D4-2508-1CCF-C22C-2F2D0981FA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8953F3-3252-ACC7-BB05-19B687C10327}"/>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3227570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A56E01-1DEE-1C11-3FFF-1942C1B97E27}"/>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3" name="Footer Placeholder 2">
            <a:extLst>
              <a:ext uri="{FF2B5EF4-FFF2-40B4-BE49-F238E27FC236}">
                <a16:creationId xmlns:a16="http://schemas.microsoft.com/office/drawing/2014/main" id="{E4BFFDF0-1A24-F2A6-2C07-AC463CC9BA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14FB57-96AE-57B6-C4A4-441DA5A14913}"/>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364656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0174B-4AF7-89A1-CA69-405A56EE1A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D5EBB7-68C4-F738-53C8-29FF074EE2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244DBF-CEE7-EBC0-8F52-BC7D478569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C358A8-52B3-9E3C-1714-9CDCA3FF0C31}"/>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6" name="Footer Placeholder 5">
            <a:extLst>
              <a:ext uri="{FF2B5EF4-FFF2-40B4-BE49-F238E27FC236}">
                <a16:creationId xmlns:a16="http://schemas.microsoft.com/office/drawing/2014/main" id="{8F8B360A-A410-75D2-CC00-09FBD89ACF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910BA4-7B5B-911E-03CA-2B9131AEB5DB}"/>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129579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BDB32-2E4E-28FD-F205-0C05F5FC13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0957A4-5AEA-2889-53DB-E7A0C77875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A4BE3C-DB2A-6130-17B0-C306122F9D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11285E-B753-ECC0-4A95-F86C3A7912D8}"/>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6" name="Footer Placeholder 5">
            <a:extLst>
              <a:ext uri="{FF2B5EF4-FFF2-40B4-BE49-F238E27FC236}">
                <a16:creationId xmlns:a16="http://schemas.microsoft.com/office/drawing/2014/main" id="{3E0D5F45-9D80-4444-BE81-296F10FD2A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740ADF-807A-446C-C3C6-FA3B7FC73E13}"/>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455636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E38C85-171E-6C89-9059-EE5BDF2FB7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1DA5AF-7B9F-05B7-382A-4F46691324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74D95-F3B3-F391-9CA2-81D6FB1307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06803B-D602-4C3D-AD5C-468F46C70933}" type="datetimeFigureOut">
              <a:rPr lang="en-US" smtClean="0"/>
              <a:t>1/19/2023</a:t>
            </a:fld>
            <a:endParaRPr lang="en-US"/>
          </a:p>
        </p:txBody>
      </p:sp>
      <p:sp>
        <p:nvSpPr>
          <p:cNvPr id="5" name="Footer Placeholder 4">
            <a:extLst>
              <a:ext uri="{FF2B5EF4-FFF2-40B4-BE49-F238E27FC236}">
                <a16:creationId xmlns:a16="http://schemas.microsoft.com/office/drawing/2014/main" id="{F506F810-3A34-93DB-9693-0818B011D0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43A2B2-9497-8C06-D4F5-FE9E477DDA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14F4E9-7FFE-43E2-BF46-8BA47F99F80A}" type="slidenum">
              <a:rPr lang="en-US" smtClean="0"/>
              <a:t>‹#›</a:t>
            </a:fld>
            <a:endParaRPr lang="en-US"/>
          </a:p>
        </p:txBody>
      </p:sp>
    </p:spTree>
    <p:extLst>
      <p:ext uri="{BB962C8B-B14F-4D97-AF65-F5344CB8AC3E}">
        <p14:creationId xmlns:p14="http://schemas.microsoft.com/office/powerpoint/2010/main" val="474260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120.png"/><Relationship Id="rId13" Type="http://schemas.openxmlformats.org/officeDocument/2006/relationships/customXml" Target="../ink/ink8.xml"/><Relationship Id="rId18" Type="http://schemas.openxmlformats.org/officeDocument/2006/relationships/image" Target="../media/image17.png"/><Relationship Id="rId3" Type="http://schemas.openxmlformats.org/officeDocument/2006/relationships/image" Target="../media/image11.png"/><Relationship Id="rId7" Type="http://schemas.openxmlformats.org/officeDocument/2006/relationships/customXml" Target="../ink/ink5.xml"/><Relationship Id="rId12" Type="http://schemas.openxmlformats.org/officeDocument/2006/relationships/image" Target="../media/image14.png"/><Relationship Id="rId17" Type="http://schemas.openxmlformats.org/officeDocument/2006/relationships/customXml" Target="../ink/ink10.xml"/><Relationship Id="rId2" Type="http://schemas.openxmlformats.org/officeDocument/2006/relationships/notesSlide" Target="../notesSlides/notesSlide9.xml"/><Relationship Id="rId16" Type="http://schemas.openxmlformats.org/officeDocument/2006/relationships/image" Target="../media/image16.pn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10.png"/><Relationship Id="rId11" Type="http://schemas.openxmlformats.org/officeDocument/2006/relationships/customXml" Target="../ink/ink7.xml"/><Relationship Id="rId5" Type="http://schemas.openxmlformats.org/officeDocument/2006/relationships/customXml" Target="../ink/ink4.xml"/><Relationship Id="rId15" Type="http://schemas.openxmlformats.org/officeDocument/2006/relationships/customXml" Target="../ink/ink9.xml"/><Relationship Id="rId10" Type="http://schemas.openxmlformats.org/officeDocument/2006/relationships/image" Target="../media/image13.png"/><Relationship Id="rId19" Type="http://schemas.openxmlformats.org/officeDocument/2006/relationships/customXml" Target="../ink/ink11.xml"/><Relationship Id="rId4" Type="http://schemas.openxmlformats.org/officeDocument/2006/relationships/image" Target="../media/image12.png"/><Relationship Id="rId9" Type="http://schemas.openxmlformats.org/officeDocument/2006/relationships/customXml" Target="../ink/ink6.xml"/><Relationship Id="rId1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ustomXml" Target="../ink/ink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05304-BDF0-8049-BFBE-07DBD25A20D9}"/>
              </a:ext>
            </a:extLst>
          </p:cNvPr>
          <p:cNvSpPr>
            <a:spLocks noGrp="1"/>
          </p:cNvSpPr>
          <p:nvPr>
            <p:ph type="ctrTitle"/>
          </p:nvPr>
        </p:nvSpPr>
        <p:spPr/>
        <p:txBody>
          <a:bodyPr>
            <a:normAutofit fontScale="90000"/>
          </a:bodyPr>
          <a:lstStyle/>
          <a:p>
            <a:r>
              <a:rPr lang="en-US" dirty="0"/>
              <a:t>Optimizers’ review and different techniques to improve your Neural Network</a:t>
            </a:r>
          </a:p>
        </p:txBody>
      </p:sp>
      <p:sp>
        <p:nvSpPr>
          <p:cNvPr id="3" name="Subtitle 2">
            <a:extLst>
              <a:ext uri="{FF2B5EF4-FFF2-40B4-BE49-F238E27FC236}">
                <a16:creationId xmlns:a16="http://schemas.microsoft.com/office/drawing/2014/main" id="{5F785362-12EB-0195-1062-EA2170CDD31D}"/>
              </a:ext>
            </a:extLst>
          </p:cNvPr>
          <p:cNvSpPr>
            <a:spLocks noGrp="1"/>
          </p:cNvSpPr>
          <p:nvPr>
            <p:ph type="subTitle" idx="1"/>
          </p:nvPr>
        </p:nvSpPr>
        <p:spPr/>
        <p:txBody>
          <a:bodyPr/>
          <a:lstStyle/>
          <a:p>
            <a:r>
              <a:rPr lang="en-US" dirty="0">
                <a:solidFill>
                  <a:schemeClr val="bg1">
                    <a:lumMod val="50000"/>
                  </a:schemeClr>
                </a:solidFill>
              </a:rPr>
              <a:t>Lecture 3/10</a:t>
            </a:r>
          </a:p>
        </p:txBody>
      </p:sp>
    </p:spTree>
    <p:extLst>
      <p:ext uri="{BB962C8B-B14F-4D97-AF65-F5344CB8AC3E}">
        <p14:creationId xmlns:p14="http://schemas.microsoft.com/office/powerpoint/2010/main" val="2887077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Learning </a:t>
            </a:r>
            <a:r>
              <a:rPr lang="en-US"/>
              <a:t>rate scheduling</a:t>
            </a:r>
            <a:endParaRPr lang="en-US" dirty="0"/>
          </a:p>
        </p:txBody>
      </p:sp>
      <p:pic>
        <p:nvPicPr>
          <p:cNvPr id="3" name="Picture 2" descr="Chart&#10;&#10;Description automatically generated">
            <a:extLst>
              <a:ext uri="{FF2B5EF4-FFF2-40B4-BE49-F238E27FC236}">
                <a16:creationId xmlns:a16="http://schemas.microsoft.com/office/drawing/2014/main" id="{52821349-2C0C-3BFB-D215-1C1E2A06B2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600" y="1896256"/>
            <a:ext cx="5059786" cy="3794838"/>
          </a:xfrm>
          <a:prstGeom prst="rect">
            <a:avLst/>
          </a:prstGeom>
        </p:spPr>
      </p:pic>
      <p:pic>
        <p:nvPicPr>
          <p:cNvPr id="7" name="Picture 6" descr="Chart, histogram&#10;&#10;Description automatically generated">
            <a:extLst>
              <a:ext uri="{FF2B5EF4-FFF2-40B4-BE49-F238E27FC236}">
                <a16:creationId xmlns:a16="http://schemas.microsoft.com/office/drawing/2014/main" id="{0A24AF38-6A89-6056-BA44-F58B52C5D5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4014" y="1896256"/>
            <a:ext cx="5059786" cy="3794838"/>
          </a:xfrm>
          <a:prstGeom prst="rect">
            <a:avLst/>
          </a:prstGeom>
        </p:spPr>
      </p:pic>
      <p:sp>
        <p:nvSpPr>
          <p:cNvPr id="8" name="TextBox 7">
            <a:extLst>
              <a:ext uri="{FF2B5EF4-FFF2-40B4-BE49-F238E27FC236}">
                <a16:creationId xmlns:a16="http://schemas.microsoft.com/office/drawing/2014/main" id="{008BB8C0-A096-9D52-B25F-7C697BA2DCB8}"/>
              </a:ext>
            </a:extLst>
          </p:cNvPr>
          <p:cNvSpPr txBox="1"/>
          <p:nvPr/>
        </p:nvSpPr>
        <p:spPr>
          <a:xfrm>
            <a:off x="1733119" y="5896662"/>
            <a:ext cx="3432747" cy="369332"/>
          </a:xfrm>
          <a:prstGeom prst="rect">
            <a:avLst/>
          </a:prstGeom>
          <a:noFill/>
        </p:spPr>
        <p:txBody>
          <a:bodyPr wrap="square" rtlCol="0">
            <a:spAutoFit/>
          </a:bodyPr>
          <a:lstStyle/>
          <a:p>
            <a:pPr algn="ctr"/>
            <a:r>
              <a:rPr lang="fr-FR" dirty="0" err="1"/>
              <a:t>Exponential</a:t>
            </a:r>
            <a:r>
              <a:rPr lang="fr-FR" dirty="0"/>
              <a:t> </a:t>
            </a:r>
            <a:r>
              <a:rPr lang="fr-FR" dirty="0" err="1"/>
              <a:t>decay</a:t>
            </a:r>
            <a:endParaRPr lang="fr-FR" dirty="0"/>
          </a:p>
        </p:txBody>
      </p:sp>
      <p:sp>
        <p:nvSpPr>
          <p:cNvPr id="9" name="TextBox 8">
            <a:extLst>
              <a:ext uri="{FF2B5EF4-FFF2-40B4-BE49-F238E27FC236}">
                <a16:creationId xmlns:a16="http://schemas.microsoft.com/office/drawing/2014/main" id="{1AD550FA-9C88-D297-5C14-CFEEEEB01F76}"/>
              </a:ext>
            </a:extLst>
          </p:cNvPr>
          <p:cNvSpPr txBox="1"/>
          <p:nvPr/>
        </p:nvSpPr>
        <p:spPr>
          <a:xfrm>
            <a:off x="7107533" y="5896662"/>
            <a:ext cx="3432747" cy="369332"/>
          </a:xfrm>
          <a:prstGeom prst="rect">
            <a:avLst/>
          </a:prstGeom>
          <a:noFill/>
        </p:spPr>
        <p:txBody>
          <a:bodyPr wrap="square" rtlCol="0">
            <a:spAutoFit/>
          </a:bodyPr>
          <a:lstStyle/>
          <a:p>
            <a:pPr algn="ctr"/>
            <a:r>
              <a:rPr lang="fr-FR" dirty="0" err="1"/>
              <a:t>Triangular</a:t>
            </a:r>
            <a:r>
              <a:rPr lang="fr-FR" dirty="0"/>
              <a:t> </a:t>
            </a:r>
            <a:r>
              <a:rPr lang="fr-FR" dirty="0" err="1"/>
              <a:t>exponential</a:t>
            </a:r>
            <a:r>
              <a:rPr lang="fr-FR" dirty="0"/>
              <a:t> </a:t>
            </a:r>
            <a:r>
              <a:rPr lang="fr-FR" dirty="0" err="1"/>
              <a:t>decay</a:t>
            </a:r>
            <a:endParaRPr lang="fr-FR" dirty="0"/>
          </a:p>
        </p:txBody>
      </p:sp>
    </p:spTree>
    <p:extLst>
      <p:ext uri="{BB962C8B-B14F-4D97-AF65-F5344CB8AC3E}">
        <p14:creationId xmlns:p14="http://schemas.microsoft.com/office/powerpoint/2010/main" val="3800624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a:xfrm>
            <a:off x="838200" y="2766218"/>
            <a:ext cx="10515600" cy="1325563"/>
          </a:xfrm>
        </p:spPr>
        <p:txBody>
          <a:bodyPr>
            <a:normAutofit/>
          </a:bodyPr>
          <a:lstStyle/>
          <a:p>
            <a:pPr algn="ctr"/>
            <a:r>
              <a:rPr lang="en-US" dirty="0"/>
              <a:t>We will explore different optimizers, different learning rates schedulers in TD no worries!</a:t>
            </a:r>
          </a:p>
        </p:txBody>
      </p:sp>
    </p:spTree>
    <p:extLst>
      <p:ext uri="{BB962C8B-B14F-4D97-AF65-F5344CB8AC3E}">
        <p14:creationId xmlns:p14="http://schemas.microsoft.com/office/powerpoint/2010/main" val="66198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Gradient clipping</a:t>
            </a:r>
          </a:p>
        </p:txBody>
      </p:sp>
      <p:pic>
        <p:nvPicPr>
          <p:cNvPr id="6" name="Picture 5">
            <a:extLst>
              <a:ext uri="{FF2B5EF4-FFF2-40B4-BE49-F238E27FC236}">
                <a16:creationId xmlns:a16="http://schemas.microsoft.com/office/drawing/2014/main" id="{CDE4B2F0-F9B2-4AD7-222E-0E3C4392E1CF}"/>
              </a:ext>
            </a:extLst>
          </p:cNvPr>
          <p:cNvPicPr>
            <a:picLocks noChangeAspect="1"/>
          </p:cNvPicPr>
          <p:nvPr/>
        </p:nvPicPr>
        <p:blipFill>
          <a:blip r:embed="rId3"/>
          <a:stretch>
            <a:fillRect/>
          </a:stretch>
        </p:blipFill>
        <p:spPr>
          <a:xfrm>
            <a:off x="3510651" y="1690688"/>
            <a:ext cx="5170698" cy="2537174"/>
          </a:xfrm>
          <a:prstGeom prst="rect">
            <a:avLst/>
          </a:prstGeom>
        </p:spPr>
      </p:pic>
      <p:pic>
        <p:nvPicPr>
          <p:cNvPr id="9" name="Picture 8">
            <a:extLst>
              <a:ext uri="{FF2B5EF4-FFF2-40B4-BE49-F238E27FC236}">
                <a16:creationId xmlns:a16="http://schemas.microsoft.com/office/drawing/2014/main" id="{1C8C3BFC-5F01-650E-22B0-C6A1FE3E087C}"/>
              </a:ext>
            </a:extLst>
          </p:cNvPr>
          <p:cNvPicPr>
            <a:picLocks noChangeAspect="1"/>
          </p:cNvPicPr>
          <p:nvPr/>
        </p:nvPicPr>
        <p:blipFill>
          <a:blip r:embed="rId4"/>
          <a:stretch>
            <a:fillRect/>
          </a:stretch>
        </p:blipFill>
        <p:spPr>
          <a:xfrm>
            <a:off x="3216019" y="4557645"/>
            <a:ext cx="5759961" cy="1731565"/>
          </a:xfrm>
          <a:prstGeom prst="rect">
            <a:avLst/>
          </a:prstGeom>
        </p:spPr>
      </p:pic>
    </p:spTree>
    <p:extLst>
      <p:ext uri="{BB962C8B-B14F-4D97-AF65-F5344CB8AC3E}">
        <p14:creationId xmlns:p14="http://schemas.microsoft.com/office/powerpoint/2010/main" val="3556231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Batch normalization</a:t>
            </a:r>
          </a:p>
        </p:txBody>
      </p:sp>
      <p:pic>
        <p:nvPicPr>
          <p:cNvPr id="3" name="Picture 2">
            <a:extLst>
              <a:ext uri="{FF2B5EF4-FFF2-40B4-BE49-F238E27FC236}">
                <a16:creationId xmlns:a16="http://schemas.microsoft.com/office/drawing/2014/main" id="{9989CB35-2511-2A40-4342-F0BD32107E37}"/>
              </a:ext>
            </a:extLst>
          </p:cNvPr>
          <p:cNvPicPr>
            <a:picLocks noChangeAspect="1"/>
          </p:cNvPicPr>
          <p:nvPr/>
        </p:nvPicPr>
        <p:blipFill>
          <a:blip r:embed="rId3"/>
          <a:stretch>
            <a:fillRect/>
          </a:stretch>
        </p:blipFill>
        <p:spPr>
          <a:xfrm>
            <a:off x="294251" y="2261100"/>
            <a:ext cx="6180291" cy="2893781"/>
          </a:xfrm>
          <a:prstGeom prst="rect">
            <a:avLst/>
          </a:prstGeom>
        </p:spPr>
      </p:pic>
      <p:pic>
        <p:nvPicPr>
          <p:cNvPr id="7" name="Picture 6">
            <a:extLst>
              <a:ext uri="{FF2B5EF4-FFF2-40B4-BE49-F238E27FC236}">
                <a16:creationId xmlns:a16="http://schemas.microsoft.com/office/drawing/2014/main" id="{BC5D9F31-37A7-5AA2-F345-7722CDE7BFC8}"/>
              </a:ext>
            </a:extLst>
          </p:cNvPr>
          <p:cNvPicPr>
            <a:picLocks noChangeAspect="1"/>
          </p:cNvPicPr>
          <p:nvPr/>
        </p:nvPicPr>
        <p:blipFill>
          <a:blip r:embed="rId4"/>
          <a:stretch>
            <a:fillRect/>
          </a:stretch>
        </p:blipFill>
        <p:spPr>
          <a:xfrm>
            <a:off x="6473222" y="504803"/>
            <a:ext cx="5424527" cy="5848393"/>
          </a:xfrm>
          <a:prstGeom prst="rect">
            <a:avLst/>
          </a:prstGeom>
        </p:spPr>
      </p:pic>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AC9566AA-6571-CEFA-2C92-038FD040E00B}"/>
                  </a:ext>
                </a:extLst>
              </p14:cNvPr>
              <p14:cNvContentPartPr/>
              <p14:nvPr/>
            </p14:nvContentPartPr>
            <p14:xfrm>
              <a:off x="3803354" y="2800150"/>
              <a:ext cx="1828800" cy="360"/>
            </p14:xfrm>
          </p:contentPart>
        </mc:Choice>
        <mc:Fallback xmlns="">
          <p:pic>
            <p:nvPicPr>
              <p:cNvPr id="10" name="Ink 9">
                <a:extLst>
                  <a:ext uri="{FF2B5EF4-FFF2-40B4-BE49-F238E27FC236}">
                    <a16:creationId xmlns:a16="http://schemas.microsoft.com/office/drawing/2014/main" id="{AC9566AA-6571-CEFA-2C92-038FD040E00B}"/>
                  </a:ext>
                </a:extLst>
              </p:cNvPr>
              <p:cNvPicPr/>
              <p:nvPr/>
            </p:nvPicPr>
            <p:blipFill>
              <a:blip r:embed="rId6"/>
              <a:stretch>
                <a:fillRect/>
              </a:stretch>
            </p:blipFill>
            <p:spPr>
              <a:xfrm>
                <a:off x="3767714" y="2764510"/>
                <a:ext cx="19004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ADB44998-334A-71DE-C7C6-D0EACC338544}"/>
                  </a:ext>
                </a:extLst>
              </p14:cNvPr>
              <p14:cNvContentPartPr/>
              <p14:nvPr/>
            </p14:nvContentPartPr>
            <p14:xfrm>
              <a:off x="545354" y="3309190"/>
              <a:ext cx="5175360" cy="360"/>
            </p14:xfrm>
          </p:contentPart>
        </mc:Choice>
        <mc:Fallback xmlns="">
          <p:pic>
            <p:nvPicPr>
              <p:cNvPr id="11" name="Ink 10">
                <a:extLst>
                  <a:ext uri="{FF2B5EF4-FFF2-40B4-BE49-F238E27FC236}">
                    <a16:creationId xmlns:a16="http://schemas.microsoft.com/office/drawing/2014/main" id="{ADB44998-334A-71DE-C7C6-D0EACC338544}"/>
                  </a:ext>
                </a:extLst>
              </p:cNvPr>
              <p:cNvPicPr/>
              <p:nvPr/>
            </p:nvPicPr>
            <p:blipFill>
              <a:blip r:embed="rId8"/>
              <a:stretch>
                <a:fillRect/>
              </a:stretch>
            </p:blipFill>
            <p:spPr>
              <a:xfrm>
                <a:off x="509714" y="3273190"/>
                <a:ext cx="5247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B6D93A50-0108-EA0C-72B5-E77254DF372D}"/>
                  </a:ext>
                </a:extLst>
              </p14:cNvPr>
              <p14:cNvContentPartPr/>
              <p14:nvPr/>
            </p14:nvContentPartPr>
            <p14:xfrm>
              <a:off x="501434" y="3781150"/>
              <a:ext cx="1078560" cy="360"/>
            </p14:xfrm>
          </p:contentPart>
        </mc:Choice>
        <mc:Fallback xmlns="">
          <p:pic>
            <p:nvPicPr>
              <p:cNvPr id="12" name="Ink 11">
                <a:extLst>
                  <a:ext uri="{FF2B5EF4-FFF2-40B4-BE49-F238E27FC236}">
                    <a16:creationId xmlns:a16="http://schemas.microsoft.com/office/drawing/2014/main" id="{B6D93A50-0108-EA0C-72B5-E77254DF372D}"/>
                  </a:ext>
                </a:extLst>
              </p:cNvPr>
              <p:cNvPicPr/>
              <p:nvPr/>
            </p:nvPicPr>
            <p:blipFill>
              <a:blip r:embed="rId10"/>
              <a:stretch>
                <a:fillRect/>
              </a:stretch>
            </p:blipFill>
            <p:spPr>
              <a:xfrm>
                <a:off x="465794" y="3745150"/>
                <a:ext cx="11502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E8A48EAB-991E-8B06-B2D2-9B5013E0C07D}"/>
                  </a:ext>
                </a:extLst>
              </p14:cNvPr>
              <p14:cNvContentPartPr/>
              <p14:nvPr/>
            </p14:nvContentPartPr>
            <p14:xfrm>
              <a:off x="6636554" y="2837230"/>
              <a:ext cx="4629240" cy="360"/>
            </p14:xfrm>
          </p:contentPart>
        </mc:Choice>
        <mc:Fallback xmlns="">
          <p:pic>
            <p:nvPicPr>
              <p:cNvPr id="13" name="Ink 12">
                <a:extLst>
                  <a:ext uri="{FF2B5EF4-FFF2-40B4-BE49-F238E27FC236}">
                    <a16:creationId xmlns:a16="http://schemas.microsoft.com/office/drawing/2014/main" id="{E8A48EAB-991E-8B06-B2D2-9B5013E0C07D}"/>
                  </a:ext>
                </a:extLst>
              </p:cNvPr>
              <p:cNvPicPr/>
              <p:nvPr/>
            </p:nvPicPr>
            <p:blipFill>
              <a:blip r:embed="rId12"/>
              <a:stretch>
                <a:fillRect/>
              </a:stretch>
            </p:blipFill>
            <p:spPr>
              <a:xfrm>
                <a:off x="6600554" y="2801230"/>
                <a:ext cx="470088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9DA5BBFB-74C3-60AF-271E-E1281C43FCE9}"/>
                  </a:ext>
                </a:extLst>
              </p14:cNvPr>
              <p14:cNvContentPartPr/>
              <p14:nvPr/>
            </p14:nvContentPartPr>
            <p14:xfrm>
              <a:off x="10117034" y="4135030"/>
              <a:ext cx="1296720" cy="360"/>
            </p14:xfrm>
          </p:contentPart>
        </mc:Choice>
        <mc:Fallback xmlns="">
          <p:pic>
            <p:nvPicPr>
              <p:cNvPr id="15" name="Ink 14">
                <a:extLst>
                  <a:ext uri="{FF2B5EF4-FFF2-40B4-BE49-F238E27FC236}">
                    <a16:creationId xmlns:a16="http://schemas.microsoft.com/office/drawing/2014/main" id="{9DA5BBFB-74C3-60AF-271E-E1281C43FCE9}"/>
                  </a:ext>
                </a:extLst>
              </p:cNvPr>
              <p:cNvPicPr/>
              <p:nvPr/>
            </p:nvPicPr>
            <p:blipFill>
              <a:blip r:embed="rId14"/>
              <a:stretch>
                <a:fillRect/>
              </a:stretch>
            </p:blipFill>
            <p:spPr>
              <a:xfrm>
                <a:off x="10081394" y="4099390"/>
                <a:ext cx="136836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4F6EA85A-0EC2-3D5C-FB25-3080E2C7A6C0}"/>
                  </a:ext>
                </a:extLst>
              </p14:cNvPr>
              <p14:cNvContentPartPr/>
              <p14:nvPr/>
            </p14:nvContentPartPr>
            <p14:xfrm>
              <a:off x="6636554" y="4503670"/>
              <a:ext cx="4461840" cy="360"/>
            </p14:xfrm>
          </p:contentPart>
        </mc:Choice>
        <mc:Fallback xmlns="">
          <p:pic>
            <p:nvPicPr>
              <p:cNvPr id="16" name="Ink 15">
                <a:extLst>
                  <a:ext uri="{FF2B5EF4-FFF2-40B4-BE49-F238E27FC236}">
                    <a16:creationId xmlns:a16="http://schemas.microsoft.com/office/drawing/2014/main" id="{4F6EA85A-0EC2-3D5C-FB25-3080E2C7A6C0}"/>
                  </a:ext>
                </a:extLst>
              </p:cNvPr>
              <p:cNvPicPr/>
              <p:nvPr/>
            </p:nvPicPr>
            <p:blipFill>
              <a:blip r:embed="rId16"/>
              <a:stretch>
                <a:fillRect/>
              </a:stretch>
            </p:blipFill>
            <p:spPr>
              <a:xfrm>
                <a:off x="6600554" y="4468030"/>
                <a:ext cx="453348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60B6F88E-CAA3-53BB-311D-0FD7C0366B58}"/>
                  </a:ext>
                </a:extLst>
              </p14:cNvPr>
              <p14:cNvContentPartPr/>
              <p14:nvPr/>
            </p14:nvContentPartPr>
            <p14:xfrm>
              <a:off x="6651674" y="4769350"/>
              <a:ext cx="4776480" cy="360"/>
            </p14:xfrm>
          </p:contentPart>
        </mc:Choice>
        <mc:Fallback xmlns="">
          <p:pic>
            <p:nvPicPr>
              <p:cNvPr id="17" name="Ink 16">
                <a:extLst>
                  <a:ext uri="{FF2B5EF4-FFF2-40B4-BE49-F238E27FC236}">
                    <a16:creationId xmlns:a16="http://schemas.microsoft.com/office/drawing/2014/main" id="{60B6F88E-CAA3-53BB-311D-0FD7C0366B58}"/>
                  </a:ext>
                </a:extLst>
              </p:cNvPr>
              <p:cNvPicPr/>
              <p:nvPr/>
            </p:nvPicPr>
            <p:blipFill>
              <a:blip r:embed="rId18"/>
              <a:stretch>
                <a:fillRect/>
              </a:stretch>
            </p:blipFill>
            <p:spPr>
              <a:xfrm>
                <a:off x="6615674" y="4733350"/>
                <a:ext cx="484812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 name="Ink 17">
                <a:extLst>
                  <a:ext uri="{FF2B5EF4-FFF2-40B4-BE49-F238E27FC236}">
                    <a16:creationId xmlns:a16="http://schemas.microsoft.com/office/drawing/2014/main" id="{5C3DA580-FDAC-1961-6BBB-4EDA38157996}"/>
                  </a:ext>
                </a:extLst>
              </p14:cNvPr>
              <p14:cNvContentPartPr/>
              <p14:nvPr/>
            </p14:nvContentPartPr>
            <p14:xfrm>
              <a:off x="6577514" y="5137990"/>
              <a:ext cx="4240080" cy="360"/>
            </p14:xfrm>
          </p:contentPart>
        </mc:Choice>
        <mc:Fallback xmlns="">
          <p:pic>
            <p:nvPicPr>
              <p:cNvPr id="18" name="Ink 17">
                <a:extLst>
                  <a:ext uri="{FF2B5EF4-FFF2-40B4-BE49-F238E27FC236}">
                    <a16:creationId xmlns:a16="http://schemas.microsoft.com/office/drawing/2014/main" id="{5C3DA580-FDAC-1961-6BBB-4EDA38157996}"/>
                  </a:ext>
                </a:extLst>
              </p:cNvPr>
              <p:cNvPicPr/>
              <p:nvPr/>
            </p:nvPicPr>
            <p:blipFill>
              <a:blip r:embed="rId20"/>
              <a:stretch>
                <a:fillRect/>
              </a:stretch>
            </p:blipFill>
            <p:spPr>
              <a:xfrm>
                <a:off x="6541514" y="5101990"/>
                <a:ext cx="4311720" cy="72000"/>
              </a:xfrm>
              <a:prstGeom prst="rect">
                <a:avLst/>
              </a:prstGeom>
            </p:spPr>
          </p:pic>
        </mc:Fallback>
      </mc:AlternateContent>
    </p:spTree>
    <p:extLst>
      <p:ext uri="{BB962C8B-B14F-4D97-AF65-F5344CB8AC3E}">
        <p14:creationId xmlns:p14="http://schemas.microsoft.com/office/powerpoint/2010/main" val="2961796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Batch normalization</a:t>
            </a:r>
          </a:p>
        </p:txBody>
      </p:sp>
      <p:sp>
        <p:nvSpPr>
          <p:cNvPr id="2" name="Content Placeholder 5">
            <a:extLst>
              <a:ext uri="{FF2B5EF4-FFF2-40B4-BE49-F238E27FC236}">
                <a16:creationId xmlns:a16="http://schemas.microsoft.com/office/drawing/2014/main" id="{ADEF2D9A-0CE9-1441-758D-6B0AF7D9048C}"/>
              </a:ext>
            </a:extLst>
          </p:cNvPr>
          <p:cNvSpPr>
            <a:spLocks noGrp="1"/>
          </p:cNvSpPr>
          <p:nvPr>
            <p:ph idx="1"/>
          </p:nvPr>
        </p:nvSpPr>
        <p:spPr>
          <a:xfrm>
            <a:off x="838200" y="1825625"/>
            <a:ext cx="10515600" cy="4936510"/>
          </a:xfrm>
        </p:spPr>
        <p:txBody>
          <a:bodyPr>
            <a:normAutofit/>
          </a:bodyPr>
          <a:lstStyle/>
          <a:p>
            <a:pPr algn="just"/>
            <a:r>
              <a:rPr lang="en-US" dirty="0"/>
              <a:t>Change the input data of a neural network so that the mean is zero and the standard deviation is one</a:t>
            </a:r>
          </a:p>
          <a:p>
            <a:pPr algn="just"/>
            <a:r>
              <a:rPr lang="en-US" dirty="0"/>
              <a:t>Normalization after each layer (i.e., at the entrance to each new layer) also allows for better learning.</a:t>
            </a:r>
          </a:p>
          <a:p>
            <a:pPr algn="just"/>
            <a:endParaRPr lang="en-US" dirty="0"/>
          </a:p>
          <a:p>
            <a:pPr algn="just"/>
            <a:r>
              <a:rPr lang="en-US" dirty="0"/>
              <a:t>Why is it called "Batch" Normalization?</a:t>
            </a:r>
          </a:p>
          <a:p>
            <a:pPr marL="0" indent="0" algn="just">
              <a:buNone/>
            </a:pPr>
            <a:r>
              <a:rPr lang="en-US" dirty="0"/>
              <a:t>-&gt; The normalization we are currently talking about is not carried out on the entire dataset.</a:t>
            </a:r>
          </a:p>
          <a:p>
            <a:pPr algn="just"/>
            <a:endParaRPr lang="en-US" dirty="0"/>
          </a:p>
        </p:txBody>
      </p:sp>
    </p:spTree>
    <p:extLst>
      <p:ext uri="{BB962C8B-B14F-4D97-AF65-F5344CB8AC3E}">
        <p14:creationId xmlns:p14="http://schemas.microsoft.com/office/powerpoint/2010/main" val="870567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Dropout</a:t>
            </a:r>
          </a:p>
        </p:txBody>
      </p:sp>
      <p:pic>
        <p:nvPicPr>
          <p:cNvPr id="1026" name="Picture 2">
            <a:extLst>
              <a:ext uri="{FF2B5EF4-FFF2-40B4-BE49-F238E27FC236}">
                <a16:creationId xmlns:a16="http://schemas.microsoft.com/office/drawing/2014/main" id="{972B384D-2E3D-5825-FF95-3318E0ADDF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3245" y="1075647"/>
            <a:ext cx="4225509" cy="47067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75F4462-FBFD-080E-18E7-3CA48B001E06}"/>
              </a:ext>
            </a:extLst>
          </p:cNvPr>
          <p:cNvSpPr txBox="1"/>
          <p:nvPr/>
        </p:nvSpPr>
        <p:spPr>
          <a:xfrm>
            <a:off x="407424" y="5864877"/>
            <a:ext cx="11118440"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Regularization technique for neural network models proposed by Srivastava et al. in their 2014 paper “Dropout: A Simple Way </a:t>
            </a:r>
            <a:r>
              <a:rPr lang="en-US" b="1" i="0" dirty="0">
                <a:solidFill>
                  <a:srgbClr val="202124"/>
                </a:solidFill>
                <a:effectLst/>
                <a:latin typeface="arial" panose="020B0604020202020204" pitchFamily="34" charset="0"/>
              </a:rPr>
              <a:t>to Prevent Neural Networks from Overfitting</a:t>
            </a:r>
            <a:r>
              <a:rPr lang="en-US" b="0" i="0" dirty="0">
                <a:solidFill>
                  <a:srgbClr val="202124"/>
                </a:solidFill>
                <a:effectLst/>
                <a:latin typeface="arial" panose="020B0604020202020204" pitchFamily="34" charset="0"/>
              </a:rPr>
              <a:t>”</a:t>
            </a:r>
            <a:endParaRPr lang="fr-FR" dirty="0"/>
          </a:p>
        </p:txBody>
      </p:sp>
    </p:spTree>
    <p:extLst>
      <p:ext uri="{BB962C8B-B14F-4D97-AF65-F5344CB8AC3E}">
        <p14:creationId xmlns:p14="http://schemas.microsoft.com/office/powerpoint/2010/main" val="187132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Optimizers’ review</a:t>
            </a:r>
          </a:p>
        </p:txBody>
      </p:sp>
      <p:sp>
        <p:nvSpPr>
          <p:cNvPr id="6" name="Content Placeholder 5">
            <a:extLst>
              <a:ext uri="{FF2B5EF4-FFF2-40B4-BE49-F238E27FC236}">
                <a16:creationId xmlns:a16="http://schemas.microsoft.com/office/drawing/2014/main" id="{3C4EB284-4A7B-E6BB-BEC1-67954B65026D}"/>
              </a:ext>
            </a:extLst>
          </p:cNvPr>
          <p:cNvSpPr>
            <a:spLocks noGrp="1"/>
          </p:cNvSpPr>
          <p:nvPr>
            <p:ph idx="1"/>
          </p:nvPr>
        </p:nvSpPr>
        <p:spPr/>
        <p:txBody>
          <a:bodyPr>
            <a:normAutofit lnSpcReduction="10000"/>
          </a:bodyPr>
          <a:lstStyle/>
          <a:p>
            <a:pPr algn="just"/>
            <a:r>
              <a:rPr lang="en-US" dirty="0"/>
              <a:t>Reminders:</a:t>
            </a:r>
          </a:p>
          <a:p>
            <a:pPr lvl="1" algn="just"/>
            <a:r>
              <a:rPr lang="en-US" b="0" i="0" dirty="0">
                <a:effectLst/>
                <a:latin typeface="-apple-system"/>
              </a:rPr>
              <a:t>Backpropagation -&gt; algorithm which computes the gradient of the parameters within a neural network with respect to the loss. </a:t>
            </a:r>
          </a:p>
          <a:p>
            <a:pPr lvl="1" algn="just"/>
            <a:r>
              <a:rPr lang="en-US" b="0" i="0" dirty="0">
                <a:effectLst/>
                <a:latin typeface="-apple-system"/>
              </a:rPr>
              <a:t>Gradient descent optimization algorithms -&gt; take that gradient for each parameter and use it to figure out how it should update </a:t>
            </a:r>
            <a:r>
              <a:rPr lang="en-US" dirty="0">
                <a:latin typeface="-apple-system"/>
              </a:rPr>
              <a:t>the parameter </a:t>
            </a:r>
            <a:r>
              <a:rPr lang="en-US" b="0" i="0" dirty="0">
                <a:effectLst/>
                <a:latin typeface="-apple-system"/>
              </a:rPr>
              <a:t>to reduce the loss.</a:t>
            </a:r>
          </a:p>
          <a:p>
            <a:pPr algn="just"/>
            <a:r>
              <a:rPr lang="en-US" dirty="0"/>
              <a:t>Choosing the optimizer is considered to be among the most crucial design decisions in deep learning (reminder: we consider the optimizer as a hyperparameter (and similarly its parameters (</a:t>
            </a:r>
            <a:r>
              <a:rPr lang="en-US" dirty="0" err="1"/>
              <a:t>learning_rate</a:t>
            </a:r>
            <a:r>
              <a:rPr lang="en-US" dirty="0"/>
              <a:t>, </a:t>
            </a:r>
            <a:r>
              <a:rPr lang="en-US" dirty="0" err="1"/>
              <a:t>etc</a:t>
            </a:r>
            <a:r>
              <a:rPr lang="en-US" dirty="0"/>
              <a:t> …) are considered as hyperparameters)).</a:t>
            </a:r>
          </a:p>
          <a:p>
            <a:pPr algn="just"/>
            <a:r>
              <a:rPr lang="en-US" dirty="0"/>
              <a:t>But the growing literature now lists hundreds of optimization methods.</a:t>
            </a:r>
          </a:p>
        </p:txBody>
      </p:sp>
    </p:spTree>
    <p:extLst>
      <p:ext uri="{BB962C8B-B14F-4D97-AF65-F5344CB8AC3E}">
        <p14:creationId xmlns:p14="http://schemas.microsoft.com/office/powerpoint/2010/main" val="2162909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Optimizers’ review</a:t>
            </a:r>
          </a:p>
        </p:txBody>
      </p:sp>
      <p:sp>
        <p:nvSpPr>
          <p:cNvPr id="6" name="Content Placeholder 5">
            <a:extLst>
              <a:ext uri="{FF2B5EF4-FFF2-40B4-BE49-F238E27FC236}">
                <a16:creationId xmlns:a16="http://schemas.microsoft.com/office/drawing/2014/main" id="{3C4EB284-4A7B-E6BB-BEC1-67954B65026D}"/>
              </a:ext>
            </a:extLst>
          </p:cNvPr>
          <p:cNvSpPr>
            <a:spLocks noGrp="1"/>
          </p:cNvSpPr>
          <p:nvPr>
            <p:ph idx="1"/>
          </p:nvPr>
        </p:nvSpPr>
        <p:spPr>
          <a:xfrm>
            <a:off x="838200" y="1825625"/>
            <a:ext cx="10515600" cy="4667250"/>
          </a:xfrm>
        </p:spPr>
        <p:txBody>
          <a:bodyPr>
            <a:normAutofit/>
          </a:bodyPr>
          <a:lstStyle/>
          <a:p>
            <a:pPr algn="just"/>
            <a:r>
              <a:rPr lang="en-US" dirty="0"/>
              <a:t>Descending through a Crowded Valley - Benchmarking Deep Learning Optimizers. Robin M. Schmidt, Frank Schneider, Philipp Hennig:</a:t>
            </a:r>
          </a:p>
          <a:p>
            <a:pPr lvl="1" algn="just"/>
            <a:r>
              <a:rPr lang="en-US" dirty="0"/>
              <a:t>“Analyzing more than 50,000 individual runs [on different Deep Learning problems], we contribute the following three points: (</a:t>
            </a:r>
            <a:r>
              <a:rPr lang="en-US" dirty="0" err="1"/>
              <a:t>i</a:t>
            </a:r>
            <a:r>
              <a:rPr lang="en-US" dirty="0"/>
              <a:t>) </a:t>
            </a:r>
            <a:r>
              <a:rPr lang="en-US" b="1" dirty="0"/>
              <a:t>Optimizer performance varies greatly across tasks. </a:t>
            </a:r>
            <a:r>
              <a:rPr lang="en-US" dirty="0"/>
              <a:t>(ii) </a:t>
            </a:r>
            <a:r>
              <a:rPr lang="en-US" b="1" dirty="0"/>
              <a:t>We observe that evaluating multiple optimizers with default parameters works approximately as well as tuning the hyperparameters of a single, fixed optimizer. </a:t>
            </a:r>
            <a:r>
              <a:rPr lang="en-US" dirty="0"/>
              <a:t>(iii) While</a:t>
            </a:r>
            <a:r>
              <a:rPr lang="en-US" b="1" dirty="0"/>
              <a:t> we cannot discern an optimization method clearly dominating across all tested tasks, </a:t>
            </a:r>
            <a:r>
              <a:rPr lang="en-US" dirty="0"/>
              <a:t>we identify a significantly reduced subset of specific optimizers and parameter choices that generally lead to competitive results in our experiments: </a:t>
            </a:r>
            <a:r>
              <a:rPr lang="en-US" b="1" dirty="0"/>
              <a:t>Adam remains a strong contender, with newer methods </a:t>
            </a:r>
            <a:r>
              <a:rPr lang="en-US" dirty="0"/>
              <a:t>[more complicated and less documented]</a:t>
            </a:r>
            <a:r>
              <a:rPr lang="en-US" b="1" dirty="0"/>
              <a:t> failing to significantly and consistently outperform </a:t>
            </a:r>
            <a:r>
              <a:rPr lang="en-US" dirty="0"/>
              <a:t>it.”</a:t>
            </a:r>
          </a:p>
        </p:txBody>
      </p:sp>
    </p:spTree>
    <p:extLst>
      <p:ext uri="{BB962C8B-B14F-4D97-AF65-F5344CB8AC3E}">
        <p14:creationId xmlns:p14="http://schemas.microsoft.com/office/powerpoint/2010/main" val="548585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SGD</a:t>
            </a:r>
          </a:p>
        </p:txBody>
      </p:sp>
      <p:sp>
        <p:nvSpPr>
          <p:cNvPr id="6" name="Content Placeholder 5">
            <a:extLst>
              <a:ext uri="{FF2B5EF4-FFF2-40B4-BE49-F238E27FC236}">
                <a16:creationId xmlns:a16="http://schemas.microsoft.com/office/drawing/2014/main" id="{3C4EB284-4A7B-E6BB-BEC1-67954B65026D}"/>
              </a:ext>
            </a:extLst>
          </p:cNvPr>
          <p:cNvSpPr>
            <a:spLocks noGrp="1"/>
          </p:cNvSpPr>
          <p:nvPr>
            <p:ph idx="1"/>
          </p:nvPr>
        </p:nvSpPr>
        <p:spPr>
          <a:xfrm>
            <a:off x="838200" y="1825625"/>
            <a:ext cx="10515600" cy="2121087"/>
          </a:xfrm>
        </p:spPr>
        <p:txBody>
          <a:bodyPr>
            <a:normAutofit/>
          </a:bodyPr>
          <a:lstStyle/>
          <a:p>
            <a:pPr algn="just"/>
            <a:r>
              <a:rPr lang="en-US" dirty="0"/>
              <a:t>PyTorch naming is a bit confusing. The implementation of SGD is actually just gradient descent. </a:t>
            </a:r>
            <a:r>
              <a:rPr lang="en-US" b="1" dirty="0">
                <a:solidFill>
                  <a:srgbClr val="FF0000"/>
                </a:solidFill>
              </a:rPr>
              <a:t>The stochasticity comes purely from using (shuffled) mini-batches for each optimizer step</a:t>
            </a:r>
            <a:r>
              <a:rPr lang="en-US" dirty="0"/>
              <a:t>. Without this </a:t>
            </a:r>
            <a:r>
              <a:rPr lang="en-US" dirty="0" err="1"/>
              <a:t>dataloading</a:t>
            </a:r>
            <a:r>
              <a:rPr lang="en-US" dirty="0"/>
              <a:t> aspect, the </a:t>
            </a:r>
            <a:r>
              <a:rPr lang="en-US" dirty="0" err="1"/>
              <a:t>optimisation</a:t>
            </a:r>
            <a:r>
              <a:rPr lang="en-US" dirty="0"/>
              <a:t> algorithm would effectively perform GD, rather than SGD.</a:t>
            </a:r>
          </a:p>
        </p:txBody>
      </p:sp>
    </p:spTree>
    <p:extLst>
      <p:ext uri="{BB962C8B-B14F-4D97-AF65-F5344CB8AC3E}">
        <p14:creationId xmlns:p14="http://schemas.microsoft.com/office/powerpoint/2010/main" val="3053187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SGD</a:t>
            </a:r>
          </a:p>
        </p:txBody>
      </p:sp>
      <p:sp>
        <p:nvSpPr>
          <p:cNvPr id="9" name="Rectangle 3">
            <a:extLst>
              <a:ext uri="{FF2B5EF4-FFF2-40B4-BE49-F238E27FC236}">
                <a16:creationId xmlns:a16="http://schemas.microsoft.com/office/drawing/2014/main" id="{14B5134B-8384-C137-708C-406B9F3D01D1}"/>
              </a:ext>
            </a:extLst>
          </p:cNvPr>
          <p:cNvSpPr>
            <a:spLocks noChangeArrowheads="1"/>
          </p:cNvSpPr>
          <p:nvPr/>
        </p:nvSpPr>
        <p:spPr bwMode="auto">
          <a:xfrm>
            <a:off x="1024217" y="2001870"/>
            <a:ext cx="10406903" cy="25853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dataset</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train_data</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batch_size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shuffle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True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endParaRPr>
          </a:p>
          <a:p>
            <a:pPr eaLnBrk="0" fontAlgn="base" hangingPunct="0">
              <a:spcBef>
                <a:spcPct val="0"/>
              </a:spcBef>
              <a:spcAft>
                <a:spcPct val="0"/>
              </a:spcAft>
            </a:pPr>
            <a:endParaRPr lang="fr-FR" altLang="fr-FR" dirty="0">
              <a:solidFill>
                <a:srgbClr val="CC7832"/>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for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epoch</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 </a:t>
            </a:r>
            <a:r>
              <a:rPr kumimoji="0" lang="fr-FR" altLang="fr-FR" b="0" i="0" u="none" strike="noStrike" cap="none" normalizeH="0" baseline="0" dirty="0">
                <a:ln>
                  <a:noFill/>
                </a:ln>
                <a:solidFill>
                  <a:srgbClr val="8888C6"/>
                </a:solidFill>
                <a:effectLst/>
                <a:latin typeface="Courier New" panose="02070309020205020404" pitchFamily="49" charset="0"/>
                <a:cs typeface="Courier New" panose="02070309020205020404" pitchFamily="49" charset="0"/>
              </a:rPr>
              <a:t>range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n_epochs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for </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inputs</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targets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optimizer.zero_grad</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output = model(inputs)</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loss_fn</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(output</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targets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loss.backward</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optimizer.step</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sz="4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0" name="Rectangle 4">
            <a:extLst>
              <a:ext uri="{FF2B5EF4-FFF2-40B4-BE49-F238E27FC236}">
                <a16:creationId xmlns:a16="http://schemas.microsoft.com/office/drawing/2014/main" id="{88012DB3-6428-1A8A-AC20-8F072A698711}"/>
              </a:ext>
            </a:extLst>
          </p:cNvPr>
          <p:cNvSpPr>
            <a:spLocks noChangeArrowheads="1"/>
          </p:cNvSpPr>
          <p:nvPr/>
        </p:nvSpPr>
        <p:spPr bwMode="auto">
          <a:xfrm>
            <a:off x="1228725" y="5120698"/>
            <a:ext cx="973455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2800" dirty="0">
                <a:latin typeface="+mn-lt"/>
              </a:rPr>
              <a:t>-&gt; this </a:t>
            </a:r>
            <a:r>
              <a:rPr lang="fr-FR" altLang="fr-FR" sz="2800" dirty="0" err="1">
                <a:latin typeface="+mn-lt"/>
              </a:rPr>
              <a:t>example</a:t>
            </a:r>
            <a:r>
              <a:rPr lang="fr-FR" altLang="fr-FR" sz="2800" dirty="0">
                <a:latin typeface="+mn-lt"/>
              </a:rPr>
              <a:t> pushes the </a:t>
            </a:r>
            <a:r>
              <a:rPr lang="fr-FR" altLang="fr-FR" sz="2800" dirty="0" err="1">
                <a:latin typeface="+mn-lt"/>
              </a:rPr>
              <a:t>stochasticity</a:t>
            </a:r>
            <a:r>
              <a:rPr lang="fr-FR" altLang="fr-FR" sz="2800" dirty="0">
                <a:latin typeface="+mn-lt"/>
              </a:rPr>
              <a:t> to the </a:t>
            </a:r>
            <a:r>
              <a:rPr lang="fr-FR" altLang="fr-FR" sz="2800" dirty="0" err="1">
                <a:latin typeface="+mn-lt"/>
              </a:rPr>
              <a:t>limit</a:t>
            </a:r>
            <a:r>
              <a:rPr lang="fr-FR" altLang="fr-FR" sz="2800" dirty="0">
                <a:latin typeface="+mn-lt"/>
              </a:rPr>
              <a:t> by </a:t>
            </a:r>
            <a:r>
              <a:rPr lang="fr-FR" altLang="fr-FR" sz="2800" dirty="0" err="1">
                <a:latin typeface="+mn-lt"/>
              </a:rPr>
              <a:t>computing</a:t>
            </a:r>
            <a:r>
              <a:rPr lang="fr-FR" altLang="fr-FR" sz="2800" dirty="0">
                <a:latin typeface="+mn-lt"/>
              </a:rPr>
              <a:t> gradients on single </a:t>
            </a:r>
            <a:r>
              <a:rPr lang="fr-FR" altLang="fr-FR" sz="2800" dirty="0" err="1">
                <a:latin typeface="+mn-lt"/>
              </a:rPr>
              <a:t>samples</a:t>
            </a:r>
            <a:r>
              <a:rPr lang="fr-FR" altLang="fr-FR" sz="2800" dirty="0">
                <a:latin typeface="+mn-lt"/>
              </a:rPr>
              <a:t> (for input, </a:t>
            </a:r>
            <a:r>
              <a:rPr lang="fr-FR" altLang="fr-FR" sz="2800" dirty="0" err="1">
                <a:latin typeface="+mn-lt"/>
              </a:rPr>
              <a:t>target</a:t>
            </a:r>
            <a:r>
              <a:rPr lang="fr-FR" altLang="fr-FR" sz="2800" dirty="0">
                <a:latin typeface="+mn-lt"/>
              </a:rPr>
              <a:t> in </a:t>
            </a:r>
            <a:r>
              <a:rPr lang="fr-FR" altLang="fr-FR" sz="2800" dirty="0" err="1">
                <a:latin typeface="+mn-lt"/>
              </a:rPr>
              <a:t>dataset</a:t>
            </a:r>
            <a:r>
              <a:rPr lang="fr-FR" altLang="fr-FR" sz="2800" dirty="0">
                <a:latin typeface="+mn-lt"/>
              </a:rPr>
              <a:t>). </a:t>
            </a:r>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7E315CE1-FC83-B914-56D3-0BC9FF2D9815}"/>
                  </a:ext>
                </a:extLst>
              </p14:cNvPr>
              <p14:cNvContentPartPr/>
              <p14:nvPr/>
            </p14:nvContentPartPr>
            <p14:xfrm>
              <a:off x="6984995" y="1552384"/>
              <a:ext cx="3444840" cy="1696320"/>
            </p14:xfrm>
          </p:contentPart>
        </mc:Choice>
        <mc:Fallback xmlns="">
          <p:pic>
            <p:nvPicPr>
              <p:cNvPr id="15" name="Ink 14">
                <a:extLst>
                  <a:ext uri="{FF2B5EF4-FFF2-40B4-BE49-F238E27FC236}">
                    <a16:creationId xmlns:a16="http://schemas.microsoft.com/office/drawing/2014/main" id="{7E315CE1-FC83-B914-56D3-0BC9FF2D9815}"/>
                  </a:ext>
                </a:extLst>
              </p:cNvPr>
              <p:cNvPicPr/>
              <p:nvPr/>
            </p:nvPicPr>
            <p:blipFill>
              <a:blip r:embed="rId3"/>
              <a:stretch>
                <a:fillRect/>
              </a:stretch>
            </p:blipFill>
            <p:spPr>
              <a:xfrm>
                <a:off x="6949355" y="1516384"/>
                <a:ext cx="3516480" cy="1767960"/>
              </a:xfrm>
              <a:prstGeom prst="rect">
                <a:avLst/>
              </a:prstGeom>
            </p:spPr>
          </p:pic>
        </mc:Fallback>
      </mc:AlternateContent>
    </p:spTree>
    <p:extLst>
      <p:ext uri="{BB962C8B-B14F-4D97-AF65-F5344CB8AC3E}">
        <p14:creationId xmlns:p14="http://schemas.microsoft.com/office/powerpoint/2010/main" val="235212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SGD</a:t>
            </a:r>
          </a:p>
        </p:txBody>
      </p:sp>
      <p:sp>
        <p:nvSpPr>
          <p:cNvPr id="9" name="Rectangle 3">
            <a:extLst>
              <a:ext uri="{FF2B5EF4-FFF2-40B4-BE49-F238E27FC236}">
                <a16:creationId xmlns:a16="http://schemas.microsoft.com/office/drawing/2014/main" id="{14B5134B-8384-C137-708C-406B9F3D01D1}"/>
              </a:ext>
            </a:extLst>
          </p:cNvPr>
          <p:cNvSpPr>
            <a:spLocks noChangeArrowheads="1"/>
          </p:cNvSpPr>
          <p:nvPr/>
        </p:nvSpPr>
        <p:spPr bwMode="auto">
          <a:xfrm>
            <a:off x="1024217" y="2001870"/>
            <a:ext cx="10406903" cy="25853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dataset</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train_data</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batch_size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32</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shuffle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True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endParaRPr>
          </a:p>
          <a:p>
            <a:pPr eaLnBrk="0" fontAlgn="base" hangingPunct="0">
              <a:spcBef>
                <a:spcPct val="0"/>
              </a:spcBef>
              <a:spcAft>
                <a:spcPct val="0"/>
              </a:spcAft>
            </a:pPr>
            <a:endParaRPr lang="fr-FR" altLang="fr-FR" dirty="0">
              <a:solidFill>
                <a:srgbClr val="CC7832"/>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for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epoch</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 </a:t>
            </a:r>
            <a:r>
              <a:rPr kumimoji="0" lang="fr-FR" altLang="fr-FR" b="0" i="0" u="none" strike="noStrike" cap="none" normalizeH="0" baseline="0" dirty="0">
                <a:ln>
                  <a:noFill/>
                </a:ln>
                <a:solidFill>
                  <a:srgbClr val="8888C6"/>
                </a:solidFill>
                <a:effectLst/>
                <a:latin typeface="Courier New" panose="02070309020205020404" pitchFamily="49" charset="0"/>
                <a:cs typeface="Courier New" panose="02070309020205020404" pitchFamily="49" charset="0"/>
              </a:rPr>
              <a:t>range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n_epochs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for </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inputs</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targets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optimizer.zero_grad</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output = model(inputs)</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loss_fn</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(output</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targets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loss.backward</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optimizer.step</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sz="4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0" name="Rectangle 4">
            <a:extLst>
              <a:ext uri="{FF2B5EF4-FFF2-40B4-BE49-F238E27FC236}">
                <a16:creationId xmlns:a16="http://schemas.microsoft.com/office/drawing/2014/main" id="{88012DB3-6428-1A8A-AC20-8F072A698711}"/>
              </a:ext>
            </a:extLst>
          </p:cNvPr>
          <p:cNvSpPr>
            <a:spLocks noChangeArrowheads="1"/>
          </p:cNvSpPr>
          <p:nvPr/>
        </p:nvSpPr>
        <p:spPr bwMode="auto">
          <a:xfrm>
            <a:off x="1228725" y="5120698"/>
            <a:ext cx="973455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fr-FR" sz="2800" dirty="0">
                <a:latin typeface="+mn-lt"/>
              </a:rPr>
              <a:t>-&gt; in practice a larger batch size usually allows you to use a larger learning rate</a:t>
            </a:r>
            <a:endParaRPr lang="fr-FR" altLang="fr-FR" sz="2800" dirty="0">
              <a:latin typeface="+mn-lt"/>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739FA5A7-3F10-CB62-BB10-22F61187273F}"/>
                  </a:ext>
                </a:extLst>
              </p14:cNvPr>
              <p14:cNvContentPartPr/>
              <p14:nvPr/>
            </p14:nvContentPartPr>
            <p14:xfrm>
              <a:off x="6984995" y="1552384"/>
              <a:ext cx="3444840" cy="1696320"/>
            </p14:xfrm>
          </p:contentPart>
        </mc:Choice>
        <mc:Fallback xmlns="">
          <p:pic>
            <p:nvPicPr>
              <p:cNvPr id="2" name="Ink 1">
                <a:extLst>
                  <a:ext uri="{FF2B5EF4-FFF2-40B4-BE49-F238E27FC236}">
                    <a16:creationId xmlns:a16="http://schemas.microsoft.com/office/drawing/2014/main" id="{739FA5A7-3F10-CB62-BB10-22F61187273F}"/>
                  </a:ext>
                </a:extLst>
              </p:cNvPr>
              <p:cNvPicPr/>
              <p:nvPr/>
            </p:nvPicPr>
            <p:blipFill>
              <a:blip r:embed="rId4"/>
              <a:stretch>
                <a:fillRect/>
              </a:stretch>
            </p:blipFill>
            <p:spPr>
              <a:xfrm>
                <a:off x="6948995" y="1516384"/>
                <a:ext cx="3516480" cy="1767960"/>
              </a:xfrm>
              <a:prstGeom prst="rect">
                <a:avLst/>
              </a:prstGeom>
            </p:spPr>
          </p:pic>
        </mc:Fallback>
      </mc:AlternateContent>
    </p:spTree>
    <p:extLst>
      <p:ext uri="{BB962C8B-B14F-4D97-AF65-F5344CB8AC3E}">
        <p14:creationId xmlns:p14="http://schemas.microsoft.com/office/powerpoint/2010/main" val="3087796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Momentum</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C4EB284-4A7B-E6BB-BEC1-67954B65026D}"/>
                  </a:ext>
                </a:extLst>
              </p:cNvPr>
              <p:cNvSpPr>
                <a:spLocks noGrp="1"/>
              </p:cNvSpPr>
              <p:nvPr>
                <p:ph idx="1"/>
              </p:nvPr>
            </p:nvSpPr>
            <p:spPr>
              <a:xfrm>
                <a:off x="838200" y="1832999"/>
                <a:ext cx="10515600" cy="4538304"/>
              </a:xfrm>
            </p:spPr>
            <p:txBody>
              <a:bodyPr>
                <a:normAutofit/>
              </a:bodyPr>
              <a:lstStyle/>
              <a:p>
                <a:pPr marL="0" indent="0" algn="ctr">
                  <a:buNone/>
                </a:pP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𝑣</m:t>
                        </m:r>
                      </m:e>
                      <m:sub>
                        <m:r>
                          <a:rPr lang="fr-FR" b="0" i="1" smtClean="0">
                            <a:latin typeface="Cambria Math" panose="02040503050406030204" pitchFamily="18" charset="0"/>
                          </a:rPr>
                          <m:t>𝑡</m:t>
                        </m:r>
                        <m:r>
                          <a:rPr lang="fr-FR" b="0" i="1" smtClean="0">
                            <a:latin typeface="Cambria Math" panose="02040503050406030204" pitchFamily="18" charset="0"/>
                          </a:rPr>
                          <m:t>, </m:t>
                        </m:r>
                        <m:r>
                          <a:rPr lang="fr-FR" b="0" i="1" smtClean="0">
                            <a:latin typeface="Cambria Math" panose="02040503050406030204" pitchFamily="18" charset="0"/>
                          </a:rPr>
                          <m:t>𝑖</m:t>
                        </m:r>
                      </m:sub>
                    </m:sSub>
                    <m:r>
                      <a:rPr lang="fr-FR" b="0" i="1" smtClean="0">
                        <a:latin typeface="Cambria Math" panose="02040503050406030204" pitchFamily="18" charset="0"/>
                      </a:rPr>
                      <m:t>=</m:t>
                    </m:r>
                    <m:r>
                      <a:rPr lang="fr-FR" b="0" i="1" smtClean="0">
                        <a:latin typeface="Cambria Math" panose="02040503050406030204" pitchFamily="18" charset="0"/>
                      </a:rPr>
                      <m:t>𝛾</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𝑣</m:t>
                        </m:r>
                      </m:e>
                      <m:sub>
                        <m:r>
                          <a:rPr lang="fr-FR" b="0" i="1" smtClean="0">
                            <a:latin typeface="Cambria Math" panose="02040503050406030204" pitchFamily="18" charset="0"/>
                          </a:rPr>
                          <m:t>𝑡</m:t>
                        </m:r>
                        <m:r>
                          <a:rPr lang="fr-FR" b="0" i="1" smtClean="0">
                            <a:latin typeface="Cambria Math" panose="02040503050406030204" pitchFamily="18" charset="0"/>
                          </a:rPr>
                          <m:t>−1, </m:t>
                        </m:r>
                        <m:r>
                          <a:rPr lang="fr-FR" b="0" i="1" smtClean="0">
                            <a:latin typeface="Cambria Math" panose="02040503050406030204" pitchFamily="18" charset="0"/>
                          </a:rPr>
                          <m:t>𝑖</m:t>
                        </m:r>
                      </m:sub>
                    </m:sSub>
                    <m:r>
                      <a:rPr lang="fr-FR" b="0" i="1" smtClean="0">
                        <a:latin typeface="Cambria Math" panose="02040503050406030204" pitchFamily="18" charset="0"/>
                      </a:rPr>
                      <m:t>+</m:t>
                    </m:r>
                    <m:r>
                      <a:rPr lang="fr-FR" b="0" i="1" smtClean="0">
                        <a:latin typeface="Cambria Math" panose="02040503050406030204" pitchFamily="18" charset="0"/>
                      </a:rPr>
                      <m:t>𝜕</m:t>
                    </m:r>
                    <m:r>
                      <a:rPr lang="fr-FR" b="0" i="1" smtClean="0">
                        <a:latin typeface="Cambria Math" panose="02040503050406030204" pitchFamily="18" charset="0"/>
                      </a:rPr>
                      <m:t>𝑙𝑜𝑠𝑠</m:t>
                    </m:r>
                    <m:r>
                      <a:rPr lang="fr-FR" b="0" i="1" smtClean="0">
                        <a:latin typeface="Cambria Math" panose="02040503050406030204" pitchFamily="18" charset="0"/>
                      </a:rPr>
                      <m:t>/</m:t>
                    </m:r>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𝜃</m:t>
                        </m:r>
                      </m:e>
                      <m:sub>
                        <m:r>
                          <a:rPr lang="fr-FR" b="0" i="1" smtClean="0">
                            <a:latin typeface="Cambria Math" panose="02040503050406030204" pitchFamily="18" charset="0"/>
                          </a:rPr>
                          <m:t>𝑡</m:t>
                        </m:r>
                        <m:r>
                          <a:rPr lang="fr-FR" b="0" i="1" smtClean="0">
                            <a:latin typeface="Cambria Math" panose="02040503050406030204" pitchFamily="18" charset="0"/>
                          </a:rPr>
                          <m:t>,</m:t>
                        </m:r>
                        <m:r>
                          <a:rPr lang="fr-FR" b="0" i="1" smtClean="0">
                            <a:latin typeface="Cambria Math" panose="02040503050406030204" pitchFamily="18" charset="0"/>
                          </a:rPr>
                          <m:t>𝑖</m:t>
                        </m:r>
                      </m:sub>
                    </m:sSub>
                  </m:oMath>
                </a14:m>
                <a:r>
                  <a:rPr lang="en-US" dirty="0"/>
                  <a:t> </a:t>
                </a:r>
              </a:p>
              <a:p>
                <a:pPr marL="0" indent="0" algn="ctr">
                  <a:buNone/>
                </a:pPr>
                <a:endParaRPr lang="en-US" dirty="0"/>
              </a:p>
              <a:p>
                <a:pPr marL="0" indent="0" algn="just">
                  <a:buNone/>
                </a:pP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𝜃</m:t>
                          </m:r>
                        </m:e>
                        <m:sub>
                          <m:r>
                            <a:rPr lang="fr-FR" b="0" i="1" smtClean="0">
                              <a:latin typeface="Cambria Math" panose="02040503050406030204" pitchFamily="18" charset="0"/>
                            </a:rPr>
                            <m:t>𝑡</m:t>
                          </m:r>
                          <m:r>
                            <a:rPr lang="fr-FR" b="0" i="1" smtClean="0">
                              <a:latin typeface="Cambria Math" panose="02040503050406030204" pitchFamily="18" charset="0"/>
                            </a:rPr>
                            <m:t>+1, </m:t>
                          </m:r>
                          <m:r>
                            <a:rPr lang="fr-FR" b="0" i="1" smtClean="0">
                              <a:latin typeface="Cambria Math" panose="02040503050406030204" pitchFamily="18" charset="0"/>
                            </a:rPr>
                            <m:t>𝑖</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𝜃</m:t>
                          </m:r>
                        </m:e>
                        <m:sub>
                          <m:r>
                            <a:rPr lang="fr-FR" b="0" i="1" smtClean="0">
                              <a:latin typeface="Cambria Math" panose="02040503050406030204" pitchFamily="18" charset="0"/>
                            </a:rPr>
                            <m:t>𝑡</m:t>
                          </m:r>
                          <m:r>
                            <a:rPr lang="fr-FR" b="0" i="1" smtClean="0">
                              <a:latin typeface="Cambria Math" panose="02040503050406030204" pitchFamily="18" charset="0"/>
                            </a:rPr>
                            <m:t>,</m:t>
                          </m:r>
                          <m:r>
                            <a:rPr lang="fr-FR" b="0" i="1" smtClean="0">
                              <a:latin typeface="Cambria Math" panose="02040503050406030204" pitchFamily="18" charset="0"/>
                            </a:rPr>
                            <m:t>𝑖</m:t>
                          </m:r>
                        </m:sub>
                      </m:sSub>
                      <m:r>
                        <a:rPr lang="fr-FR" b="0" i="1" smtClean="0">
                          <a:latin typeface="Cambria Math" panose="02040503050406030204" pitchFamily="18" charset="0"/>
                        </a:rPr>
                        <m:t> −</m:t>
                      </m:r>
                      <m:r>
                        <a:rPr lang="fr-FR" b="0" i="1" smtClean="0">
                          <a:latin typeface="Cambria Math" panose="02040503050406030204" pitchFamily="18" charset="0"/>
                        </a:rPr>
                        <m:t>𝑙𝑟</m:t>
                      </m:r>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𝑣</m:t>
                          </m:r>
                        </m:e>
                        <m:sub>
                          <m:r>
                            <a:rPr lang="fr-FR" b="0" i="1" smtClean="0">
                              <a:latin typeface="Cambria Math" panose="02040503050406030204" pitchFamily="18" charset="0"/>
                            </a:rPr>
                            <m:t>𝑡</m:t>
                          </m:r>
                          <m:r>
                            <a:rPr lang="fr-FR" b="0" i="1" smtClean="0">
                              <a:latin typeface="Cambria Math" panose="02040503050406030204" pitchFamily="18" charset="0"/>
                            </a:rPr>
                            <m:t>, </m:t>
                          </m:r>
                          <m:r>
                            <a:rPr lang="fr-FR" b="0" i="1" smtClean="0">
                              <a:latin typeface="Cambria Math" panose="02040503050406030204" pitchFamily="18" charset="0"/>
                            </a:rPr>
                            <m:t>𝑖</m:t>
                          </m:r>
                        </m:sub>
                      </m:sSub>
                    </m:oMath>
                  </m:oMathPara>
                </a14:m>
                <a:endParaRPr lang="fr-FR" b="0" dirty="0"/>
              </a:p>
              <a:p>
                <a:pPr marL="0" indent="0" algn="just">
                  <a:buNone/>
                </a:pPr>
                <a:endParaRPr lang="en-US" dirty="0"/>
              </a:p>
              <a:p>
                <a:pPr marL="0" indent="0" algn="just">
                  <a:buNone/>
                </a:pPr>
                <a:r>
                  <a:rPr lang="en-US" dirty="0"/>
                  <a:t>-&gt; New hyperparameter!</a:t>
                </a:r>
              </a:p>
            </p:txBody>
          </p:sp>
        </mc:Choice>
        <mc:Fallback xmlns="">
          <p:sp>
            <p:nvSpPr>
              <p:cNvPr id="6" name="Content Placeholder 5">
                <a:extLst>
                  <a:ext uri="{FF2B5EF4-FFF2-40B4-BE49-F238E27FC236}">
                    <a16:creationId xmlns:a16="http://schemas.microsoft.com/office/drawing/2014/main" id="{3C4EB284-4A7B-E6BB-BEC1-67954B65026D}"/>
                  </a:ext>
                </a:extLst>
              </p:cNvPr>
              <p:cNvSpPr>
                <a:spLocks noGrp="1" noRot="1" noChangeAspect="1" noMove="1" noResize="1" noEditPoints="1" noAdjustHandles="1" noChangeArrowheads="1" noChangeShapeType="1" noTextEdit="1"/>
              </p:cNvSpPr>
              <p:nvPr>
                <p:ph idx="1"/>
              </p:nvPr>
            </p:nvSpPr>
            <p:spPr>
              <a:xfrm>
                <a:off x="838200" y="1832999"/>
                <a:ext cx="10515600" cy="4538304"/>
              </a:xfrm>
              <a:blipFill>
                <a:blip r:embed="rId3"/>
                <a:stretch>
                  <a:fillRect l="-1217"/>
                </a:stretch>
              </a:blipFill>
            </p:spPr>
            <p:txBody>
              <a:bodyPr/>
              <a:lstStyle/>
              <a:p>
                <a:r>
                  <a:rPr lang="fr-FR">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54042779-8AEA-B3E7-5CB9-93CE086E2294}"/>
                  </a:ext>
                </a:extLst>
              </p14:cNvPr>
              <p14:cNvContentPartPr/>
              <p14:nvPr/>
            </p14:nvContentPartPr>
            <p14:xfrm>
              <a:off x="5036598" y="2336667"/>
              <a:ext cx="974160" cy="360"/>
            </p14:xfrm>
          </p:contentPart>
        </mc:Choice>
        <mc:Fallback xmlns="">
          <p:pic>
            <p:nvPicPr>
              <p:cNvPr id="13" name="Ink 12">
                <a:extLst>
                  <a:ext uri="{FF2B5EF4-FFF2-40B4-BE49-F238E27FC236}">
                    <a16:creationId xmlns:a16="http://schemas.microsoft.com/office/drawing/2014/main" id="{54042779-8AEA-B3E7-5CB9-93CE086E2294}"/>
                  </a:ext>
                </a:extLst>
              </p:cNvPr>
              <p:cNvPicPr/>
              <p:nvPr/>
            </p:nvPicPr>
            <p:blipFill>
              <a:blip r:embed="rId5"/>
              <a:stretch>
                <a:fillRect/>
              </a:stretch>
            </p:blipFill>
            <p:spPr>
              <a:xfrm>
                <a:off x="5000598" y="2301027"/>
                <a:ext cx="1045800" cy="72000"/>
              </a:xfrm>
              <a:prstGeom prst="rect">
                <a:avLst/>
              </a:prstGeom>
            </p:spPr>
          </p:pic>
        </mc:Fallback>
      </mc:AlternateContent>
    </p:spTree>
    <p:extLst>
      <p:ext uri="{BB962C8B-B14F-4D97-AF65-F5344CB8AC3E}">
        <p14:creationId xmlns:p14="http://schemas.microsoft.com/office/powerpoint/2010/main" val="230855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Learning </a:t>
            </a:r>
            <a:r>
              <a:rPr lang="en-US"/>
              <a:t>rate scheduling</a:t>
            </a:r>
            <a:endParaRPr lang="en-US" dirty="0"/>
          </a:p>
        </p:txBody>
      </p:sp>
      <p:pic>
        <p:nvPicPr>
          <p:cNvPr id="7" name="Picture 6">
            <a:extLst>
              <a:ext uri="{FF2B5EF4-FFF2-40B4-BE49-F238E27FC236}">
                <a16:creationId xmlns:a16="http://schemas.microsoft.com/office/drawing/2014/main" id="{9882887F-2359-65FC-4040-10214D45762A}"/>
              </a:ext>
            </a:extLst>
          </p:cNvPr>
          <p:cNvPicPr>
            <a:picLocks noChangeAspect="1"/>
          </p:cNvPicPr>
          <p:nvPr/>
        </p:nvPicPr>
        <p:blipFill>
          <a:blip r:embed="rId3"/>
          <a:stretch>
            <a:fillRect/>
          </a:stretch>
        </p:blipFill>
        <p:spPr>
          <a:xfrm>
            <a:off x="1050468" y="1830133"/>
            <a:ext cx="9605242" cy="3813847"/>
          </a:xfrm>
          <a:prstGeom prst="rect">
            <a:avLst/>
          </a:prstGeom>
        </p:spPr>
      </p:pic>
      <p:sp>
        <p:nvSpPr>
          <p:cNvPr id="8" name="Rectangle 7">
            <a:extLst>
              <a:ext uri="{FF2B5EF4-FFF2-40B4-BE49-F238E27FC236}">
                <a16:creationId xmlns:a16="http://schemas.microsoft.com/office/drawing/2014/main" id="{DF8F17C0-85F0-1605-7332-6617921D4CA2}"/>
              </a:ext>
            </a:extLst>
          </p:cNvPr>
          <p:cNvSpPr/>
          <p:nvPr/>
        </p:nvSpPr>
        <p:spPr>
          <a:xfrm>
            <a:off x="7643813" y="1830133"/>
            <a:ext cx="2133599" cy="3157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Constant </a:t>
            </a:r>
            <a:r>
              <a:rPr lang="fr-FR" sz="1600" dirty="0" err="1">
                <a:solidFill>
                  <a:schemeClr val="tx1"/>
                </a:solidFill>
              </a:rPr>
              <a:t>learning</a:t>
            </a:r>
            <a:r>
              <a:rPr lang="fr-FR" sz="1600" dirty="0">
                <a:solidFill>
                  <a:schemeClr val="tx1"/>
                </a:solidFill>
              </a:rPr>
              <a:t> rate</a:t>
            </a:r>
          </a:p>
        </p:txBody>
      </p:sp>
    </p:spTree>
    <p:extLst>
      <p:ext uri="{BB962C8B-B14F-4D97-AF65-F5344CB8AC3E}">
        <p14:creationId xmlns:p14="http://schemas.microsoft.com/office/powerpoint/2010/main" val="1110710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Learning </a:t>
            </a:r>
            <a:r>
              <a:rPr lang="en-US"/>
              <a:t>rate scheduling</a:t>
            </a:r>
            <a:endParaRPr lang="en-US" dirty="0"/>
          </a:p>
        </p:txBody>
      </p:sp>
      <p:pic>
        <p:nvPicPr>
          <p:cNvPr id="8" name="Picture 7" descr="A picture containing chart&#10;&#10;Description automatically generated">
            <a:extLst>
              <a:ext uri="{FF2B5EF4-FFF2-40B4-BE49-F238E27FC236}">
                <a16:creationId xmlns:a16="http://schemas.microsoft.com/office/drawing/2014/main" id="{A2B14077-2F89-7F17-624A-F8EFDDB57318}"/>
              </a:ext>
            </a:extLst>
          </p:cNvPr>
          <p:cNvPicPr>
            <a:picLocks noChangeAspect="1"/>
          </p:cNvPicPr>
          <p:nvPr/>
        </p:nvPicPr>
        <p:blipFill rotWithShape="1">
          <a:blip r:embed="rId3">
            <a:extLst>
              <a:ext uri="{28A0092B-C50C-407E-A947-70E740481C1C}">
                <a14:useLocalDpi xmlns:a14="http://schemas.microsoft.com/office/drawing/2010/main" val="0"/>
              </a:ext>
            </a:extLst>
          </a:blip>
          <a:srcRect b="9344"/>
          <a:stretch/>
        </p:blipFill>
        <p:spPr>
          <a:xfrm>
            <a:off x="1582883" y="725334"/>
            <a:ext cx="9026234" cy="5767541"/>
          </a:xfrm>
          <a:prstGeom prst="rect">
            <a:avLst/>
          </a:prstGeom>
        </p:spPr>
      </p:pic>
    </p:spTree>
    <p:extLst>
      <p:ext uri="{BB962C8B-B14F-4D97-AF65-F5344CB8AC3E}">
        <p14:creationId xmlns:p14="http://schemas.microsoft.com/office/powerpoint/2010/main" val="3671612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 2.59259E-6 L -0.18034 0.4206 " pathEditMode="relative" rAng="0" ptsTypes="AA">
                                      <p:cBhvr>
                                        <p:cTn id="6" dur="2000" fill="hold"/>
                                        <p:tgtEl>
                                          <p:spTgt spid="8"/>
                                        </p:tgtEl>
                                        <p:attrNameLst>
                                          <p:attrName>ppt_x</p:attrName>
                                          <p:attrName>ppt_y</p:attrName>
                                        </p:attrNameLst>
                                      </p:cBhvr>
                                      <p:rCtr x="-9023" y="21019"/>
                                    </p:animMotion>
                                  </p:childTnLst>
                                </p:cTn>
                              </p:par>
                              <p:par>
                                <p:cTn id="7" presetID="6" presetClass="emph" presetSubtype="0" fill="hold" nodeType="withEffect">
                                  <p:stCondLst>
                                    <p:cond delay="500"/>
                                  </p:stCondLst>
                                  <p:childTnLst>
                                    <p:animScale>
                                      <p:cBhvr>
                                        <p:cTn id="8" dur="2000" fill="hold"/>
                                        <p:tgtEl>
                                          <p:spTgt spid="8"/>
                                        </p:tgtEl>
                                      </p:cBhvr>
                                      <p:by x="225000" y="22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3868</TotalTime>
  <Words>1333</Words>
  <Application>Microsoft Office PowerPoint</Application>
  <PresentationFormat>Widescreen</PresentationFormat>
  <Paragraphs>74</Paragraphs>
  <Slides>15</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-apple-system</vt:lpstr>
      <vt:lpstr>Arial</vt:lpstr>
      <vt:lpstr>Arial</vt:lpstr>
      <vt:lpstr>Calibri</vt:lpstr>
      <vt:lpstr>Calibri Light</vt:lpstr>
      <vt:lpstr>Cambria Math</vt:lpstr>
      <vt:lpstr>Courier New</vt:lpstr>
      <vt:lpstr>MathJax_Math-italic</vt:lpstr>
      <vt:lpstr>Office Theme</vt:lpstr>
      <vt:lpstr>Optimizers’ review and different techniques to improve your Neural Network</vt:lpstr>
      <vt:lpstr>Optimizers’ review</vt:lpstr>
      <vt:lpstr>Optimizers’ review</vt:lpstr>
      <vt:lpstr>SGD</vt:lpstr>
      <vt:lpstr>SGD</vt:lpstr>
      <vt:lpstr>SGD</vt:lpstr>
      <vt:lpstr>Momentum</vt:lpstr>
      <vt:lpstr>Learning rate scheduling</vt:lpstr>
      <vt:lpstr>Learning rate scheduling</vt:lpstr>
      <vt:lpstr>Learning rate scheduling</vt:lpstr>
      <vt:lpstr>We will explore different optimizers, different learning rates schedulers in TD no worries!</vt:lpstr>
      <vt:lpstr>Gradient clipping</vt:lpstr>
      <vt:lpstr>Batch normalization</vt:lpstr>
      <vt:lpstr>Batch normalization</vt:lpstr>
      <vt:lpstr>Dropout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PyTorch</dc:title>
  <dc:creator>Paul Dubois</dc:creator>
  <cp:lastModifiedBy>Romain Lhotte</cp:lastModifiedBy>
  <cp:revision>104</cp:revision>
  <dcterms:created xsi:type="dcterms:W3CDTF">2023-01-03T10:31:33Z</dcterms:created>
  <dcterms:modified xsi:type="dcterms:W3CDTF">2023-01-19T16:13:35Z</dcterms:modified>
</cp:coreProperties>
</file>