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256" r:id="rId3"/>
    <p:sldId id="333" r:id="rId4"/>
    <p:sldId id="334" r:id="rId5"/>
    <p:sldId id="335" r:id="rId6"/>
    <p:sldId id="339" r:id="rId7"/>
    <p:sldId id="342" r:id="rId8"/>
    <p:sldId id="341" r:id="rId9"/>
    <p:sldId id="340" r:id="rId10"/>
    <p:sldId id="344" r:id="rId11"/>
    <p:sldId id="3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75" d="100"/>
          <a:sy n="75" d="100"/>
        </p:scale>
        <p:origin x="89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996-A4EC-6257-26FE-DB6839D60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55D6DC-8BAC-C1EB-5B69-BE42660C5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A99D3-5B2B-1653-CA01-246B1D10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09FF-A730-E7B3-68CD-07BFB0EF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C5567-E6B6-0210-D509-FFCDFF0A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4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3DDD-5394-07C2-F199-4BD589B8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9A337-277D-C2E9-0615-6FAB648C3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930E0-B236-B6A3-1F70-2F5BFD38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D4B02-4D97-F134-47B6-AC29A069C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514D8-C818-DA50-FC05-FB9DC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68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B570C9-EE29-CC54-6E68-6C4AE424C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ABA9C9-B7FB-DD98-F0F2-731D43A9E0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C17E1-4A59-EA7F-FA27-335677D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F7952-FF67-03AB-4068-D4EDCB78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B4F81-7CA4-8B13-E0D2-908ECE56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0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627B-819E-3C57-A8A0-F492D8A3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99464-DDCB-94F4-FFE8-B0A4104EB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7089-2C49-7221-0867-F6BBDF5F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A1C85-3577-A1F9-F11A-409951AB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7C87D-85F5-EE17-3BD4-B924B032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10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1F9F-B735-5E82-C065-E959A2F6B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67A7F-E95C-A0D9-F7A0-6513FCC7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209BC-18F4-A038-E2AC-F77252111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448A-8D71-F7C3-BA87-0CB639753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E4CD4-0D6D-251C-2E4E-4B7F456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6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1ADC-C02D-6A99-3CCC-86C860BF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2129-9FE8-0979-D755-9FD94A1AB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1BE0-7CAE-4F9C-34C5-16D08688B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3A641-C5D4-151A-CB52-B0FDD3E62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E711-F68C-B53C-51F1-1B1B087C0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40B4-102D-73A9-62A5-44AE0B0E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3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4615-1764-3987-93DD-215F70D7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C5E9E-2AC5-2F57-8657-FC99387C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ECCD67-6F92-DA88-1FA0-9F3562A0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72968-844C-C57C-04EF-FB70F3798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99E48-C8E6-31C1-B156-3B64D643E9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70FC9A-4305-1491-B2C4-19322A5C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655427-370E-E9AE-88A8-92C24EA3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18FF4-9CC2-A78C-D3CB-0992D95AE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3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A7ED-C12E-4945-7D3B-8EAB5EC8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EC4C55-F303-771C-4001-535D6BFE8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172D4-2508-1CCF-C22C-2F2D0981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953F3-3252-ACC7-BB05-19B687C1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57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A56E01-1DEE-1C11-3FFF-1942C1B9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FFDF0-1A24-F2A6-2C07-AC463CC9B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4FB57-96AE-57B6-C4A4-441DA5A1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6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174B-4AF7-89A1-CA69-405A56EE1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5EBB7-68C4-F738-53C8-29FF074E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4DBF-CEE7-EBC0-8F52-BC7D47856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358A8-52B3-9E3C-1714-9CDCA3FF0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B360A-A410-75D2-CC00-09FBD89AC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10BA4-7B5B-911E-03CA-2B9131AE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DB32-2E4E-28FD-F205-0C05F5FC1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0957A4-5AEA-2889-53DB-E7A0C7787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A4BE3C-DB2A-6130-17B0-C306122F9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285E-B753-ECC0-4A95-F86C3A79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D5F45-9D80-4444-BE81-296F10FD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0ADF-807A-446C-C3C6-FA3B7FC73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36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E38C85-171E-6C89-9059-EE5BDF2F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1DA5AF-7B9F-05B7-382A-4F4669132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4D95-F3B3-F391-9CA2-81D6FB130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6803B-D602-4C3D-AD5C-468F46C70933}" type="datetimeFigureOut">
              <a:rPr lang="en-US" smtClean="0"/>
              <a:t>1/5/2023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6F810-3A34-93DB-9693-0818B011D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2B2-9497-8C06-D4F5-FE9E477DD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4F4E9-7FFE-43E2-BF46-8BA47F99F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26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05304-BDF0-8049-BFBE-07DBD25A2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PyTorch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785362-12EB-0195-1062-EA2170CDD3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1/10</a:t>
            </a:r>
          </a:p>
        </p:txBody>
      </p:sp>
    </p:spTree>
    <p:extLst>
      <p:ext uri="{BB962C8B-B14F-4D97-AF65-F5344CB8AC3E}">
        <p14:creationId xmlns:p14="http://schemas.microsoft.com/office/powerpoint/2010/main" val="2887077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69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B564142-3C68-8652-A448-B323EA2FE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1672"/>
            <a:ext cx="594530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259146" y="1951672"/>
            <a:ext cx="583685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x/y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torch.sin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y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2682240" y="264160"/>
            <a:ext cx="6675120" cy="4917439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5561AF-1DDB-05B1-1DD3-13E82D393962}"/>
              </a:ext>
            </a:extLst>
          </p:cNvPr>
          <p:cNvSpPr txBox="1"/>
          <p:nvPr/>
        </p:nvSpPr>
        <p:spPr>
          <a:xfrm>
            <a:off x="2682240" y="4490720"/>
            <a:ext cx="1215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(Internally)</a:t>
            </a:r>
          </a:p>
        </p:txBody>
      </p:sp>
    </p:spTree>
    <p:extLst>
      <p:ext uri="{BB962C8B-B14F-4D97-AF65-F5344CB8AC3E}">
        <p14:creationId xmlns:p14="http://schemas.microsoft.com/office/powerpoint/2010/main" val="2298014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13D2F-A106-3319-AA98-37F0C11F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PyTorch in a few words…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4EB284-4A7B-E6BB-BEC1-67954B650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Developed by Facebook’s AI research group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Getting very popular</a:t>
            </a:r>
          </a:p>
          <a:p>
            <a:endParaRPr lang="en-US" dirty="0"/>
          </a:p>
          <a:p>
            <a:r>
              <a:rPr lang="en-US" dirty="0"/>
              <a:t>Easy to use</a:t>
            </a:r>
          </a:p>
          <a:p>
            <a:r>
              <a:rPr lang="en-US" dirty="0"/>
              <a:t>Good performance in production</a:t>
            </a:r>
          </a:p>
          <a:p>
            <a:r>
              <a:rPr lang="en-US" dirty="0"/>
              <a:t>Flexible across a wide range of tasks</a:t>
            </a:r>
          </a:p>
          <a:p>
            <a:r>
              <a:rPr lang="en-US" dirty="0"/>
              <a:t>Provides tools for parallelizing &amp; distributing computations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D01FBC99-F4A8-4365-A904-CCBE6B502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960" y="2315718"/>
            <a:ext cx="5151119" cy="3178937"/>
          </a:xfrm>
          <a:prstGeom prst="rect">
            <a:avLst/>
          </a:prstGeom>
        </p:spPr>
      </p:pic>
      <p:pic>
        <p:nvPicPr>
          <p:cNvPr id="10" name="Picture 9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1FFBDE69-AFFD-8D5E-F081-C663FE54B3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1" t="28922" r="7555" b="30452"/>
          <a:stretch/>
        </p:blipFill>
        <p:spPr>
          <a:xfrm>
            <a:off x="8163560" y="1363345"/>
            <a:ext cx="3190240" cy="92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9C49CA-70A3-E2EA-F46F-C23D2527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of PyTorch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7EADD-A240-9E12-7454-2C91BFB1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Tensor</a:t>
            </a:r>
            <a:r>
              <a:rPr lang="en-US" dirty="0"/>
              <a:t>: Multi-dimensional array of numbers</a:t>
            </a:r>
          </a:p>
          <a:p>
            <a:r>
              <a:rPr lang="en-US" b="1" dirty="0"/>
              <a:t>Autograd</a:t>
            </a:r>
            <a:r>
              <a:rPr lang="en-US" dirty="0"/>
              <a:t>: A library for automatically computing gradients</a:t>
            </a:r>
          </a:p>
          <a:p>
            <a:r>
              <a:rPr lang="en-US" b="1" dirty="0"/>
              <a:t>Neural network module</a:t>
            </a:r>
            <a:r>
              <a:rPr lang="en-US" dirty="0"/>
              <a:t>: Base class for all neural network classes</a:t>
            </a:r>
          </a:p>
          <a:p>
            <a:r>
              <a:rPr lang="en-US" b="1" dirty="0"/>
              <a:t>Optimizer</a:t>
            </a:r>
            <a:r>
              <a:rPr lang="en-US" dirty="0"/>
              <a:t>: An algorithm that is used to adjust the parameters of a neural network in order to minimize a loss function</a:t>
            </a:r>
          </a:p>
          <a:p>
            <a:r>
              <a:rPr lang="en-US" b="1" dirty="0"/>
              <a:t>Dataset/Dataloader</a:t>
            </a:r>
            <a:r>
              <a:rPr lang="en-US" dirty="0"/>
              <a:t>: A base class for our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67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2C40-EDA0-3CA3-FB29-E501678D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6B6A7EC4-E344-D70D-A980-2F6E8BDAA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5360" y="1778371"/>
            <a:ext cx="3600450" cy="360045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F2E45FC-19AA-2F8C-02A1-01981CBA8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62394" y="1778371"/>
            <a:ext cx="3600450" cy="360045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C7C65A71-EEBF-EE6D-AB9F-BBF82D08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44680" y="1778371"/>
            <a:ext cx="3600450" cy="360045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DFB69660-E895-CF59-B2F2-88ECF8EE94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727638" y="1778371"/>
            <a:ext cx="3600450" cy="360045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5F19A2-FD97-1FB9-C407-5175E0A58A07}"/>
              </a:ext>
            </a:extLst>
          </p:cNvPr>
          <p:cNvSpPr txBox="1"/>
          <p:nvPr/>
        </p:nvSpPr>
        <p:spPr>
          <a:xfrm>
            <a:off x="381965" y="5563487"/>
            <a:ext cx="74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92F6B6-A61E-A6A1-9E8C-775ABE009ED9}"/>
              </a:ext>
            </a:extLst>
          </p:cNvPr>
          <p:cNvSpPr txBox="1"/>
          <p:nvPr/>
        </p:nvSpPr>
        <p:spPr>
          <a:xfrm>
            <a:off x="2968106" y="5563487"/>
            <a:ext cx="794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08C89E-37F8-92E0-7DE0-F1EDC58C8B89}"/>
              </a:ext>
            </a:extLst>
          </p:cNvPr>
          <p:cNvSpPr txBox="1"/>
          <p:nvPr/>
        </p:nvSpPr>
        <p:spPr>
          <a:xfrm>
            <a:off x="5893443" y="5563487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B5668A-62EF-EF47-372C-5F9ED5F62661}"/>
              </a:ext>
            </a:extLst>
          </p:cNvPr>
          <p:cNvSpPr txBox="1"/>
          <p:nvPr/>
        </p:nvSpPr>
        <p:spPr>
          <a:xfrm>
            <a:off x="9604530" y="5563487"/>
            <a:ext cx="805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Tensor</a:t>
            </a:r>
          </a:p>
        </p:txBody>
      </p:sp>
    </p:spTree>
    <p:extLst>
      <p:ext uri="{BB962C8B-B14F-4D97-AF65-F5344CB8AC3E}">
        <p14:creationId xmlns:p14="http://schemas.microsoft.com/office/powerpoint/2010/main" val="3688978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5DFEB-26BB-A3D2-E9ED-9CC56881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Autograd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D597E-4779-CED6-2A09-191C933E9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Symbolic derivative </a:t>
            </a:r>
            <a:r>
              <a:rPr lang="en-US" dirty="0"/>
              <a:t>of a function is precise; however, as the function of interest become more complex, the symbolic derivative becomes increasingly </a:t>
            </a:r>
            <a:r>
              <a:rPr lang="en-US" b="1" dirty="0"/>
              <a:t>difficult to determine</a:t>
            </a:r>
            <a:r>
              <a:rPr lang="en-US" dirty="0"/>
              <a:t>. </a:t>
            </a:r>
          </a:p>
          <a:p>
            <a:r>
              <a:rPr lang="en-US" b="1" dirty="0"/>
              <a:t>Finite difference </a:t>
            </a:r>
            <a:r>
              <a:rPr lang="en-US" dirty="0"/>
              <a:t>approach uses the definition of a derivative to estimate the derivative of a function; however, it suffers from </a:t>
            </a:r>
            <a:r>
              <a:rPr lang="en-US" b="1" dirty="0"/>
              <a:t>low accuracy </a:t>
            </a:r>
            <a:r>
              <a:rPr lang="en-US" dirty="0"/>
              <a:t>and instability.</a:t>
            </a:r>
          </a:p>
          <a:p>
            <a:r>
              <a:rPr lang="en-US" b="1" dirty="0"/>
              <a:t>Automatic differentiation</a:t>
            </a:r>
            <a:r>
              <a:rPr lang="en-US" dirty="0"/>
              <a:t> is using the </a:t>
            </a:r>
            <a:r>
              <a:rPr lang="en-US" b="1" dirty="0"/>
              <a:t>chain rule </a:t>
            </a:r>
            <a:r>
              <a:rPr lang="en-US" dirty="0"/>
              <a:t>to break the computation of the derivative. It achieves </a:t>
            </a:r>
            <a:r>
              <a:rPr lang="en-US" b="1" dirty="0"/>
              <a:t>machine precision</a:t>
            </a:r>
            <a:r>
              <a:rPr lang="en-US" dirty="0"/>
              <a:t> accuracy.</a:t>
            </a:r>
          </a:p>
        </p:txBody>
      </p:sp>
    </p:spTree>
    <p:extLst>
      <p:ext uri="{BB962C8B-B14F-4D97-AF65-F5344CB8AC3E}">
        <p14:creationId xmlns:p14="http://schemas.microsoft.com/office/powerpoint/2010/main" val="3589405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82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differences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26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AC638F7-CBED-B6C3-B9D5-0BBBEC331D9B}"/>
              </a:ext>
            </a:extLst>
          </p:cNvPr>
          <p:cNvSpPr txBox="1"/>
          <p:nvPr/>
        </p:nvSpPr>
        <p:spPr>
          <a:xfrm>
            <a:off x="1092266" y="1951672"/>
            <a:ext cx="5974713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torch.tensor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1.0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requires_grad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z = 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x**2)/5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torch.cos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x</a:t>
            </a:r>
            <a:r>
              <a:rPr lang="en-US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44422F9F-BCCD-496A-4EBC-80DD021E37D0}"/>
              </a:ext>
            </a:extLst>
          </p:cNvPr>
          <p:cNvSpPr/>
          <p:nvPr/>
        </p:nvSpPr>
        <p:spPr>
          <a:xfrm>
            <a:off x="3515360" y="264160"/>
            <a:ext cx="7853680" cy="4927600"/>
          </a:xfrm>
          <a:prstGeom prst="arc">
            <a:avLst>
              <a:gd name="adj1" fmla="val 5750370"/>
              <a:gd name="adj2" fmla="val 10328801"/>
            </a:avLst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BD3DD86-1420-BF58-0244-E7B324454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4600" y="618610"/>
            <a:ext cx="4437547" cy="587426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612E8E-8866-72B6-8794-6E8EA545A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80" y="365125"/>
            <a:ext cx="10515600" cy="1325563"/>
          </a:xfrm>
        </p:spPr>
        <p:txBody>
          <a:bodyPr/>
          <a:lstStyle/>
          <a:p>
            <a:r>
              <a:rPr lang="en-US" dirty="0"/>
              <a:t>Autograd (automatic differentiation)</a:t>
            </a:r>
          </a:p>
        </p:txBody>
      </p:sp>
    </p:spTree>
    <p:extLst>
      <p:ext uri="{BB962C8B-B14F-4D97-AF65-F5344CB8AC3E}">
        <p14:creationId xmlns:p14="http://schemas.microsoft.com/office/powerpoint/2010/main" val="2974508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0C68-3E1C-3C35-53FA-84B86222F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derivative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+(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²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6C876-67EE-8B31-923A-92F1171D9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23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349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PyTorch</vt:lpstr>
      <vt:lpstr>PyTorch in a few words…</vt:lpstr>
      <vt:lpstr>Key Concepts of PyTorch</vt:lpstr>
      <vt:lpstr>Tensor</vt:lpstr>
      <vt:lpstr>Autograd</vt:lpstr>
      <vt:lpstr>Symbolic derivative</vt:lpstr>
      <vt:lpstr>Finite differences</vt:lpstr>
      <vt:lpstr>Autograd (automatic differentiation)</vt:lpstr>
      <vt:lpstr>Symbolic derivative</vt:lpstr>
      <vt:lpstr>Finite differences</vt:lpstr>
      <vt:lpstr>Autograd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PyTorch</dc:title>
  <dc:creator>Paul Dubois</dc:creator>
  <cp:lastModifiedBy>Paul Dubois</cp:lastModifiedBy>
  <cp:revision>11</cp:revision>
  <dcterms:created xsi:type="dcterms:W3CDTF">2023-01-03T10:31:33Z</dcterms:created>
  <dcterms:modified xsi:type="dcterms:W3CDTF">2023-01-06T10:52:51Z</dcterms:modified>
</cp:coreProperties>
</file>