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332" r:id="rId2"/>
    <p:sldId id="256" r:id="rId3"/>
    <p:sldId id="333" r:id="rId4"/>
    <p:sldId id="334" r:id="rId5"/>
    <p:sldId id="335" r:id="rId6"/>
    <p:sldId id="336" r:id="rId7"/>
    <p:sldId id="354" r:id="rId8"/>
    <p:sldId id="337" r:id="rId9"/>
    <p:sldId id="345" r:id="rId10"/>
    <p:sldId id="338" r:id="rId11"/>
    <p:sldId id="346" r:id="rId12"/>
    <p:sldId id="340" r:id="rId13"/>
    <p:sldId id="341" r:id="rId14"/>
    <p:sldId id="355" r:id="rId15"/>
    <p:sldId id="342" r:id="rId16"/>
    <p:sldId id="343" r:id="rId17"/>
    <p:sldId id="344" r:id="rId18"/>
    <p:sldId id="347" r:id="rId19"/>
    <p:sldId id="349" r:id="rId20"/>
    <p:sldId id="350" r:id="rId21"/>
    <p:sldId id="351" r:id="rId22"/>
    <p:sldId id="352" r:id="rId23"/>
    <p:sldId id="353" r:id="rId24"/>
    <p:sldId id="3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4087" autoAdjust="0"/>
  </p:normalViewPr>
  <p:slideViewPr>
    <p:cSldViewPr snapToGrid="0">
      <p:cViewPr varScale="1">
        <p:scale>
          <a:sx n="80" d="100"/>
          <a:sy n="80" d="100"/>
        </p:scale>
        <p:origin x="6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5.348"/>
    </inkml:context>
    <inkml:brush xml:id="br0">
      <inkml:brushProperty name="width" value="0.2" units="cm"/>
      <inkml:brushProperty name="height" value="0.2" units="cm"/>
      <inkml:brushProperty name="color" value="#E71224"/>
    </inkml:brush>
  </inkml:definitions>
  <inkml:trace contextRef="#ctx0" brushRef="#br0">1 0 24575,'0'2'2,"0"0"0,1 0 0,-1 0 0,0-1 0,1 1 0,-1 0-1,1-1 1,0 1 0,-1 0 0,1-1 0,0 1 0,0-1 0,0 1 0,0-1-1,0 1 1,1-1 0,-1 0 0,2 2 0,31 18-49,-16-11-106,11 6-160,0-1-1,48 17 0,-65-27 277,62 19-917,1-3 0,77 12 1,-34-9 8,267 44-3867,-2-14 1863,-196-30 1201,162 15 135,-96-22 1527,681 30-141,327-42 227,-715-7 0,480-19 0,-209 2 0,-119-3 0,-165 3 0,-266 11 0,233-4 0,191-14 0,-306 7 0,231-13 0,-72 3 0,-308 21 0,262-16 0,452-20 0,-593 23 489,8 0 17,-197 12 1519,-67 2-839,-94 6-1090,-3 2 39,0-1-1,0 0 1,0 0 0,0-1-1,-1 1 1,1-1 0,0 0 0,0 0-1,-1 0 1,1 0 0,-1-1-1,1 0 1,-1 1 0,1-1-1,3-3 1,-4-4 809,-6 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280"/>
    </inkml:context>
    <inkml:brush xml:id="br0">
      <inkml:brushProperty name="width" value="0.2" units="cm"/>
      <inkml:brushProperty name="height" value="0.2" units="cm"/>
      <inkml:brushProperty name="color" value="#E71224"/>
    </inkml:brush>
  </inkml:definitions>
  <inkml:trace contextRef="#ctx0" brushRef="#br0">1 1 24575,'-1'96'0,"3"107"0,4-124 0,24 114 0,74 146-2241,-97-320 2221,174 432-2785,-41-181 2544,-70-165 206,4-3 0,116 122 1,-163-194-228,2-1 0,1-2 0,1-1 0,1-2 0,1-1 0,57 31 0,-21-20 477,174 76-2615,-156-81 2208,0-4 0,1-3-1,2-5 1,0-3 0,145 3 0,31 1-880,-55-2-103,628-10-1373,-478-8 2003,777-33 565,-839 14 0,164-13 0,487-44 0,256-22 0,392-20 0,79 27 0,-1250 75 0,92-5 0,-112-1 0,916-64 0,-1114 71 0,832-75 0,-625 53 0,-31 4 0,-181 15 0,225-27 0,-105 6 0,230-35 0,-411 53 45,491-104 734,-587 113 153,-1-1 0,0-3 1,-2-1-1,59-35 0,-98 51-721,0-1-1,-1 1 1,1-1-1,-1 0 1,0 0-1,7-10 1,0-3 1022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777"/>
    </inkml:context>
    <inkml:brush xml:id="br0">
      <inkml:brushProperty name="width" value="0.2" units="cm"/>
      <inkml:brushProperty name="height" value="0.2" units="cm"/>
      <inkml:brushProperty name="color" value="#E71224"/>
    </inkml:brush>
  </inkml:definitions>
  <inkml:trace contextRef="#ctx0" brushRef="#br0">1 1 24575,'3'1'0,"-1"-1"0,1 1 0,0 0 0,-1 0 0,1 1 0,0-1 0,-1 0 0,0 1 0,1 0 0,-1-1 0,3 4 0,8 5 0,135 88 0,-117-77-480,0 2 0,52 52 0,-11-9-54,20 18-125,15 13 253,15 17 406,-28-23 0,36 42-1433,-54-51 169,-43-49 653,239 258-652,-164-182 1051,-7-7 249,-43-36-904,105 92-1,-75-80 505,28 25 213,-31-33-248,36 27 45,157 66 860,-208-131-634,1-4 0,1-2 0,91 18-1,-118-35 5,1-1-1,63 2 1,93-9 739,-186-1-528,33-1 2173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2.523"/>
    </inkml:context>
    <inkml:brush xml:id="br0">
      <inkml:brushProperty name="width" value="0.2" units="cm"/>
      <inkml:brushProperty name="height" value="0.2" units="cm"/>
      <inkml:brushProperty name="color" value="#E71224"/>
    </inkml:brush>
  </inkml:definitions>
  <inkml:trace contextRef="#ctx0" brushRef="#br0">1 1959 24575,'1'-1'0,"1"1"0,-1 0 0,1-1 0,0 1 0,-1-1 0,1 1 0,-1-1 0,1 0 0,-1 0 0,0 1 0,1-1 0,-1 0 0,0 0 0,1 0 0,-1-1 0,0 1 0,0 0 0,0 0 0,0-1 0,0 1 0,0 0 0,-1-1 0,1 1 0,0-1 0,0-1 0,3-7 0,-1 0 0,4-19 0,-4 16 0,3-14 0,2 0 0,1 0 0,14-30 0,16-35 0,-30 65 0,2 1 0,1 0 0,30-46 0,-35 60 0,0 0 0,11-25 0,-12 22 0,16-26 0,-2 8 0,19-25 0,-5 9 0,-24 34 0,0 0 0,0 1 0,14-13 0,-15 16 0,1-1 0,-2 0 0,1-1 0,-2 1 0,7-16 0,20-31 0,-12 25 0,-2-1 0,22-51 0,17-33 0,-53 106 0,2 0 0,0 1 0,0 0 0,19-19 0,-15 16 0,21-28 0,-19 22 0,1 1 0,26-27 0,-21 25 0,18-27 0,-25 34 0,1-1 0,0 1 0,24-19 0,21-22 0,-16 5 0,-20 22 0,2 1 0,0 1 0,32-25 0,-31 32 93,96-78-1551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3.985"/>
    </inkml:context>
    <inkml:brush xml:id="br0">
      <inkml:brushProperty name="width" value="0.2" units="cm"/>
      <inkml:brushProperty name="height" value="0.2" units="cm"/>
      <inkml:brushProperty name="color" value="#E71224"/>
    </inkml:brush>
  </inkml:definitions>
  <inkml:trace contextRef="#ctx0" brushRef="#br0">1 1 24575,'4'2'0,"1"0"0,0 1 0,-1-1 0,1 1 0,-1 0 0,0 0 0,0 1 0,0 0 0,-1-1 0,5 6 0,6 11 0,0 1 0,-2 1 0,0 0 0,11 29 0,26 77 0,-41-108 0,-1 0 0,0 0 0,-2 0 0,5 36 0,-5-11 0,-2 53 0,-3-87 0,1-1 0,0 1 0,1 0 0,0 0 0,1-1 0,0 1 0,0-1 0,1 0 0,1 0 0,-1 0 0,2-1 0,-1 1 0,13 13 0,0 0 0,-13-16 0,1 0 0,-1-1 0,11 9 0,-13-12 0,0-1 0,0 0 0,1-1 0,-1 1 0,0-1 0,1 1 0,-1-1 0,1 0 0,-1 0 0,1 0 0,6 0 0,-3-1 0,-1 0 0,0 0 0,0-1 0,0 0 0,0 0 0,0-1 0,-1 1 0,1-1 0,0 0 0,7-4 0,6-5 0,28-20 0,2-1 0,-22 16 0,-13 8 0,1-1 0,0 2 0,25-9 0,0 2 0,49-25 0,-61 26 0,90-47 0,-105 53 9,1-1 0,14-11-1,-10 6-1399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6.448"/>
    </inkml:context>
    <inkml:brush xml:id="br0">
      <inkml:brushProperty name="width" value="0.2" units="cm"/>
      <inkml:brushProperty name="height" value="0.2" units="cm"/>
      <inkml:brushProperty name="color" value="#E71224"/>
    </inkml:brush>
  </inkml:definitions>
  <inkml:trace contextRef="#ctx0" brushRef="#br0">0 1 24575,'0'2'0,"1"0"0,-1 0 0,1 1 0,0-1 0,-1 0 0,1 0 0,0 0 0,0 0 0,0 0 0,1 0 0,-1 0 0,0 0 0,2 1 0,25 25 0,-20-20 0,35 34 0,77 69 0,-109-102 0,-1 0 0,0 1 0,-1 0 0,0 1 0,0 0 0,-1 0 0,-1 1 0,0 0 0,8 19 0,-8-13 0,-2-1 0,0 1 0,0 0 0,-2 1 0,0-1 0,0 31 0,-2-33 0,1 0 0,1-1 0,0 1 0,7 15 0,-5-13 0,0 0 0,3 32 0,2 33 0,2 41 0,-12 301 0,-1-194 0,0-197 0,-10 49 0,3-22 0,8-56-114,-1 0 1,0 0-1,1 0 0,-2 1 0,1-1 1,0 0-1,-1-1 0,0 1 0,0 0 1,-1 0-1,-2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7.493"/>
    </inkml:context>
    <inkml:brush xml:id="br0">
      <inkml:brushProperty name="width" value="0.2" units="cm"/>
      <inkml:brushProperty name="height" value="0.2" units="cm"/>
      <inkml:brushProperty name="color" value="#E71224"/>
    </inkml:brush>
  </inkml:definitions>
  <inkml:trace contextRef="#ctx0" brushRef="#br0">1 1554 24575,'0'-5'0,"1"0"0,0 1 0,0-1 0,0 0 0,1 0 0,0 1 0,0-1 0,0 1 0,0 0 0,4-5 0,31-42 0,-29 41 0,26-33-976,72-69 1,101-102 975,-192 200 0,0 0 0,1 0 0,1 2 0,19-12 0,13-10 0,10-9-705,122-66 0,-123 78 705,63-30 0,98-41 0,-141 63 0,34-3-946,-62 24 663,85-40-1326,-37 22 1415,-16 6 183,125-44-85,-108 39 96,117-25 0,-95 29 0,21-2-11,9-2 65,-102 23 162,-31 8-217,1 0 0,19-8 0,149-66 2905,-162 68-7755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9.351"/>
    </inkml:context>
    <inkml:brush xml:id="br0">
      <inkml:brushProperty name="width" value="0.2" units="cm"/>
      <inkml:brushProperty name="height" value="0.2" units="cm"/>
      <inkml:brushProperty name="color" value="#E71224"/>
    </inkml:brush>
  </inkml:definitions>
  <inkml:trace contextRef="#ctx0" brushRef="#br0">0 0 24575,'36'12'0,"10"-6"0,1-2 0,0-3 0,48-3 0,-12 0 0,423 2 0,-492 1 0,0 1 0,0 0 0,0 1 0,-1 1 0,17 6 0,23 5 0,-50-14 0,-1-1 0,1 1 0,0 0 0,-1-1 0,1 1 0,-1 1 0,1-1 0,-1 0 0,1 1 0,-1-1 0,0 1 0,0-1 0,1 1 0,-1 0 0,0 0 0,-1 0 0,1 0 0,0 1 0,-1-1 0,1 0 0,-1 1 0,0-1 0,0 1 0,2 5 0,-2-3 0,-1 0 0,1 0 0,-1 0 0,0 0 0,-1 0 0,1 1 0,-1-1 0,0 0 0,0 0 0,-1 0 0,0 0 0,-3 7 0,-130 285 0,55-153 0,24-52 0,39-67 0,1 1 0,1 1 0,-12 31 0,-12 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61826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142050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16</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17</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18</a:t>
            </a:fld>
            <a:endParaRPr lang="en-US"/>
          </a:p>
        </p:txBody>
      </p:sp>
    </p:spTree>
    <p:extLst>
      <p:ext uri="{BB962C8B-B14F-4D97-AF65-F5344CB8AC3E}">
        <p14:creationId xmlns:p14="http://schemas.microsoft.com/office/powerpoint/2010/main" val="191582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Donner un exemple (dog cat horse </a:t>
            </a:r>
            <a:r>
              <a:rPr lang="fr-FR" dirty="0" err="1"/>
              <a:t>human</a:t>
            </a:r>
            <a:r>
              <a:rPr lang="fr-FR" dirty="0"/>
              <a:t>) et calculer la </a:t>
            </a:r>
            <a:r>
              <a:rPr lang="fr-FR" dirty="0" err="1"/>
              <a:t>loss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19</a:t>
            </a:fld>
            <a:endParaRPr lang="en-US"/>
          </a:p>
        </p:txBody>
      </p:sp>
    </p:spTree>
    <p:extLst>
      <p:ext uri="{BB962C8B-B14F-4D97-AF65-F5344CB8AC3E}">
        <p14:creationId xmlns:p14="http://schemas.microsoft.com/office/powerpoint/2010/main" val="1383870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Pourquoi y a que x_{n, y_{n}} ? Parce que, pour tous les autres le, P*(i) vaut 0 !!!</a:t>
            </a:r>
          </a:p>
          <a:p>
            <a:endParaRPr lang="fr-FR" dirty="0"/>
          </a:p>
          <a:p>
            <a:r>
              <a:rPr lang="fr-FR" dirty="0"/>
              <a:t>Si on fait </a:t>
            </a:r>
            <a:r>
              <a:rPr lang="fr-FR" dirty="0" err="1"/>
              <a:t>mean</a:t>
            </a:r>
            <a:r>
              <a:rPr lang="fr-FR" dirty="0"/>
              <a:t>, on divise pas par N mais par les poids attention !!!!!! En pratique de toute façon, avec PyTorch, on s’en fiche … mais c’est important de savoir comment ça marche quand même.</a:t>
            </a:r>
          </a:p>
        </p:txBody>
      </p:sp>
      <p:sp>
        <p:nvSpPr>
          <p:cNvPr id="4" name="Slide Number Placeholder 3"/>
          <p:cNvSpPr>
            <a:spLocks noGrp="1"/>
          </p:cNvSpPr>
          <p:nvPr>
            <p:ph type="sldNum" sz="quarter" idx="5"/>
          </p:nvPr>
        </p:nvSpPr>
        <p:spPr/>
        <p:txBody>
          <a:bodyPr/>
          <a:lstStyle/>
          <a:p>
            <a:fld id="{B2732108-1823-42F2-979D-D6CF9D74D210}" type="slidenum">
              <a:rPr lang="en-US" smtClean="0"/>
              <a:t>20</a:t>
            </a:fld>
            <a:endParaRPr lang="en-US"/>
          </a:p>
        </p:txBody>
      </p:sp>
    </p:spTree>
    <p:extLst>
      <p:ext uri="{BB962C8B-B14F-4D97-AF65-F5344CB8AC3E}">
        <p14:creationId xmlns:p14="http://schemas.microsoft.com/office/powerpoint/2010/main" val="174869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21</a:t>
            </a:fld>
            <a:endParaRPr lang="en-US"/>
          </a:p>
        </p:txBody>
      </p:sp>
    </p:spTree>
    <p:extLst>
      <p:ext uri="{BB962C8B-B14F-4D97-AF65-F5344CB8AC3E}">
        <p14:creationId xmlns:p14="http://schemas.microsoft.com/office/powerpoint/2010/main" val="205829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Why</a:t>
            </a:r>
            <a:r>
              <a:rPr lang="fr-FR" dirty="0"/>
              <a:t> log : cf. formula</a:t>
            </a:r>
          </a:p>
          <a:p>
            <a:r>
              <a:rPr lang="fr-FR" dirty="0" err="1"/>
              <a:t>Why</a:t>
            </a:r>
            <a:r>
              <a:rPr lang="fr-FR" dirty="0"/>
              <a:t> </a:t>
            </a:r>
            <a:r>
              <a:rPr lang="fr-FR" dirty="0" err="1"/>
              <a:t>SoftMax</a:t>
            </a:r>
            <a:r>
              <a:rPr lang="fr-FR" dirty="0"/>
              <a:t>: </a:t>
            </a:r>
            <a:r>
              <a:rPr lang="fr-FR" dirty="0" err="1"/>
              <a:t>we</a:t>
            </a:r>
            <a:r>
              <a:rPr lang="fr-FR" dirty="0"/>
              <a:t> </a:t>
            </a:r>
            <a:r>
              <a:rPr lang="fr-FR" dirty="0" err="1"/>
              <a:t>want</a:t>
            </a:r>
            <a:r>
              <a:rPr lang="fr-FR" dirty="0"/>
              <a:t> values </a:t>
            </a:r>
            <a:r>
              <a:rPr lang="fr-FR" dirty="0" err="1"/>
              <a:t>between</a:t>
            </a:r>
            <a:r>
              <a:rPr lang="fr-FR" dirty="0"/>
              <a:t> 0 and 1!!! Cf. </a:t>
            </a:r>
            <a:r>
              <a:rPr lang="fr-FR" dirty="0" err="1"/>
              <a:t>next</a:t>
            </a:r>
            <a:r>
              <a:rPr lang="fr-FR" dirty="0"/>
              <a:t> slide.</a:t>
            </a:r>
          </a:p>
        </p:txBody>
      </p:sp>
      <p:sp>
        <p:nvSpPr>
          <p:cNvPr id="4" name="Slide Number Placeholder 3"/>
          <p:cNvSpPr>
            <a:spLocks noGrp="1"/>
          </p:cNvSpPr>
          <p:nvPr>
            <p:ph type="sldNum" sz="quarter" idx="5"/>
          </p:nvPr>
        </p:nvSpPr>
        <p:spPr/>
        <p:txBody>
          <a:bodyPr/>
          <a:lstStyle/>
          <a:p>
            <a:fld id="{B2732108-1823-42F2-979D-D6CF9D74D210}" type="slidenum">
              <a:rPr lang="en-US" smtClean="0"/>
              <a:t>22</a:t>
            </a:fld>
            <a:endParaRPr lang="en-US"/>
          </a:p>
        </p:txBody>
      </p:sp>
    </p:spTree>
    <p:extLst>
      <p:ext uri="{BB962C8B-B14F-4D97-AF65-F5344CB8AC3E}">
        <p14:creationId xmlns:p14="http://schemas.microsoft.com/office/powerpoint/2010/main" val="14722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Première ligne : on crée un </a:t>
            </a:r>
            <a:r>
              <a:rPr lang="fr-FR" dirty="0" err="1"/>
              <a:t>DataLoader</a:t>
            </a:r>
            <a:r>
              <a:rPr lang="fr-FR" dirty="0"/>
              <a:t> </a:t>
            </a:r>
            <a:r>
              <a:rPr lang="fr-FR" dirty="0" err="1"/>
              <a:t>object</a:t>
            </a:r>
            <a:r>
              <a:rPr lang="fr-FR" dirty="0"/>
              <a:t> appelé </a:t>
            </a:r>
            <a:r>
              <a:rPr lang="fr-FR" dirty="0" err="1"/>
              <a:t>train_loader</a:t>
            </a:r>
            <a:r>
              <a:rPr lang="fr-FR" dirty="0"/>
              <a:t>. Ca coupe le </a:t>
            </a:r>
            <a:r>
              <a:rPr lang="fr-FR" dirty="0" err="1"/>
              <a:t>dataset</a:t>
            </a:r>
            <a:r>
              <a:rPr lang="fr-FR" dirty="0"/>
              <a:t> (</a:t>
            </a:r>
            <a:r>
              <a:rPr lang="fr-FR" dirty="0" err="1"/>
              <a:t>train_data</a:t>
            </a:r>
            <a:r>
              <a:rPr lang="fr-FR" dirty="0"/>
              <a:t>) en </a:t>
            </a:r>
            <a:r>
              <a:rPr lang="fr-FR" dirty="0" err="1"/>
              <a:t>batchs</a:t>
            </a:r>
            <a:r>
              <a:rPr lang="fr-FR" dirty="0"/>
              <a:t>, ces </a:t>
            </a:r>
            <a:r>
              <a:rPr lang="fr-FR" dirty="0" err="1"/>
              <a:t>batchs</a:t>
            </a:r>
            <a:r>
              <a:rPr lang="fr-FR" dirty="0"/>
              <a:t> sont de taille 1. Et on </a:t>
            </a:r>
            <a:r>
              <a:rPr lang="fr-FR" dirty="0" err="1"/>
              <a:t>shuffle</a:t>
            </a:r>
            <a:r>
              <a:rPr lang="fr-FR" dirty="0"/>
              <a:t>.</a:t>
            </a:r>
          </a:p>
          <a:p>
            <a:r>
              <a:rPr lang="fr-FR" dirty="0"/>
              <a:t>Troisième ligne : On fait </a:t>
            </a:r>
            <a:r>
              <a:rPr lang="fr-FR" dirty="0" err="1"/>
              <a:t>n_epochs</a:t>
            </a:r>
            <a:r>
              <a:rPr lang="fr-FR" dirty="0"/>
              <a:t> </a:t>
            </a:r>
            <a:r>
              <a:rPr lang="fr-FR" dirty="0" err="1"/>
              <a:t>epochs</a:t>
            </a:r>
            <a:r>
              <a:rPr lang="fr-FR" dirty="0"/>
              <a:t> (ça veut dire que chacune des données du </a:t>
            </a:r>
            <a:r>
              <a:rPr lang="fr-FR" dirty="0" err="1"/>
              <a:t>dataset</a:t>
            </a:r>
            <a:r>
              <a:rPr lang="fr-FR" dirty="0"/>
              <a:t> de base (</a:t>
            </a:r>
            <a:r>
              <a:rPr lang="fr-FR" dirty="0" err="1"/>
              <a:t>train_data</a:t>
            </a:r>
            <a:r>
              <a:rPr lang="fr-FR" dirty="0"/>
              <a:t>) sera montrée </a:t>
            </a:r>
            <a:r>
              <a:rPr lang="fr-FR" dirty="0" err="1"/>
              <a:t>n_epochs</a:t>
            </a:r>
            <a:r>
              <a:rPr lang="fr-FR" dirty="0"/>
              <a:t> fois au réseau</a:t>
            </a:r>
          </a:p>
          <a:p>
            <a:r>
              <a:rPr lang="fr-FR" dirty="0"/>
              <a:t>Quatrième ligne : Pour chacune des </a:t>
            </a:r>
            <a:r>
              <a:rPr lang="fr-FR" dirty="0" err="1"/>
              <a:t>epochs</a:t>
            </a:r>
            <a:r>
              <a:rPr lang="fr-FR" dirty="0"/>
              <a:t> on va faire </a:t>
            </a:r>
            <a:r>
              <a:rPr lang="fr-FR" dirty="0" err="1"/>
              <a:t>len</a:t>
            </a:r>
            <a:r>
              <a:rPr lang="fr-FR" dirty="0"/>
              <a:t>(</a:t>
            </a:r>
            <a:r>
              <a:rPr lang="fr-FR" dirty="0" err="1"/>
              <a:t>train_loader</a:t>
            </a:r>
            <a:r>
              <a:rPr lang="fr-FR" dirty="0"/>
              <a:t>) choses. Ici </a:t>
            </a:r>
            <a:r>
              <a:rPr lang="fr-FR" dirty="0" err="1"/>
              <a:t>len</a:t>
            </a:r>
            <a:r>
              <a:rPr lang="fr-FR" dirty="0"/>
              <a:t>(</a:t>
            </a:r>
            <a:r>
              <a:rPr lang="fr-FR" dirty="0" err="1"/>
              <a:t>train_loader</a:t>
            </a:r>
            <a:r>
              <a:rPr lang="fr-FR" dirty="0"/>
              <a:t>) c’est </a:t>
            </a:r>
            <a:r>
              <a:rPr lang="fr-FR" dirty="0" err="1"/>
              <a:t>len</a:t>
            </a:r>
            <a:r>
              <a:rPr lang="fr-FR" dirty="0"/>
              <a:t>(</a:t>
            </a:r>
            <a:r>
              <a:rPr lang="fr-FR" dirty="0" err="1"/>
              <a:t>train_data</a:t>
            </a:r>
            <a:r>
              <a:rPr lang="fr-FR" dirty="0"/>
              <a:t>) puisque mes </a:t>
            </a:r>
            <a:r>
              <a:rPr lang="fr-FR" dirty="0" err="1"/>
              <a:t>batchs</a:t>
            </a:r>
            <a:r>
              <a:rPr lang="fr-FR" dirty="0"/>
              <a:t> sont de taille 1 j’ai donc autant de </a:t>
            </a:r>
            <a:r>
              <a:rPr lang="fr-FR" dirty="0" err="1"/>
              <a:t>batchs</a:t>
            </a:r>
            <a:r>
              <a:rPr lang="fr-FR" dirty="0"/>
              <a:t> que de données.</a:t>
            </a:r>
          </a:p>
          <a:p>
            <a:r>
              <a:rPr lang="fr-FR" dirty="0"/>
              <a:t>Cinquième ligne : Pour chacun de mes </a:t>
            </a:r>
            <a:r>
              <a:rPr lang="fr-FR" dirty="0" err="1"/>
              <a:t>batchs</a:t>
            </a:r>
            <a:r>
              <a:rPr lang="fr-FR" dirty="0"/>
              <a:t>, je mets d’abord le gradient à 0.</a:t>
            </a:r>
          </a:p>
          <a:p>
            <a:r>
              <a:rPr lang="fr-FR" dirty="0"/>
              <a:t>Sixième ligne : Je fais une passe </a:t>
            </a:r>
            <a:r>
              <a:rPr lang="fr-FR" dirty="0" err="1"/>
              <a:t>forward</a:t>
            </a:r>
            <a:r>
              <a:rPr lang="fr-FR" dirty="0"/>
              <a:t>.</a:t>
            </a:r>
          </a:p>
          <a:p>
            <a:r>
              <a:rPr lang="fr-FR" dirty="0"/>
              <a:t>Septième ligne : Je calcule ma </a:t>
            </a:r>
            <a:r>
              <a:rPr lang="fr-FR" dirty="0" err="1"/>
              <a:t>loss</a:t>
            </a:r>
            <a:r>
              <a:rPr lang="fr-FR" dirty="0"/>
              <a:t> (par exemple MSE).</a:t>
            </a:r>
          </a:p>
          <a:p>
            <a:r>
              <a:rPr lang="fr-FR" dirty="0"/>
              <a:t>Huitième ligne : Je calcule mon gradient.</a:t>
            </a:r>
          </a:p>
          <a:p>
            <a:r>
              <a:rPr lang="fr-FR" dirty="0"/>
              <a:t>Neuvième ligne : Je donne mon gradient à mon optimiseur, et mon optimiseur fait des trucs avec les poids pour les améliorer en utilisant l’info du gradient. Dans le cas de SGD, on fait une gradient descente classique i.e. </a:t>
            </a:r>
            <a:r>
              <a:rPr lang="fr-FR" dirty="0" err="1"/>
              <a:t>a_new</a:t>
            </a:r>
            <a:r>
              <a:rPr lang="fr-FR" dirty="0"/>
              <a:t> = </a:t>
            </a:r>
            <a:r>
              <a:rPr lang="fr-FR" dirty="0" err="1"/>
              <a:t>a_old</a:t>
            </a:r>
            <a:r>
              <a:rPr lang="fr-FR" dirty="0"/>
              <a:t> – </a:t>
            </a:r>
            <a:r>
              <a:rPr lang="fr-FR" dirty="0" err="1"/>
              <a:t>learning_rate</a:t>
            </a:r>
            <a:r>
              <a:rPr lang="fr-FR" dirty="0"/>
              <a:t> * gradient. Mais d’autres optimiseurs font des trucs plus avancés que cette formule et on va les voir.</a:t>
            </a:r>
          </a:p>
        </p:txBody>
      </p:sp>
      <p:sp>
        <p:nvSpPr>
          <p:cNvPr id="4" name="Slide Number Placeholder 3"/>
          <p:cNvSpPr>
            <a:spLocks noGrp="1"/>
          </p:cNvSpPr>
          <p:nvPr>
            <p:ph type="sldNum" sz="quarter" idx="5"/>
          </p:nvPr>
        </p:nvSpPr>
        <p:spPr/>
        <p:txBody>
          <a:bodyPr/>
          <a:lstStyle/>
          <a:p>
            <a:fld id="{B2732108-1823-42F2-979D-D6CF9D74D210}" type="slidenum">
              <a:rPr lang="en-US" smtClean="0"/>
              <a:t>5</a:t>
            </a:fld>
            <a:endParaRPr lang="en-US"/>
          </a:p>
        </p:txBody>
      </p:sp>
    </p:spTree>
    <p:extLst>
      <p:ext uri="{BB962C8B-B14F-4D97-AF65-F5344CB8AC3E}">
        <p14:creationId xmlns:p14="http://schemas.microsoft.com/office/powerpoint/2010/main" val="1796257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a:t>
            </a:r>
            <a:r>
              <a:rPr lang="fr-FR" dirty="0" err="1"/>
              <a:t>probabilities</a:t>
            </a:r>
            <a:r>
              <a:rPr lang="fr-FR" dirty="0"/>
              <a:t>! And </a:t>
            </a:r>
            <a:r>
              <a:rPr lang="fr-FR" dirty="0" err="1"/>
              <a:t>we</a:t>
            </a:r>
            <a:r>
              <a:rPr lang="fr-FR" dirty="0"/>
              <a:t> </a:t>
            </a:r>
            <a:r>
              <a:rPr lang="fr-FR" dirty="0" err="1"/>
              <a:t>don’t</a:t>
            </a:r>
            <a:r>
              <a:rPr lang="fr-FR" dirty="0"/>
              <a:t> </a:t>
            </a:r>
            <a:r>
              <a:rPr lang="fr-FR" dirty="0" err="1"/>
              <a:t>want</a:t>
            </a:r>
            <a:r>
              <a:rPr lang="fr-FR" dirty="0"/>
              <a:t> </a:t>
            </a:r>
            <a:r>
              <a:rPr lang="fr-FR" dirty="0" err="1"/>
              <a:t>negative</a:t>
            </a:r>
            <a:r>
              <a:rPr lang="fr-FR" dirty="0"/>
              <a:t> values in a </a:t>
            </a:r>
            <a:r>
              <a:rPr lang="fr-FR" dirty="0" err="1"/>
              <a:t>logarithm</a:t>
            </a:r>
            <a:r>
              <a:rPr lang="fr-FR" dirty="0"/>
              <a:t> …</a:t>
            </a:r>
          </a:p>
          <a:p>
            <a:endParaRPr lang="fr-FR" dirty="0"/>
          </a:p>
          <a:p>
            <a:r>
              <a:rPr lang="fr-FR" dirty="0"/>
              <a:t>Image source: https://www.youtube.com/watch?v=Pwgpl9mKars</a:t>
            </a:r>
          </a:p>
        </p:txBody>
      </p:sp>
      <p:sp>
        <p:nvSpPr>
          <p:cNvPr id="4" name="Slide Number Placeholder 3"/>
          <p:cNvSpPr>
            <a:spLocks noGrp="1"/>
          </p:cNvSpPr>
          <p:nvPr>
            <p:ph type="sldNum" sz="quarter" idx="5"/>
          </p:nvPr>
        </p:nvSpPr>
        <p:spPr/>
        <p:txBody>
          <a:bodyPr/>
          <a:lstStyle/>
          <a:p>
            <a:fld id="{B2732108-1823-42F2-979D-D6CF9D74D210}" type="slidenum">
              <a:rPr lang="en-US" smtClean="0"/>
              <a:t>23</a:t>
            </a:fld>
            <a:endParaRPr lang="en-US"/>
          </a:p>
        </p:txBody>
      </p:sp>
    </p:spTree>
    <p:extLst>
      <p:ext uri="{BB962C8B-B14F-4D97-AF65-F5344CB8AC3E}">
        <p14:creationId xmlns:p14="http://schemas.microsoft.com/office/powerpoint/2010/main" val="1484181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24</a:t>
            </a:fld>
            <a:endParaRPr lang="en-US"/>
          </a:p>
        </p:txBody>
      </p:sp>
    </p:spTree>
    <p:extLst>
      <p:ext uri="{BB962C8B-B14F-4D97-AF65-F5344CB8AC3E}">
        <p14:creationId xmlns:p14="http://schemas.microsoft.com/office/powerpoint/2010/main" val="32427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IMPORTANT</a:t>
            </a:r>
          </a:p>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6795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with momentum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20453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1/14/2024</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1/14/2024</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12.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0.png"/><Relationship Id="rId19" Type="http://schemas.openxmlformats.org/officeDocument/2006/relationships/customXml" Target="../ink/ink11.xml"/><Relationship Id="rId4" Type="http://schemas.openxmlformats.org/officeDocument/2006/relationships/image" Target="../media/image13.png"/><Relationship Id="rId9" Type="http://schemas.openxmlformats.org/officeDocument/2006/relationships/customXml" Target="../ink/ink6.xml"/><Relationship Id="rId1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7.png"/><Relationship Id="rId4" Type="http://schemas.openxmlformats.org/officeDocument/2006/relationships/customXml" Target="../ink/ink12.xml"/><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17.xml"/><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customXml" Target="../ink/ink19.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istill.pub/2017/momentu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816096" y="1690688"/>
            <a:ext cx="4559808" cy="2537174"/>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3"/>
          <a:stretch>
            <a:fillRect/>
          </a:stretch>
        </p:blipFill>
        <p:spPr>
          <a:xfrm>
            <a:off x="3216019" y="4557645"/>
            <a:ext cx="5759961" cy="1731565"/>
          </a:xfrm>
          <a:prstGeom prst="rect">
            <a:avLst/>
          </a:prstGeom>
        </p:spPr>
      </p:pic>
      <p:pic>
        <p:nvPicPr>
          <p:cNvPr id="3" name="Picture 2">
            <a:extLst>
              <a:ext uri="{FF2B5EF4-FFF2-40B4-BE49-F238E27FC236}">
                <a16:creationId xmlns:a16="http://schemas.microsoft.com/office/drawing/2014/main" id="{0A005ABC-CF69-25BC-A8D5-22F262EB8F15}"/>
              </a:ext>
            </a:extLst>
          </p:cNvPr>
          <p:cNvPicPr>
            <a:picLocks noChangeAspect="1"/>
          </p:cNvPicPr>
          <p:nvPr/>
        </p:nvPicPr>
        <p:blipFill>
          <a:blip r:embed="rId4"/>
          <a:stretch>
            <a:fillRect/>
          </a:stretch>
        </p:blipFill>
        <p:spPr>
          <a:xfrm>
            <a:off x="3903876" y="1919346"/>
            <a:ext cx="4384246" cy="2371914"/>
          </a:xfrm>
          <a:prstGeom prst="rect">
            <a:avLst/>
          </a:prstGeom>
        </p:spPr>
      </p:pic>
    </p:spTree>
    <p:extLst>
      <p:ext uri="{BB962C8B-B14F-4D97-AF65-F5344CB8AC3E}">
        <p14:creationId xmlns:p14="http://schemas.microsoft.com/office/powerpoint/2010/main" val="23808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sp>
        <p:nvSpPr>
          <p:cNvPr id="10" name="TextBox 9">
            <a:extLst>
              <a:ext uri="{FF2B5EF4-FFF2-40B4-BE49-F238E27FC236}">
                <a16:creationId xmlns:a16="http://schemas.microsoft.com/office/drawing/2014/main" id="{4BD0586E-1D11-D41F-03F6-4DA9B2D886BE}"/>
              </a:ext>
            </a:extLst>
          </p:cNvPr>
          <p:cNvSpPr txBox="1"/>
          <p:nvPr/>
        </p:nvSpPr>
        <p:spPr>
          <a:xfrm>
            <a:off x="2170021" y="4705647"/>
            <a:ext cx="7851958" cy="461665"/>
          </a:xfrm>
          <a:prstGeom prst="rect">
            <a:avLst/>
          </a:prstGeom>
          <a:noFill/>
        </p:spPr>
        <p:txBody>
          <a:bodyPr wrap="none" rtlCol="0">
            <a:spAutoFit/>
          </a:bodyPr>
          <a:lstStyle/>
          <a:p>
            <a:pPr algn="ctr"/>
            <a:r>
              <a:rPr lang="en-US" sz="2400" dirty="0"/>
              <a:t>In the case of categorical output, what should be considered?</a:t>
            </a:r>
            <a:endParaRPr lang="fr-FR" sz="2400" dirty="0"/>
          </a:p>
        </p:txBody>
      </p:sp>
    </p:spTree>
    <p:extLst>
      <p:ext uri="{BB962C8B-B14F-4D97-AF65-F5344CB8AC3E}">
        <p14:creationId xmlns:p14="http://schemas.microsoft.com/office/powerpoint/2010/main" val="2404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fade">
                                      <p:cBhvr>
                                        <p:cTn id="11" dur="500"/>
                                        <p:tgtEl>
                                          <p:spTgt spid="10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4" name="Picture 3">
            <a:extLst>
              <a:ext uri="{FF2B5EF4-FFF2-40B4-BE49-F238E27FC236}">
                <a16:creationId xmlns:a16="http://schemas.microsoft.com/office/drawing/2014/main" id="{0E375790-08E1-063C-5C75-3082B3BB17C5}"/>
              </a:ext>
            </a:extLst>
          </p:cNvPr>
          <p:cNvPicPr>
            <a:picLocks noChangeAspect="1"/>
          </p:cNvPicPr>
          <p:nvPr/>
        </p:nvPicPr>
        <p:blipFill>
          <a:blip r:embed="rId3"/>
          <a:stretch>
            <a:fillRect/>
          </a:stretch>
        </p:blipFill>
        <p:spPr>
          <a:xfrm>
            <a:off x="2712309" y="1690688"/>
            <a:ext cx="6767382" cy="2712863"/>
          </a:xfrm>
          <a:prstGeom prst="rect">
            <a:avLst/>
          </a:prstGeom>
        </p:spPr>
      </p:pic>
      <p:sp>
        <p:nvSpPr>
          <p:cNvPr id="6" name="TextBox 5">
            <a:extLst>
              <a:ext uri="{FF2B5EF4-FFF2-40B4-BE49-F238E27FC236}">
                <a16:creationId xmlns:a16="http://schemas.microsoft.com/office/drawing/2014/main" id="{7536C4E8-E674-EE2E-F4C4-F6C8FCE59DF2}"/>
              </a:ext>
            </a:extLst>
          </p:cNvPr>
          <p:cNvSpPr txBox="1"/>
          <p:nvPr/>
        </p:nvSpPr>
        <p:spPr>
          <a:xfrm>
            <a:off x="2680866" y="4528785"/>
            <a:ext cx="6988965" cy="1200329"/>
          </a:xfrm>
          <a:prstGeom prst="rect">
            <a:avLst/>
          </a:prstGeom>
          <a:noFill/>
        </p:spPr>
        <p:txBody>
          <a:bodyPr wrap="none" rtlCol="0">
            <a:spAutoFit/>
          </a:bodyPr>
          <a:lstStyle/>
          <a:p>
            <a:r>
              <a:rPr lang="en-GB" sz="2400" dirty="0"/>
              <a:t>- </a:t>
            </a:r>
            <a:r>
              <a:rPr lang="en-GB" sz="2400" b="1" dirty="0"/>
              <a:t>i:</a:t>
            </a:r>
            <a:r>
              <a:rPr lang="en-GB" sz="2400" dirty="0"/>
              <a:t> input</a:t>
            </a:r>
          </a:p>
          <a:p>
            <a:r>
              <a:rPr lang="en-GB" sz="2400" dirty="0"/>
              <a:t>- </a:t>
            </a:r>
            <a:r>
              <a:rPr lang="en-GB" sz="2400" b="1" dirty="0"/>
              <a:t>P*:</a:t>
            </a:r>
            <a:r>
              <a:rPr lang="en-GB" sz="2400" dirty="0"/>
              <a:t> true probability (P*(</a:t>
            </a:r>
            <a:r>
              <a:rPr lang="en-GB" sz="2400" dirty="0" err="1"/>
              <a:t>i</a:t>
            </a:r>
            <a:r>
              <a:rPr lang="en-GB" sz="2400" dirty="0"/>
              <a:t>) is either going to be 0 or 1)</a:t>
            </a:r>
          </a:p>
          <a:p>
            <a:r>
              <a:rPr lang="en-GB" sz="2400" dirty="0"/>
              <a:t>- </a:t>
            </a:r>
            <a:r>
              <a:rPr lang="en-GB" sz="2400" b="1" dirty="0"/>
              <a:t>P:</a:t>
            </a:r>
            <a:r>
              <a:rPr lang="en-GB" sz="2400" dirty="0"/>
              <a:t> predicted probability</a:t>
            </a:r>
          </a:p>
        </p:txBody>
      </p:sp>
    </p:spTree>
    <p:extLst>
      <p:ext uri="{BB962C8B-B14F-4D97-AF65-F5344CB8AC3E}">
        <p14:creationId xmlns:p14="http://schemas.microsoft.com/office/powerpoint/2010/main" val="16727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5201601" y="5936558"/>
            <a:ext cx="1788795" cy="369332"/>
          </a:xfrm>
          <a:prstGeom prst="rect">
            <a:avLst/>
          </a:prstGeom>
          <a:noFill/>
        </p:spPr>
        <p:txBody>
          <a:bodyPr wrap="square">
            <a:spAutoFit/>
          </a:bodyPr>
          <a:lstStyle/>
          <a:p>
            <a:r>
              <a:rPr lang="fr-FR" dirty="0" err="1">
                <a:solidFill>
                  <a:schemeClr val="bg1"/>
                </a:solidFill>
                <a:highlight>
                  <a:srgbClr val="000000"/>
                </a:highlight>
              </a:rPr>
              <a:t>torch.nn.NLLLoss</a:t>
            </a:r>
            <a:endParaRPr lang="fr-FR" dirty="0">
              <a:solidFill>
                <a:schemeClr val="bg1"/>
              </a:solidFill>
              <a:highlight>
                <a:srgbClr val="000000"/>
              </a:highlight>
            </a:endParaRPr>
          </a:p>
        </p:txBody>
      </p:sp>
      <p:pic>
        <p:nvPicPr>
          <p:cNvPr id="8" name="Picture 7">
            <a:extLst>
              <a:ext uri="{FF2B5EF4-FFF2-40B4-BE49-F238E27FC236}">
                <a16:creationId xmlns:a16="http://schemas.microsoft.com/office/drawing/2014/main" id="{07AE5D7C-10EA-D99B-20C6-B8507F587AE8}"/>
              </a:ext>
            </a:extLst>
          </p:cNvPr>
          <p:cNvPicPr>
            <a:picLocks noChangeAspect="1"/>
          </p:cNvPicPr>
          <p:nvPr/>
        </p:nvPicPr>
        <p:blipFill>
          <a:blip r:embed="rId3"/>
          <a:stretch>
            <a:fillRect/>
          </a:stretch>
        </p:blipFill>
        <p:spPr>
          <a:xfrm>
            <a:off x="5029145" y="1502182"/>
            <a:ext cx="2133710" cy="59058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092762"/>
                <a:ext cx="8395696" cy="1527726"/>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 </a:t>
                </a:r>
                <a:r>
                  <a:rPr lang="fr-FR" b="1" dirty="0"/>
                  <a:t>No log </a:t>
                </a:r>
                <a:r>
                  <a:rPr lang="fr-FR" b="1" dirty="0" err="1"/>
                  <a:t>because</a:t>
                </a:r>
                <a:r>
                  <a:rPr lang="fr-FR" b="1" dirty="0"/>
                  <a:t> if </a:t>
                </a:r>
                <a:r>
                  <a:rPr lang="fr-FR" b="1" dirty="0" err="1"/>
                  <a:t>we</a:t>
                </a:r>
                <a:r>
                  <a:rPr lang="fr-FR" b="1" dirty="0"/>
                  <a:t> </a:t>
                </a:r>
              </a:p>
              <a:p>
                <a:r>
                  <a:rPr lang="fr-FR" b="1" dirty="0"/>
                  <a:t>use </a:t>
                </a:r>
                <a:r>
                  <a:rPr lang="fr-FR" b="1" dirty="0" err="1"/>
                  <a:t>NLLLoss</a:t>
                </a:r>
                <a:r>
                  <a:rPr lang="fr-FR" b="1" dirty="0"/>
                  <a:t>, </a:t>
                </a:r>
                <a:r>
                  <a:rPr lang="fr-FR" b="1" dirty="0" err="1"/>
                  <a:t>there</a:t>
                </a:r>
                <a:r>
                  <a:rPr lang="fr-FR" b="1" dirty="0"/>
                  <a:t> has to </a:t>
                </a:r>
                <a:r>
                  <a:rPr lang="fr-FR" b="1" dirty="0" err="1"/>
                  <a:t>be</a:t>
                </a:r>
                <a:r>
                  <a:rPr lang="fr-FR" b="1" dirty="0"/>
                  <a:t> </a:t>
                </a:r>
                <a:r>
                  <a:rPr lang="en-US" b="1" i="1" dirty="0" err="1">
                    <a:solidFill>
                      <a:srgbClr val="262626"/>
                    </a:solidFill>
                    <a:effectLst/>
                    <a:latin typeface="FreightSans"/>
                  </a:rPr>
                  <a:t>LogSoftmax</a:t>
                </a:r>
                <a:r>
                  <a:rPr lang="en-US" b="1" i="0" dirty="0">
                    <a:solidFill>
                      <a:srgbClr val="262626"/>
                    </a:solidFill>
                    <a:effectLst/>
                    <a:latin typeface="FreightSans"/>
                  </a:rPr>
                  <a:t> layer in the last layer of your network.</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092762"/>
                <a:ext cx="8395696" cy="1527726"/>
              </a:xfrm>
              <a:prstGeom prst="rect">
                <a:avLst/>
              </a:prstGeom>
              <a:blipFill>
                <a:blip r:embed="rId4"/>
                <a:stretch>
                  <a:fillRect l="-581" t="-1992" b="-5179"/>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5"/>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spTree>
    <p:extLst>
      <p:ext uri="{BB962C8B-B14F-4D97-AF65-F5344CB8AC3E}">
        <p14:creationId xmlns:p14="http://schemas.microsoft.com/office/powerpoint/2010/main" val="14489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10" name="Picture 9">
            <a:extLst>
              <a:ext uri="{FF2B5EF4-FFF2-40B4-BE49-F238E27FC236}">
                <a16:creationId xmlns:a16="http://schemas.microsoft.com/office/drawing/2014/main" id="{4D8B3B35-A43F-882F-9435-D08CAF68EC93}"/>
              </a:ext>
            </a:extLst>
          </p:cNvPr>
          <p:cNvPicPr>
            <a:picLocks noChangeAspect="1"/>
          </p:cNvPicPr>
          <p:nvPr/>
        </p:nvPicPr>
        <p:blipFill>
          <a:blip r:embed="rId3"/>
          <a:stretch>
            <a:fillRect/>
          </a:stretch>
        </p:blipFill>
        <p:spPr>
          <a:xfrm>
            <a:off x="1814286" y="1412219"/>
            <a:ext cx="8563428" cy="4599620"/>
          </a:xfrm>
          <a:prstGeom prst="rect">
            <a:avLst/>
          </a:prstGeom>
        </p:spPr>
      </p:pic>
      <p:grpSp>
        <p:nvGrpSpPr>
          <p:cNvPr id="17" name="Group 16">
            <a:extLst>
              <a:ext uri="{FF2B5EF4-FFF2-40B4-BE49-F238E27FC236}">
                <a16:creationId xmlns:a16="http://schemas.microsoft.com/office/drawing/2014/main" id="{A258755D-EC78-C535-0C77-D0C7A2FBB2CB}"/>
              </a:ext>
            </a:extLst>
          </p:cNvPr>
          <p:cNvGrpSpPr/>
          <p:nvPr/>
        </p:nvGrpSpPr>
        <p:grpSpPr>
          <a:xfrm>
            <a:off x="3729971" y="4934514"/>
            <a:ext cx="6753960" cy="1299960"/>
            <a:chOff x="3729971" y="4934514"/>
            <a:chExt cx="6753960" cy="129996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3D9EB2D4-6E99-84E3-6C56-1FD3D18004D0}"/>
                    </a:ext>
                  </a:extLst>
                </p14:cNvPr>
                <p14:cNvContentPartPr/>
                <p14:nvPr/>
              </p14:nvContentPartPr>
              <p14:xfrm>
                <a:off x="3773171" y="5108754"/>
                <a:ext cx="4952880" cy="175320"/>
              </p14:xfrm>
            </p:contentPart>
          </mc:Choice>
          <mc:Fallback xmlns="">
            <p:pic>
              <p:nvPicPr>
                <p:cNvPr id="12" name="Ink 11">
                  <a:extLst>
                    <a:ext uri="{FF2B5EF4-FFF2-40B4-BE49-F238E27FC236}">
                      <a16:creationId xmlns:a16="http://schemas.microsoft.com/office/drawing/2014/main" id="{3D9EB2D4-6E99-84E3-6C56-1FD3D18004D0}"/>
                    </a:ext>
                  </a:extLst>
                </p:cNvPr>
                <p:cNvPicPr/>
                <p:nvPr/>
              </p:nvPicPr>
              <p:blipFill>
                <a:blip r:embed="rId5"/>
                <a:stretch>
                  <a:fillRect/>
                </a:stretch>
              </p:blipFill>
              <p:spPr>
                <a:xfrm>
                  <a:off x="3737531" y="5072754"/>
                  <a:ext cx="5024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4C82ECF-3047-2B1F-1480-5147411DF743}"/>
                    </a:ext>
                  </a:extLst>
                </p14:cNvPr>
                <p14:cNvContentPartPr/>
                <p14:nvPr/>
              </p14:nvContentPartPr>
              <p14:xfrm>
                <a:off x="3729971" y="5297394"/>
                <a:ext cx="6632640" cy="937080"/>
              </p14:xfrm>
            </p:contentPart>
          </mc:Choice>
          <mc:Fallback xmlns="">
            <p:pic>
              <p:nvPicPr>
                <p:cNvPr id="14" name="Ink 13">
                  <a:extLst>
                    <a:ext uri="{FF2B5EF4-FFF2-40B4-BE49-F238E27FC236}">
                      <a16:creationId xmlns:a16="http://schemas.microsoft.com/office/drawing/2014/main" id="{14C82ECF-3047-2B1F-1480-5147411DF743}"/>
                    </a:ext>
                  </a:extLst>
                </p:cNvPr>
                <p:cNvPicPr/>
                <p:nvPr/>
              </p:nvPicPr>
              <p:blipFill>
                <a:blip r:embed="rId7"/>
                <a:stretch>
                  <a:fillRect/>
                </a:stretch>
              </p:blipFill>
              <p:spPr>
                <a:xfrm>
                  <a:off x="3693971" y="5261754"/>
                  <a:ext cx="670428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5E1D33A-F1EA-408F-F94A-5F2DC908DFF4}"/>
                    </a:ext>
                  </a:extLst>
                </p14:cNvPr>
                <p14:cNvContentPartPr/>
                <p14:nvPr/>
              </p14:nvContentPartPr>
              <p14:xfrm>
                <a:off x="9296291" y="4934514"/>
                <a:ext cx="1187640" cy="842760"/>
              </p14:xfrm>
            </p:contentPart>
          </mc:Choice>
          <mc:Fallback xmlns="">
            <p:pic>
              <p:nvPicPr>
                <p:cNvPr id="15" name="Ink 14">
                  <a:extLst>
                    <a:ext uri="{FF2B5EF4-FFF2-40B4-BE49-F238E27FC236}">
                      <a16:creationId xmlns:a16="http://schemas.microsoft.com/office/drawing/2014/main" id="{45E1D33A-F1EA-408F-F94A-5F2DC908DFF4}"/>
                    </a:ext>
                  </a:extLst>
                </p:cNvPr>
                <p:cNvPicPr/>
                <p:nvPr/>
              </p:nvPicPr>
              <p:blipFill>
                <a:blip r:embed="rId9"/>
                <a:stretch>
                  <a:fillRect/>
                </a:stretch>
              </p:blipFill>
              <p:spPr>
                <a:xfrm>
                  <a:off x="9260651" y="4898874"/>
                  <a:ext cx="1259280" cy="914400"/>
                </a:xfrm>
                <a:prstGeom prst="rect">
                  <a:avLst/>
                </a:prstGeom>
              </p:spPr>
            </p:pic>
          </mc:Fallback>
        </mc:AlternateContent>
      </p:grpSp>
    </p:spTree>
    <p:extLst>
      <p:ext uri="{BB962C8B-B14F-4D97-AF65-F5344CB8AC3E}">
        <p14:creationId xmlns:p14="http://schemas.microsoft.com/office/powerpoint/2010/main" val="9320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4860392" y="5937384"/>
            <a:ext cx="2991713" cy="369332"/>
          </a:xfrm>
          <a:prstGeom prst="rect">
            <a:avLst/>
          </a:prstGeom>
          <a:noFill/>
        </p:spPr>
        <p:txBody>
          <a:bodyPr wrap="square">
            <a:spAutoFit/>
          </a:bodyPr>
          <a:lstStyle/>
          <a:p>
            <a:pPr algn="ct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176055"/>
                <a:ext cx="7917937" cy="1250727"/>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176055"/>
                <a:ext cx="7917937" cy="1250727"/>
              </a:xfrm>
              <a:prstGeom prst="rect">
                <a:avLst/>
              </a:prstGeom>
              <a:blipFill>
                <a:blip r:embed="rId3"/>
                <a:stretch>
                  <a:fillRect l="-616" t="-2927" b="-5366"/>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4"/>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pic>
        <p:nvPicPr>
          <p:cNvPr id="3" name="Picture 2">
            <a:extLst>
              <a:ext uri="{FF2B5EF4-FFF2-40B4-BE49-F238E27FC236}">
                <a16:creationId xmlns:a16="http://schemas.microsoft.com/office/drawing/2014/main" id="{091CC8AF-6BAA-E47D-FB9D-17827DE870DC}"/>
              </a:ext>
            </a:extLst>
          </p:cNvPr>
          <p:cNvPicPr>
            <a:picLocks noChangeAspect="1"/>
          </p:cNvPicPr>
          <p:nvPr/>
        </p:nvPicPr>
        <p:blipFill>
          <a:blip r:embed="rId5"/>
          <a:stretch>
            <a:fillRect/>
          </a:stretch>
        </p:blipFill>
        <p:spPr>
          <a:xfrm>
            <a:off x="4587795" y="1294863"/>
            <a:ext cx="3016405" cy="774740"/>
          </a:xfrm>
          <a:prstGeom prst="rect">
            <a:avLst/>
          </a:prstGeom>
        </p:spPr>
      </p:pic>
      <p:grpSp>
        <p:nvGrpSpPr>
          <p:cNvPr id="9" name="Group 8">
            <a:extLst>
              <a:ext uri="{FF2B5EF4-FFF2-40B4-BE49-F238E27FC236}">
                <a16:creationId xmlns:a16="http://schemas.microsoft.com/office/drawing/2014/main" id="{8791C780-B3E2-87E5-F773-14433222B314}"/>
              </a:ext>
            </a:extLst>
          </p:cNvPr>
          <p:cNvGrpSpPr/>
          <p:nvPr/>
        </p:nvGrpSpPr>
        <p:grpSpPr>
          <a:xfrm>
            <a:off x="5707811" y="709515"/>
            <a:ext cx="624600" cy="726480"/>
            <a:chOff x="5707811" y="709515"/>
            <a:chExt cx="624600" cy="7264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4CD1CA0-E5B2-5660-7896-115B4679439E}"/>
                    </a:ext>
                  </a:extLst>
                </p14:cNvPr>
                <p14:cNvContentPartPr/>
                <p14:nvPr/>
              </p14:nvContentPartPr>
              <p14:xfrm>
                <a:off x="5850371" y="709515"/>
                <a:ext cx="482040" cy="705240"/>
              </p14:xfrm>
            </p:contentPart>
          </mc:Choice>
          <mc:Fallback xmlns="">
            <p:pic>
              <p:nvPicPr>
                <p:cNvPr id="4" name="Ink 3">
                  <a:extLst>
                    <a:ext uri="{FF2B5EF4-FFF2-40B4-BE49-F238E27FC236}">
                      <a16:creationId xmlns:a16="http://schemas.microsoft.com/office/drawing/2014/main" id="{54CD1CA0-E5B2-5660-7896-115B4679439E}"/>
                    </a:ext>
                  </a:extLst>
                </p:cNvPr>
                <p:cNvPicPr/>
                <p:nvPr/>
              </p:nvPicPr>
              <p:blipFill>
                <a:blip r:embed="rId7"/>
                <a:stretch>
                  <a:fillRect/>
                </a:stretch>
              </p:blipFill>
              <p:spPr>
                <a:xfrm>
                  <a:off x="5814731" y="673875"/>
                  <a:ext cx="553680" cy="77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54309C5-8C65-247A-1FCE-BDB123D92062}"/>
                    </a:ext>
                  </a:extLst>
                </p14:cNvPr>
                <p14:cNvContentPartPr/>
                <p14:nvPr/>
              </p14:nvContentPartPr>
              <p14:xfrm>
                <a:off x="5707811" y="1142595"/>
                <a:ext cx="367560" cy="293400"/>
              </p14:xfrm>
            </p:contentPart>
          </mc:Choice>
          <mc:Fallback xmlns="">
            <p:pic>
              <p:nvPicPr>
                <p:cNvPr id="6" name="Ink 5">
                  <a:extLst>
                    <a:ext uri="{FF2B5EF4-FFF2-40B4-BE49-F238E27FC236}">
                      <a16:creationId xmlns:a16="http://schemas.microsoft.com/office/drawing/2014/main" id="{C54309C5-8C65-247A-1FCE-BDB123D92062}"/>
                    </a:ext>
                  </a:extLst>
                </p:cNvPr>
                <p:cNvPicPr/>
                <p:nvPr/>
              </p:nvPicPr>
              <p:blipFill>
                <a:blip r:embed="rId9"/>
                <a:stretch>
                  <a:fillRect/>
                </a:stretch>
              </p:blipFill>
              <p:spPr>
                <a:xfrm>
                  <a:off x="5672171" y="1106955"/>
                  <a:ext cx="439200" cy="365040"/>
                </a:xfrm>
                <a:prstGeom prst="rect">
                  <a:avLst/>
                </a:prstGeom>
              </p:spPr>
            </p:pic>
          </mc:Fallback>
        </mc:AlternateContent>
      </p:grpSp>
      <p:grpSp>
        <p:nvGrpSpPr>
          <p:cNvPr id="17" name="Group 16">
            <a:extLst>
              <a:ext uri="{FF2B5EF4-FFF2-40B4-BE49-F238E27FC236}">
                <a16:creationId xmlns:a16="http://schemas.microsoft.com/office/drawing/2014/main" id="{765BD0FD-CC5A-86D3-0007-2D413775D312}"/>
              </a:ext>
            </a:extLst>
          </p:cNvPr>
          <p:cNvGrpSpPr/>
          <p:nvPr/>
        </p:nvGrpSpPr>
        <p:grpSpPr>
          <a:xfrm>
            <a:off x="7679531" y="978795"/>
            <a:ext cx="1334160" cy="1050480"/>
            <a:chOff x="7679531" y="978795"/>
            <a:chExt cx="1334160" cy="10504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91EBD70-0845-D8AE-E092-447695844F14}"/>
                    </a:ext>
                  </a:extLst>
                </p14:cNvPr>
                <p14:cNvContentPartPr/>
                <p14:nvPr/>
              </p14:nvContentPartPr>
              <p14:xfrm>
                <a:off x="7679531" y="1385595"/>
                <a:ext cx="143640" cy="643680"/>
              </p14:xfrm>
            </p:contentPart>
          </mc:Choice>
          <mc:Fallback xmlns="">
            <p:pic>
              <p:nvPicPr>
                <p:cNvPr id="10" name="Ink 9">
                  <a:extLst>
                    <a:ext uri="{FF2B5EF4-FFF2-40B4-BE49-F238E27FC236}">
                      <a16:creationId xmlns:a16="http://schemas.microsoft.com/office/drawing/2014/main" id="{291EBD70-0845-D8AE-E092-447695844F14}"/>
                    </a:ext>
                  </a:extLst>
                </p:cNvPr>
                <p:cNvPicPr/>
                <p:nvPr/>
              </p:nvPicPr>
              <p:blipFill>
                <a:blip r:embed="rId11"/>
                <a:stretch>
                  <a:fillRect/>
                </a:stretch>
              </p:blipFill>
              <p:spPr>
                <a:xfrm>
                  <a:off x="7643531" y="1349955"/>
                  <a:ext cx="2152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C40830-AFB4-9B5D-B9F6-C22C8F968DCB}"/>
                    </a:ext>
                  </a:extLst>
                </p14:cNvPr>
                <p14:cNvContentPartPr/>
                <p14:nvPr/>
              </p14:nvContentPartPr>
              <p14:xfrm>
                <a:off x="7836491" y="1083555"/>
                <a:ext cx="1089360" cy="559800"/>
              </p14:xfrm>
            </p:contentPart>
          </mc:Choice>
          <mc:Fallback xmlns="">
            <p:pic>
              <p:nvPicPr>
                <p:cNvPr id="12" name="Ink 11">
                  <a:extLst>
                    <a:ext uri="{FF2B5EF4-FFF2-40B4-BE49-F238E27FC236}">
                      <a16:creationId xmlns:a16="http://schemas.microsoft.com/office/drawing/2014/main" id="{E4C40830-AFB4-9B5D-B9F6-C22C8F968DCB}"/>
                    </a:ext>
                  </a:extLst>
                </p:cNvPr>
                <p:cNvPicPr/>
                <p:nvPr/>
              </p:nvPicPr>
              <p:blipFill>
                <a:blip r:embed="rId13"/>
                <a:stretch>
                  <a:fillRect/>
                </a:stretch>
              </p:blipFill>
              <p:spPr>
                <a:xfrm>
                  <a:off x="7800851" y="1047555"/>
                  <a:ext cx="116100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7E98D99-F319-D54F-2969-4F5E90DF0C28}"/>
                    </a:ext>
                  </a:extLst>
                </p14:cNvPr>
                <p14:cNvContentPartPr/>
                <p14:nvPr/>
              </p14:nvContentPartPr>
              <p14:xfrm>
                <a:off x="8629571" y="978795"/>
                <a:ext cx="384120" cy="334440"/>
              </p14:xfrm>
            </p:contentPart>
          </mc:Choice>
          <mc:Fallback xmlns="">
            <p:pic>
              <p:nvPicPr>
                <p:cNvPr id="15" name="Ink 14">
                  <a:extLst>
                    <a:ext uri="{FF2B5EF4-FFF2-40B4-BE49-F238E27FC236}">
                      <a16:creationId xmlns:a16="http://schemas.microsoft.com/office/drawing/2014/main" id="{97E98D99-F319-D54F-2969-4F5E90DF0C28}"/>
                    </a:ext>
                  </a:extLst>
                </p:cNvPr>
                <p:cNvPicPr/>
                <p:nvPr/>
              </p:nvPicPr>
              <p:blipFill>
                <a:blip r:embed="rId15"/>
                <a:stretch>
                  <a:fillRect/>
                </a:stretch>
              </p:blipFill>
              <p:spPr>
                <a:xfrm>
                  <a:off x="8593571" y="942795"/>
                  <a:ext cx="455760" cy="406080"/>
                </a:xfrm>
                <a:prstGeom prst="rect">
                  <a:avLst/>
                </a:prstGeom>
              </p:spPr>
            </p:pic>
          </mc:Fallback>
        </mc:AlternateContent>
      </p:grpSp>
      <p:sp>
        <p:nvSpPr>
          <p:cNvPr id="18" name="TextBox 17">
            <a:extLst>
              <a:ext uri="{FF2B5EF4-FFF2-40B4-BE49-F238E27FC236}">
                <a16:creationId xmlns:a16="http://schemas.microsoft.com/office/drawing/2014/main" id="{56078016-99D0-BFF0-054E-1E37F594D33B}"/>
              </a:ext>
            </a:extLst>
          </p:cNvPr>
          <p:cNvSpPr txBox="1"/>
          <p:nvPr/>
        </p:nvSpPr>
        <p:spPr>
          <a:xfrm>
            <a:off x="6415088" y="421481"/>
            <a:ext cx="1295035" cy="369332"/>
          </a:xfrm>
          <a:prstGeom prst="rect">
            <a:avLst/>
          </a:prstGeom>
          <a:noFill/>
        </p:spPr>
        <p:txBody>
          <a:bodyPr wrap="none" rtlCol="0">
            <a:spAutoFit/>
          </a:bodyPr>
          <a:lstStyle/>
          <a:p>
            <a:r>
              <a:rPr lang="fr-FR" b="1" dirty="0" err="1"/>
              <a:t>Log</a:t>
            </a:r>
            <a:r>
              <a:rPr lang="fr-FR" dirty="0" err="1"/>
              <a:t>SoftMax</a:t>
            </a:r>
            <a:endParaRPr lang="fr-FR" dirty="0"/>
          </a:p>
        </p:txBody>
      </p:sp>
      <p:sp>
        <p:nvSpPr>
          <p:cNvPr id="19" name="TextBox 18">
            <a:extLst>
              <a:ext uri="{FF2B5EF4-FFF2-40B4-BE49-F238E27FC236}">
                <a16:creationId xmlns:a16="http://schemas.microsoft.com/office/drawing/2014/main" id="{F3D4C484-FE6D-61CF-E936-8CC25BFA99FB}"/>
              </a:ext>
            </a:extLst>
          </p:cNvPr>
          <p:cNvSpPr txBox="1"/>
          <p:nvPr/>
        </p:nvSpPr>
        <p:spPr>
          <a:xfrm>
            <a:off x="9165545" y="599493"/>
            <a:ext cx="1319079" cy="369332"/>
          </a:xfrm>
          <a:prstGeom prst="rect">
            <a:avLst/>
          </a:prstGeom>
          <a:noFill/>
        </p:spPr>
        <p:txBody>
          <a:bodyPr wrap="none" rtlCol="0">
            <a:spAutoFit/>
          </a:bodyPr>
          <a:lstStyle/>
          <a:p>
            <a:r>
              <a:rPr lang="fr-FR" dirty="0" err="1"/>
              <a:t>Log</a:t>
            </a:r>
            <a:r>
              <a:rPr lang="fr-FR" b="1" dirty="0" err="1"/>
              <a:t>SoftMax</a:t>
            </a:r>
            <a:endParaRPr lang="fr-FR" b="1" dirty="0"/>
          </a:p>
        </p:txBody>
      </p:sp>
    </p:spTree>
    <p:extLst>
      <p:ext uri="{BB962C8B-B14F-4D97-AF65-F5344CB8AC3E}">
        <p14:creationId xmlns:p14="http://schemas.microsoft.com/office/powerpoint/2010/main" val="292475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Why SoftMax?</a:t>
            </a:r>
          </a:p>
        </p:txBody>
      </p:sp>
      <p:pic>
        <p:nvPicPr>
          <p:cNvPr id="8" name="Picture 7">
            <a:extLst>
              <a:ext uri="{FF2B5EF4-FFF2-40B4-BE49-F238E27FC236}">
                <a16:creationId xmlns:a16="http://schemas.microsoft.com/office/drawing/2014/main" id="{1C784F72-ABB9-6954-7273-41629449F3CD}"/>
              </a:ext>
            </a:extLst>
          </p:cNvPr>
          <p:cNvPicPr>
            <a:picLocks noChangeAspect="1"/>
          </p:cNvPicPr>
          <p:nvPr/>
        </p:nvPicPr>
        <p:blipFill>
          <a:blip r:embed="rId3"/>
          <a:stretch>
            <a:fillRect/>
          </a:stretch>
        </p:blipFill>
        <p:spPr>
          <a:xfrm>
            <a:off x="904150" y="1690688"/>
            <a:ext cx="10528841" cy="4191215"/>
          </a:xfrm>
          <a:prstGeom prst="rect">
            <a:avLst/>
          </a:prstGeom>
        </p:spPr>
      </p:pic>
      <p:sp>
        <p:nvSpPr>
          <p:cNvPr id="14" name="TextBox 13">
            <a:extLst>
              <a:ext uri="{FF2B5EF4-FFF2-40B4-BE49-F238E27FC236}">
                <a16:creationId xmlns:a16="http://schemas.microsoft.com/office/drawing/2014/main" id="{03D26BCF-AFB6-9D1A-37AF-F350AB7BBCF7}"/>
              </a:ext>
            </a:extLst>
          </p:cNvPr>
          <p:cNvSpPr txBox="1"/>
          <p:nvPr/>
        </p:nvSpPr>
        <p:spPr>
          <a:xfrm>
            <a:off x="6371771" y="6154057"/>
            <a:ext cx="5341014" cy="923330"/>
          </a:xfrm>
          <a:prstGeom prst="rect">
            <a:avLst/>
          </a:prstGeom>
          <a:noFill/>
        </p:spPr>
        <p:txBody>
          <a:bodyPr wrap="none" rtlCol="0">
            <a:spAutoFit/>
          </a:bodyPr>
          <a:lstStyle/>
          <a:p>
            <a:pPr algn="l"/>
            <a:r>
              <a:rPr lang="fr-FR" dirty="0" err="1"/>
              <a:t>From</a:t>
            </a:r>
            <a:r>
              <a:rPr lang="fr-FR" dirty="0"/>
              <a:t> </a:t>
            </a:r>
            <a:r>
              <a:rPr lang="en-US" i="1" dirty="0"/>
              <a:t>Intuitively Understanding the Cross Entropy Loss</a:t>
            </a:r>
          </a:p>
          <a:p>
            <a:r>
              <a:rPr lang="en-US" dirty="0" err="1"/>
              <a:t>Adian</a:t>
            </a:r>
            <a:r>
              <a:rPr lang="en-US" dirty="0"/>
              <a:t> </a:t>
            </a:r>
            <a:r>
              <a:rPr lang="en-US" dirty="0" err="1"/>
              <a:t>Liusie</a:t>
            </a:r>
            <a:r>
              <a:rPr lang="en-US" dirty="0"/>
              <a:t> 2021</a:t>
            </a:r>
            <a:br>
              <a:rPr lang="en-US" dirty="0"/>
            </a:br>
            <a:endParaRPr lang="fr-FR" dirty="0"/>
          </a:p>
        </p:txBody>
      </p:sp>
    </p:spTree>
    <p:extLst>
      <p:ext uri="{BB962C8B-B14F-4D97-AF65-F5344CB8AC3E}">
        <p14:creationId xmlns:p14="http://schemas.microsoft.com/office/powerpoint/2010/main" val="17997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pic>
        <p:nvPicPr>
          <p:cNvPr id="4" name="Picture 3">
            <a:extLst>
              <a:ext uri="{FF2B5EF4-FFF2-40B4-BE49-F238E27FC236}">
                <a16:creationId xmlns:a16="http://schemas.microsoft.com/office/drawing/2014/main" id="{61094542-D845-1E4A-FE59-FB1D36660A5A}"/>
              </a:ext>
            </a:extLst>
          </p:cNvPr>
          <p:cNvPicPr>
            <a:picLocks noChangeAspect="1"/>
          </p:cNvPicPr>
          <p:nvPr/>
        </p:nvPicPr>
        <p:blipFill>
          <a:blip r:embed="rId5"/>
          <a:stretch>
            <a:fillRect/>
          </a:stretch>
        </p:blipFill>
        <p:spPr>
          <a:xfrm>
            <a:off x="4534894" y="4375119"/>
            <a:ext cx="3233532" cy="1197604"/>
          </a:xfrm>
          <a:prstGeom prst="rect">
            <a:avLst/>
          </a:prstGeom>
        </p:spPr>
      </p:pic>
      <p:sp>
        <p:nvSpPr>
          <p:cNvPr id="8" name="TextBox 7">
            <a:extLst>
              <a:ext uri="{FF2B5EF4-FFF2-40B4-BE49-F238E27FC236}">
                <a16:creationId xmlns:a16="http://schemas.microsoft.com/office/drawing/2014/main" id="{484F88F5-7534-568C-818F-4F00F995B7A5}"/>
              </a:ext>
            </a:extLst>
          </p:cNvPr>
          <p:cNvSpPr txBox="1"/>
          <p:nvPr/>
        </p:nvSpPr>
        <p:spPr>
          <a:xfrm>
            <a:off x="3104323" y="5643324"/>
            <a:ext cx="6094674" cy="369332"/>
          </a:xfrm>
          <a:prstGeom prst="rect">
            <a:avLst/>
          </a:prstGeom>
          <a:noFill/>
        </p:spPr>
        <p:txBody>
          <a:bodyPr wrap="square">
            <a:spAutoFit/>
          </a:bodyPr>
          <a:lstStyle/>
          <a:p>
            <a:pPr algn="ctr"/>
            <a:r>
              <a:rPr lang="fr-FR" dirty="0" err="1">
                <a:solidFill>
                  <a:schemeClr val="bg1"/>
                </a:solidFill>
                <a:highlight>
                  <a:srgbClr val="000000"/>
                </a:highlight>
              </a:rPr>
              <a:t>LogSoftmax</a:t>
            </a:r>
            <a:r>
              <a:rPr lang="fr-FR" dirty="0">
                <a:solidFill>
                  <a:schemeClr val="bg1"/>
                </a:solidFill>
                <a:highlight>
                  <a:srgbClr val="000000"/>
                </a:highlight>
              </a:rPr>
              <a:t> + </a:t>
            </a:r>
            <a:r>
              <a:rPr lang="fr-FR" dirty="0" err="1">
                <a:solidFill>
                  <a:schemeClr val="bg1"/>
                </a:solidFill>
                <a:highlight>
                  <a:srgbClr val="000000"/>
                </a:highlight>
              </a:rPr>
              <a:t>torch.nn.NLLLoss</a:t>
            </a:r>
            <a:r>
              <a:rPr lang="fr-FR" dirty="0">
                <a:solidFill>
                  <a:schemeClr val="bg1"/>
                </a:solidFill>
              </a:rPr>
              <a:t> </a:t>
            </a:r>
            <a:r>
              <a:rPr lang="fr-FR" dirty="0"/>
              <a:t>or</a:t>
            </a:r>
            <a:r>
              <a:rPr lang="fr-FR" dirty="0">
                <a:solidFill>
                  <a:schemeClr val="bg1"/>
                </a:solidFill>
              </a:rPr>
              <a:t> </a:t>
            </a: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p:spTree>
    <p:extLst>
      <p:ext uri="{BB962C8B-B14F-4D97-AF65-F5344CB8AC3E}">
        <p14:creationId xmlns:p14="http://schemas.microsoft.com/office/powerpoint/2010/main" val="139626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4"/>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5566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a:p>
                <a:pPr marL="0" indent="0" algn="just">
                  <a:buNone/>
                </a:pPr>
                <a:r>
                  <a:rPr lang="en-US" dirty="0"/>
                  <a:t>-&gt; </a:t>
                </a:r>
                <a:r>
                  <a:rPr lang="en-US" dirty="0">
                    <a:hlinkClick r:id="rId3"/>
                  </a:rPr>
                  <a:t>Why momentum really works</a:t>
                </a:r>
                <a:endParaRPr lang="en-US" dirty="0"/>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4"/>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6"/>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3965</TotalTime>
  <Words>2068</Words>
  <Application>Microsoft Office PowerPoint</Application>
  <PresentationFormat>Widescreen</PresentationFormat>
  <Paragraphs>140</Paragraphs>
  <Slides>24</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Arial</vt:lpstr>
      <vt:lpstr>Arial</vt:lpstr>
      <vt:lpstr>Calibri</vt:lpstr>
      <vt:lpstr>Calibri Light</vt:lpstr>
      <vt:lpstr>Cambria Math</vt:lpstr>
      <vt:lpstr>Courier New</vt:lpstr>
      <vt:lpstr>FreightSans</vt:lpstr>
      <vt:lpstr>MathJax_Math-italic</vt:lpstr>
      <vt:lpstr>ui-monospace</vt:lpstr>
      <vt:lpstr>Office Theme</vt:lpstr>
      <vt:lpstr>Optimizers’ review and different techniques to improve your Neural Network</vt:lpstr>
      <vt:lpstr>Optimizers’ review</vt:lpstr>
      <vt:lpstr>Optimizers’ review</vt:lpstr>
      <vt:lpstr>SGD</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Gradient clipping</vt:lpstr>
      <vt:lpstr>Batch normalization</vt:lpstr>
      <vt:lpstr>Batch normalization</vt:lpstr>
      <vt:lpstr>Dropout</vt:lpstr>
      <vt:lpstr>Losses</vt:lpstr>
      <vt:lpstr>Losses</vt:lpstr>
      <vt:lpstr>Losses</vt:lpstr>
      <vt:lpstr>Losses</vt:lpstr>
      <vt:lpstr>Losses</vt:lpstr>
      <vt:lpstr>Why SoftMax?</vt:lpstr>
      <vt:lpstr>Losses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154</cp:revision>
  <dcterms:created xsi:type="dcterms:W3CDTF">2023-01-03T10:31:33Z</dcterms:created>
  <dcterms:modified xsi:type="dcterms:W3CDTF">2024-01-14T18:12:23Z</dcterms:modified>
</cp:coreProperties>
</file>