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2" r:id="rId3"/>
    <p:sldId id="260" r:id="rId4"/>
    <p:sldId id="257" r:id="rId5"/>
    <p:sldId id="327" r:id="rId6"/>
    <p:sldId id="259" r:id="rId7"/>
    <p:sldId id="335" r:id="rId8"/>
    <p:sldId id="336" r:id="rId9"/>
    <p:sldId id="337" r:id="rId10"/>
    <p:sldId id="339" r:id="rId11"/>
    <p:sldId id="261" r:id="rId12"/>
    <p:sldId id="332" r:id="rId13"/>
    <p:sldId id="313" r:id="rId14"/>
    <p:sldId id="312" r:id="rId15"/>
    <p:sldId id="264" r:id="rId16"/>
    <p:sldId id="265" r:id="rId17"/>
    <p:sldId id="266" r:id="rId18"/>
    <p:sldId id="270" r:id="rId19"/>
    <p:sldId id="314" r:id="rId20"/>
    <p:sldId id="315" r:id="rId21"/>
    <p:sldId id="317" r:id="rId22"/>
    <p:sldId id="316" r:id="rId23"/>
    <p:sldId id="318" r:id="rId24"/>
    <p:sldId id="328" r:id="rId25"/>
    <p:sldId id="319" r:id="rId26"/>
    <p:sldId id="320" r:id="rId27"/>
    <p:sldId id="321" r:id="rId28"/>
    <p:sldId id="324" r:id="rId29"/>
    <p:sldId id="340" r:id="rId30"/>
    <p:sldId id="322" r:id="rId31"/>
    <p:sldId id="331" r:id="rId32"/>
    <p:sldId id="333" r:id="rId33"/>
    <p:sldId id="334" r:id="rId34"/>
    <p:sldId id="329" r:id="rId35"/>
    <p:sldId id="338" r:id="rId36"/>
    <p:sldId id="33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59"/>
            <p14:sldId id="335"/>
            <p14:sldId id="336"/>
            <p14:sldId id="337"/>
            <p14:sldId id="339"/>
            <p14:sldId id="261"/>
          </p14:sldIdLst>
        </p14:section>
        <p14:section name="Neurones" id="{2060E056-65DF-42C4-8C1D-BF5CA7C6208D}">
          <p14:sldIdLst>
            <p14:sldId id="332"/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  <p14:sldId id="340"/>
            <p14:sldId id="322"/>
            <p14:sldId id="331"/>
            <p14:sldId id="333"/>
            <p14:sldId id="334"/>
            <p14:sldId id="329"/>
            <p14:sldId id="338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19" autoAdjust="0"/>
  </p:normalViewPr>
  <p:slideViewPr>
    <p:cSldViewPr snapToGrid="0">
      <p:cViewPr varScale="1">
        <p:scale>
          <a:sx n="85" d="100"/>
          <a:sy n="85" d="100"/>
        </p:scale>
        <p:origin x="15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DL = Deep Learning. NLP =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2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1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Quelle fonction d'activation devrait être utilisée ? Eh bien, si vous traitez une régression logistique binaire (est-ce un cancer ou pas), vous voulez des valeurs de sortie entre 0 et 1, donc la fonction d'activation de la dernière couche sera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sigm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 Si vous voulez prédire le prix d'une action, vous voudrez peut-être utiliser relu sur la dernière couche car vous voulez des valeurs de sortie dans R+. Pour les fonctions d’activation sur les couches cachées, il y a un certain nombre de règles qui existent mais le plus facile est de former le réseau avec certaines fonctions d'activation, de les changer et de voir si votre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loss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diminue. Si c’est le cas, garder les nouvelles fonctions d’activation, sinon garder les anciennes. En gros, le choix de la fonction d'activation à utiliser est un hyperparamètre (si vous ne savez pas ce qu’est un hyperparamètre j’explique dans quelques slides).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 reality, x and y are also multi-dimensional vectors, but all the math remains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amené</a:t>
            </a:r>
            <a:r>
              <a:rPr lang="en-US" dirty="0"/>
              <a:t> à changer un </a:t>
            </a:r>
            <a:r>
              <a:rPr lang="en-US" dirty="0" err="1"/>
              <a:t>tantinet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2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dérivées</a:t>
            </a:r>
            <a:r>
              <a:rPr lang="en-US" dirty="0"/>
              <a:t> finales que </a:t>
            </a:r>
            <a:r>
              <a:rPr lang="en-US" dirty="0" err="1"/>
              <a:t>l’on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</a:t>
            </a:r>
            <a:r>
              <a:rPr lang="en-US" dirty="0" err="1"/>
              <a:t>calculer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par rapport à a et b, </a:t>
            </a:r>
            <a:r>
              <a:rPr lang="en-US" dirty="0" err="1"/>
              <a:t>parce</a:t>
            </a:r>
            <a:r>
              <a:rPr lang="en-US" dirty="0"/>
              <a:t> que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a et b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faire </a:t>
            </a:r>
            <a:r>
              <a:rPr lang="en-US" dirty="0" err="1"/>
              <a:t>bouger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consider the simplest possible case: 1D x, 1D y, and no activation function.</a:t>
            </a:r>
          </a:p>
          <a:p>
            <a:r>
              <a:rPr lang="en-US" dirty="0"/>
              <a:t>Note that this is in fact just a linear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 </a:t>
            </a:r>
            <a:r>
              <a:rPr lang="fr-FR" noProof="0" dirty="0" err="1"/>
              <a:t>Axon</a:t>
            </a:r>
            <a:r>
              <a:rPr lang="fr-FR" noProof="0" dirty="0"/>
              <a:t> pour envoyer un signal, dendrite pour recevoir un signal, et synapse </a:t>
            </a:r>
            <a:r>
              <a:rPr lang="fr-FR" noProof="0" dirty="0" err="1"/>
              <a:t>sontt</a:t>
            </a:r>
            <a:r>
              <a:rPr lang="fr-FR" noProof="0" dirty="0"/>
              <a:t> des </a:t>
            </a:r>
            <a:r>
              <a:rPr lang="en-GB" dirty="0"/>
              <a:t>zones de communication</a:t>
            </a: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informations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 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18775-69B6-781D-4B17-F93E76A67A9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202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0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3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  <a:p>
            <a:pPr lvl="1" algn="just"/>
            <a:r>
              <a:rPr lang="en-GB" b="1" strike="sngStrike" dirty="0">
                <a:latin typeface="Calibri (Body)"/>
              </a:rPr>
              <a:t>Finance</a:t>
            </a:r>
            <a:r>
              <a:rPr lang="en-GB" strike="sngStrike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strike="sngStrike" dirty="0">
                <a:latin typeface="Calibri (Body)"/>
              </a:rPr>
              <a:t>Robotics</a:t>
            </a:r>
            <a:r>
              <a:rPr lang="en-GB" strike="sngStrike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strike="sngStrike" dirty="0">
                <a:latin typeface="Calibri (Body)"/>
              </a:rPr>
              <a:t>Gaming</a:t>
            </a:r>
            <a:r>
              <a:rPr lang="en-GB" strike="sngStrike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95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https://github.com/MICS-Lab/DeepLearningCourse2025</a:t>
            </a:r>
            <a:endParaRPr lang="en-US"/>
          </a:p>
          <a:p>
            <a:pPr marL="0" indent="0">
              <a:buNone/>
            </a:pPr>
            <a:r>
              <a:rPr lang="en-US"/>
              <a:t>Usually</a:t>
            </a:r>
            <a:r>
              <a:rPr lang="en-US" dirty="0"/>
              <a:t>, 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  <a:p>
            <a:r>
              <a:rPr lang="en-US" dirty="0"/>
              <a:t>GPUs will be at your disposal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1h30 theory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 and oral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Interlude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7B530A-E4A5-09FD-D14E-F84077B10BB9}"/>
                  </a:ext>
                </a:extLst>
              </p:cNvPr>
              <p:cNvSpPr txBox="1"/>
              <p:nvPr/>
            </p:nvSpPr>
            <p:spPr>
              <a:xfrm>
                <a:off x="838200" y="1787494"/>
                <a:ext cx="7770463" cy="3586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Consider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</a:t>
                </a:r>
                <a:r>
                  <a:rPr lang="fr-FR" sz="2400" b="0" i="0" dirty="0" err="1">
                    <a:solidFill>
                      <a:srgbClr val="202122"/>
                    </a:solidFill>
                    <a:effectLst/>
                    <a:latin typeface="+mj-lt"/>
                  </a:rPr>
                  <a:t>differentiable</a:t>
                </a:r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.</a:t>
                </a:r>
              </a:p>
              <a:p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For a </a:t>
                </a:r>
                <a:r>
                  <a:rPr lang="fr-FR" sz="2400" b="0" i="0" dirty="0" err="1">
                    <a:solidFill>
                      <a:srgbClr val="202122"/>
                    </a:solidFill>
                    <a:effectLst/>
                    <a:latin typeface="+mj-lt"/>
                  </a:rPr>
                  <a:t>give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in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domain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in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domain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2400" dirty="0">
                    <a:latin typeface="+mj-lt"/>
                  </a:rPr>
                  <a:t>. </a:t>
                </a:r>
              </a:p>
              <a:p>
                <a:endParaRPr lang="fr-FR" sz="2400" dirty="0">
                  <a:latin typeface="+mj-lt"/>
                </a:endParaRPr>
              </a:p>
              <a:p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If 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 and 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(i.e.,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FR" sz="2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)</a:t>
                </a:r>
              </a:p>
              <a:p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Then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, the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derivative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sty m:val="p"/>
                      </m:rPr>
                      <a:rPr lang="fr-FR" sz="2400" b="0" i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fr-FR" sz="2400" b="0" i="1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>
                  <a:solidFill>
                    <a:srgbClr val="202122"/>
                  </a:solidFill>
                  <a:latin typeface="+mj-lt"/>
                </a:endParaRPr>
              </a:p>
              <a:p>
                <a:endParaRPr lang="fr-FR" sz="2400" dirty="0">
                  <a:solidFill>
                    <a:srgbClr val="202122"/>
                  </a:solidFill>
                  <a:latin typeface="+mj-lt"/>
                </a:endParaRPr>
              </a:p>
              <a:p>
                <a:endParaRPr lang="fr-FR" sz="2400" dirty="0">
                  <a:solidFill>
                    <a:srgbClr val="202122"/>
                  </a:solidFill>
                  <a:latin typeface="+mj-lt"/>
                </a:endParaRPr>
              </a:p>
              <a:p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With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fr-FR" sz="2400" b="0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does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it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work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?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7B530A-E4A5-09FD-D14E-F84077B10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7494"/>
                <a:ext cx="7770463" cy="3586751"/>
              </a:xfrm>
              <a:prstGeom prst="rect">
                <a:avLst/>
              </a:prstGeom>
              <a:blipFill>
                <a:blip r:embed="rId3"/>
                <a:stretch>
                  <a:fillRect l="-1256" t="-1358" b="-8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45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38" y="1639881"/>
            <a:ext cx="11057323" cy="47672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100" dirty="0">
                <a:solidFill>
                  <a:srgbClr val="FF0000"/>
                </a:solidFill>
              </a:rPr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100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>
                <a:solidFill>
                  <a:srgbClr val="FF0000"/>
                </a:solidFill>
              </a:rPr>
              <a:t>Optimizers review. Types of Machine Learning problems and their losses.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1 Linear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2 Conv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3 RNN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Catchup session + Kaggle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>
                <a:solidFill>
                  <a:srgbClr val="FF0000"/>
                </a:solidFill>
              </a:rPr>
              <a:t>Transfer Learning. Data and gradient subtleties.</a:t>
            </a:r>
            <a:endParaRPr lang="en-US" sz="2100" dirty="0"/>
          </a:p>
          <a:p>
            <a:pPr marL="514350" indent="-514350">
              <a:buFont typeface="+mj-lt"/>
              <a:buAutoNum type="arabicPeriod"/>
            </a:pPr>
            <a:r>
              <a:rPr lang="en-US" sz="2100" dirty="0">
                <a:solidFill>
                  <a:srgbClr val="FF0000"/>
                </a:solidFill>
              </a:rPr>
              <a:t>Advanced Deep Learning (Transformers &amp; Stable Diffusion &amp; </a:t>
            </a:r>
            <a:r>
              <a:rPr lang="en-US" sz="2100" dirty="0" err="1">
                <a:solidFill>
                  <a:srgbClr val="FF0000"/>
                </a:solidFill>
              </a:rPr>
              <a:t>LoRA</a:t>
            </a:r>
            <a:r>
              <a:rPr lang="en-US" sz="2100" dirty="0">
                <a:solidFill>
                  <a:srgbClr val="FF0000"/>
                </a:solidFill>
              </a:rPr>
              <a:t>)</a:t>
            </a:r>
            <a:endParaRPr lang="en-US" sz="2100" dirty="0"/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Exam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56243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56243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717026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717026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4D2763B-FE02-2743-BEEB-8BCFE5C2EBA3}"/>
              </a:ext>
            </a:extLst>
          </p:cNvPr>
          <p:cNvSpPr txBox="1"/>
          <p:nvPr/>
        </p:nvSpPr>
        <p:spPr>
          <a:xfrm>
            <a:off x="484114" y="5222367"/>
            <a:ext cx="40090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is written on the screen is not rigorous nor exhaustive (it does not say where these functions are evaluated) but we will see it in a more rigorous way during the TD 1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Learning Rate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38A8B29C-CE7D-2C4F-F535-8887D10056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582883" y="725334"/>
            <a:ext cx="9026234" cy="57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Activation Function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70857B-963B-F51C-968F-FFB447EC5F44}"/>
              </a:ext>
            </a:extLst>
          </p:cNvPr>
          <p:cNvGrpSpPr/>
          <p:nvPr/>
        </p:nvGrpSpPr>
        <p:grpSpPr>
          <a:xfrm>
            <a:off x="1507889" y="1546643"/>
            <a:ext cx="9495647" cy="4646688"/>
            <a:chOff x="1507889" y="1546643"/>
            <a:chExt cx="9495647" cy="46466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2CC45E-0D83-083B-A7D2-27482241D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7889" y="1546643"/>
              <a:ext cx="9176222" cy="450238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F3D37E-9986-ED2C-2BB7-D58A364192B1}"/>
                </a:ext>
              </a:extLst>
            </p:cNvPr>
            <p:cNvSpPr/>
            <p:nvPr/>
          </p:nvSpPr>
          <p:spPr>
            <a:xfrm>
              <a:off x="9689566" y="5663133"/>
              <a:ext cx="1313970" cy="5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2893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 (training 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Update the parameters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Layers vectors cannot be updated but calculating their gradient speeds-up the calculations</a:t>
            </a:r>
          </a:p>
          <a:p>
            <a:r>
              <a:rPr lang="en-US" sz="2400" dirty="0"/>
              <a:t>Every time we feed the network, we get one point of the error function and its local gradient</a:t>
            </a:r>
          </a:p>
          <a:p>
            <a:r>
              <a:rPr lang="en-US" sz="2400" dirty="0"/>
              <a:t>While we could feed the same point until convergence, it is better to feed all our data before showing the same data again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/ Validation / Testing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DC4B2-EA45-67BB-CBD9-96819AE42947}"/>
              </a:ext>
            </a:extLst>
          </p:cNvPr>
          <p:cNvSpPr txBox="1"/>
          <p:nvPr/>
        </p:nvSpPr>
        <p:spPr>
          <a:xfrm>
            <a:off x="838200" y="1690688"/>
            <a:ext cx="102037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1/ The model is initially fit on a </a:t>
            </a:r>
            <a:r>
              <a:rPr lang="en-US" sz="2000" b="1" dirty="0"/>
              <a:t>training data set</a:t>
            </a:r>
            <a:r>
              <a:rPr lang="en-US" sz="2000" dirty="0"/>
              <a:t>, which is a set of examples used to fit the parameters (e.g., weights of connections between neurons in artificial neural networks) of the model.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2/ Successively, the fitted model is used to predict the responses for the observations in a second data set called the </a:t>
            </a:r>
            <a:r>
              <a:rPr lang="en-US" sz="2000" b="1" dirty="0"/>
              <a:t>validation data set</a:t>
            </a:r>
            <a:r>
              <a:rPr lang="en-US" sz="2000" dirty="0"/>
              <a:t>. We get a loss; we change some architectural parameters (like activation function, or number of layers, or number of neurons in a layer), we do step 1/ again, and we see if the validation loss is smaller. If it is, we happy. Though, the loss we get is now biased … because we “learned” from the validation set something.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3/ Finally, the </a:t>
            </a:r>
            <a:r>
              <a:rPr lang="en-US" sz="2000" b="1" dirty="0"/>
              <a:t>test data set </a:t>
            </a:r>
            <a:r>
              <a:rPr lang="en-US" sz="2000" dirty="0"/>
              <a:t>is a data set used to provide an unbiased evaluation of a final model fit on the training data set.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385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B576E-048A-5CCE-F678-2DB13BA18350}"/>
              </a:ext>
            </a:extLst>
          </p:cNvPr>
          <p:cNvCxnSpPr>
            <a:cxnSpLocks/>
          </p:cNvCxnSpPr>
          <p:nvPr/>
        </p:nvCxnSpPr>
        <p:spPr>
          <a:xfrm>
            <a:off x="1816424" y="2922262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484EC-7071-034D-056B-DC04AD2BFF37}"/>
              </a:ext>
            </a:extLst>
          </p:cNvPr>
          <p:cNvCxnSpPr>
            <a:cxnSpLocks/>
          </p:cNvCxnSpPr>
          <p:nvPr/>
        </p:nvCxnSpPr>
        <p:spPr>
          <a:xfrm>
            <a:off x="3913592" y="2095040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1253F9-082B-D7CF-57B0-1C8FF4B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 by 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/>
              <p:nvPr/>
            </p:nvSpPr>
            <p:spPr>
              <a:xfrm>
                <a:off x="1448438" y="2737596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438" y="2737596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/>
              <p:nvPr/>
            </p:nvSpPr>
            <p:spPr>
              <a:xfrm flipH="1">
                <a:off x="3715082" y="2737596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15082" y="2737596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/>
              <p:nvPr/>
            </p:nvSpPr>
            <p:spPr>
              <a:xfrm>
                <a:off x="2403391" y="2734486"/>
                <a:ext cx="543739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391" y="2734486"/>
                <a:ext cx="543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/>
              <p:nvPr/>
            </p:nvSpPr>
            <p:spPr>
              <a:xfrm>
                <a:off x="3583245" y="1719488"/>
                <a:ext cx="550151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245" y="1719488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/>
              <p:nvPr/>
            </p:nvSpPr>
            <p:spPr>
              <a:xfrm>
                <a:off x="3120134" y="3424364"/>
                <a:ext cx="158248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134" y="3424364"/>
                <a:ext cx="15824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/>
              <p:nvPr/>
            </p:nvSpPr>
            <p:spPr>
              <a:xfrm>
                <a:off x="6153150" y="2106988"/>
                <a:ext cx="3495188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50" y="2106988"/>
                <a:ext cx="349518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/>
              <p:nvPr/>
            </p:nvSpPr>
            <p:spPr>
              <a:xfrm>
                <a:off x="2961610" y="4215261"/>
                <a:ext cx="4108045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610" y="4215261"/>
                <a:ext cx="4108045" cy="943335"/>
              </a:xfrm>
              <a:prstGeom prst="rect">
                <a:avLst/>
              </a:prstGeom>
              <a:blipFill>
                <a:blip r:embed="rId9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/>
              <p:nvPr/>
            </p:nvSpPr>
            <p:spPr>
              <a:xfrm>
                <a:off x="5899927" y="2874123"/>
                <a:ext cx="4677666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27" y="2874123"/>
                <a:ext cx="4677666" cy="943335"/>
              </a:xfrm>
              <a:prstGeom prst="rect">
                <a:avLst/>
              </a:prstGeom>
              <a:blipFill>
                <a:blip r:embed="rId10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/>
              <p:nvPr/>
            </p:nvSpPr>
            <p:spPr>
              <a:xfrm>
                <a:off x="2961611" y="5420594"/>
                <a:ext cx="4108044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611" y="5420594"/>
                <a:ext cx="4108044" cy="943335"/>
              </a:xfrm>
              <a:prstGeom prst="rect">
                <a:avLst/>
              </a:prstGeom>
              <a:blipFill>
                <a:blip r:embed="rId11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CEDA5B-3AAF-E691-A86A-148E05ED47D5}"/>
              </a:ext>
            </a:extLst>
          </p:cNvPr>
          <p:cNvCxnSpPr>
            <a:cxnSpLocks/>
          </p:cNvCxnSpPr>
          <p:nvPr/>
        </p:nvCxnSpPr>
        <p:spPr>
          <a:xfrm flipV="1">
            <a:off x="3906793" y="3110038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/>
              <p:nvPr/>
            </p:nvSpPr>
            <p:spPr>
              <a:xfrm>
                <a:off x="7230782" y="4203813"/>
                <a:ext cx="4371453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782" y="4203813"/>
                <a:ext cx="4371453" cy="776559"/>
              </a:xfrm>
              <a:prstGeom prst="rect">
                <a:avLst/>
              </a:prstGeom>
              <a:blipFill>
                <a:blip r:embed="rId12"/>
                <a:stretch>
                  <a:fillRect b="-55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/>
              <p:nvPr/>
            </p:nvSpPr>
            <p:spPr>
              <a:xfrm>
                <a:off x="7234592" y="5464923"/>
                <a:ext cx="4015715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592" y="5464923"/>
                <a:ext cx="4015715" cy="776559"/>
              </a:xfrm>
              <a:prstGeom prst="rect">
                <a:avLst/>
              </a:prstGeom>
              <a:blipFill>
                <a:blip r:embed="rId13"/>
                <a:stretch>
                  <a:fillRect b="-54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/>
              <p:nvPr/>
            </p:nvSpPr>
            <p:spPr>
              <a:xfrm>
                <a:off x="9707109" y="616518"/>
                <a:ext cx="22021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dirty="0"/>
                  <a:t> fixed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109" y="616518"/>
                <a:ext cx="2202116" cy="1200329"/>
              </a:xfrm>
              <a:prstGeom prst="rect">
                <a:avLst/>
              </a:prstGeom>
              <a:blipFill>
                <a:blip r:embed="rId14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marL="457200" lvl="1" indent="0" algn="just">
              <a:buNone/>
            </a:pPr>
            <a:endParaRPr lang="en-GB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351B0-D112-66F0-3D31-4786DC95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81" y="643467"/>
            <a:ext cx="465183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60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D37858-D943-1E2E-9857-DB9BC63A1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93" y="3102930"/>
            <a:ext cx="4666413" cy="2390816"/>
          </a:xfrm>
          <a:prstGeom prst="rect">
            <a:avLst/>
          </a:prstGeom>
        </p:spPr>
      </p:pic>
      <p:pic>
        <p:nvPicPr>
          <p:cNvPr id="13" name="columbia_gen">
            <a:hlinkClick r:id="" action="ppaction://media"/>
            <a:extLst>
              <a:ext uri="{FF2B5EF4-FFF2-40B4-BE49-F238E27FC236}">
                <a16:creationId xmlns:a16="http://schemas.microsoft.com/office/drawing/2014/main" id="{922670EA-CCE5-F435-F7D7-E92D63D8F0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799" y="1868931"/>
            <a:ext cx="406400" cy="40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36036A-E849-283C-F302-1763AFB7F810}"/>
              </a:ext>
            </a:extLst>
          </p:cNvPr>
          <p:cNvSpPr txBox="1"/>
          <p:nvPr/>
        </p:nvSpPr>
        <p:spPr>
          <a:xfrm>
            <a:off x="5380565" y="5647979"/>
            <a:ext cx="63375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Tacotron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2 Natural TTS Synthesis by Conditioning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WaveNet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on Mel Spectrogram Predictions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9373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79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2243</Words>
  <Application>Microsoft Office PowerPoint</Application>
  <PresentationFormat>Widescreen</PresentationFormat>
  <Paragraphs>328</Paragraphs>
  <Slides>36</Slides>
  <Notes>21</Notes>
  <HiddenSlides>1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(Body)</vt:lpstr>
      <vt:lpstr>Calibri Light</vt:lpstr>
      <vt:lpstr>Cambria Math</vt:lpstr>
      <vt:lpstr>Söhne</vt:lpstr>
      <vt:lpstr>Ubuntu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PowerPoint Presentation</vt:lpstr>
      <vt:lpstr>Application of DL</vt:lpstr>
      <vt:lpstr>PowerPoint Presentation</vt:lpstr>
      <vt:lpstr>Application of DL</vt:lpstr>
      <vt:lpstr>Application of DL</vt:lpstr>
      <vt:lpstr>Organisation of the class</vt:lpstr>
      <vt:lpstr>Intro to Deep Learning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  <vt:lpstr>Mathematical Interlude</vt:lpstr>
      <vt:lpstr>Mathematically: backward</vt:lpstr>
      <vt:lpstr>Mathematically: update</vt:lpstr>
      <vt:lpstr>Interlude: Learning Rate</vt:lpstr>
      <vt:lpstr>Interlude: Activation Function</vt:lpstr>
      <vt:lpstr>Training steps (training set)</vt:lpstr>
      <vt:lpstr>Training / Validation / Testing set</vt:lpstr>
      <vt:lpstr>Simplest case by hand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Paul Dubois</cp:lastModifiedBy>
  <cp:revision>118</cp:revision>
  <dcterms:created xsi:type="dcterms:W3CDTF">2022-12-23T13:27:25Z</dcterms:created>
  <dcterms:modified xsi:type="dcterms:W3CDTF">2025-01-10T17:25:39Z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2025-01-10T16:11:51Z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a2c4d931-f495-49c3-9956-d932ba7813bc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