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7" r:id="rId10"/>
    <p:sldId id="270" r:id="rId11"/>
    <p:sldId id="268" r:id="rId12"/>
    <p:sldId id="272" r:id="rId13"/>
    <p:sldId id="273" r:id="rId14"/>
    <p:sldId id="269" r:id="rId15"/>
    <p:sldId id="274" r:id="rId16"/>
    <p:sldId id="275" r:id="rId17"/>
    <p:sldId id="276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05758016-427E-47DC-8FED-80D905FE3AEB}">
          <p14:sldIdLst>
            <p14:sldId id="257"/>
          </p14:sldIdLst>
        </p14:section>
        <p14:section name="Classics" id="{0ABD531E-7037-41B9-B2F6-9C12BB1FC624}">
          <p14:sldIdLst>
            <p14:sldId id="258"/>
            <p14:sldId id="259"/>
            <p14:sldId id="260"/>
            <p14:sldId id="261"/>
            <p14:sldId id="262"/>
            <p14:sldId id="263"/>
            <p14:sldId id="266"/>
            <p14:sldId id="267"/>
          </p14:sldIdLst>
        </p14:section>
        <p14:section name="Unusual" id="{42EB159F-85B8-41F3-970F-2D80DA23F3BA}">
          <p14:sldIdLst/>
        </p14:section>
        <p14:section name="Paradoxical" id="{E2223571-FAC5-4589-B421-244975766BB0}">
          <p14:sldIdLst>
            <p14:sldId id="270"/>
            <p14:sldId id="268"/>
            <p14:sldId id="272"/>
            <p14:sldId id="273"/>
            <p14:sldId id="269"/>
            <p14:sldId id="274"/>
            <p14:sldId id="275"/>
            <p14:sldId id="276"/>
            <p14:sldId id="277"/>
          </p14:sldIdLst>
        </p14:section>
        <p14:section name="Over-Interpretations" id="{9711BCF0-0EF2-435D-A2E2-B5014891C59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ABC8"/>
    <a:srgbClr val="808080"/>
    <a:srgbClr val="B2B2B2"/>
    <a:srgbClr val="5AA0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0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AA149-0AC2-6499-98FE-A223A90B2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28BE05-22D4-6509-CB88-5B48823AC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D4573-CAFF-0AE3-17E6-7E8122577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32A42-E00F-0565-AAE1-BCBE30043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3A685-9B54-F7E1-1BA3-822A559E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49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C88FE-FC8B-C1AE-0CB4-5237C3C03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CB5D6-1362-6C34-C271-A58CADD12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CC1CB-CEE9-163F-4FBF-4623927A0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910C6-22BA-DD47-2362-258D5E6F9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9C8B0-B88F-D95E-AB2F-AF82ECD61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3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0547FB-8B90-BC5B-A915-1AD0952AC4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ABC91-CFF0-E248-935E-A1903738B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776E6-025A-5FEE-9A01-0EF310CD9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82E55-F373-8586-AA96-C23513BA4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40DC0-23A8-4C3F-394D-EF96D535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24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E0F49-654A-B539-0285-835C2595F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9BB9E-4BC7-71E0-EB02-6B07D946B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31E43-1FE4-B404-C7C8-F2DFC3E88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A9D06-B2A8-6485-8FB9-694EBF15F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49B58-7BB3-B227-CF01-386CC2503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8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518F3-ED6C-FD71-7E9B-1E76D9601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EAEF9-4D22-9E16-912D-F7CC092D4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F5E30-E73B-2E4D-0BF1-93E2DADC8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44CF5-0BA7-69EA-E332-53E8048D3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CDDD0-CFFE-21C2-08ED-912AF4CA8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A743-2D14-9022-3C4F-C4F00C0F2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F1BB6-ADF9-4277-D8A9-A480573FA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26404C-85DA-0D9B-E4AB-C9486C5F6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2C094-36D0-80D4-579B-49CE29417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F6533-AB0D-C3D1-9A84-6C2A8334C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153E9-ACA7-3D49-69BC-E8445CC54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32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4BE8A-949B-A17B-5494-F15C03777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9CC8A-0D1D-3D04-2354-7ACEA2DB3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320216-8294-A306-3AC4-05C590945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6078BE-D2DD-706F-1AC5-F16A09DC7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A59923-E3FD-D7B9-45F6-7BCC30A3B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5CCADD-A234-1AEE-A7A4-6D5C2AFE5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8A9584-80D0-C3A0-5C53-438424AC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558C68-9461-0073-0E05-EB1454057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1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9CB3C-F371-B225-F4B6-1D8B07719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1AB1BC-B275-EBAC-9B0A-3C79D651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E7995D-D932-214A-DE62-2A9C3E149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C7F9D8-70AB-8316-B29F-D1901686C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9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74D41C-0690-B4DA-F688-1D9AF1F17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B18851-BA21-8DD4-E6AA-1EDE6922B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919C4-EFBC-3439-CD6E-E1891B90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88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06AE-80CE-C09D-EB01-862177FA1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C6B34-BCAA-6378-ADAF-EDAAA1427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CD913-7B8C-390C-480C-49C89D1CD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ED2CD-FBB9-A99C-68A3-26AA844FB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E935C-E9CF-DBAE-A8B8-1C40E4319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9A256-A4A4-429C-C52B-F74C2111B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3D47-FBE5-AF9E-2FB1-12F1F802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85A630-79A0-4826-BB77-B1CC01D284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28858-EF3D-BBF9-DBBE-3A0925BDC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6AB4C-DCC0-BDBD-5DB9-986B9895E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44879-F6D7-9675-67B1-485C87D3F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01C1A-1088-27B1-28B5-8BE693E6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3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90D858-7876-4BD6-DDAF-9C897950C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42256-1180-06F7-CBE0-0D1524788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63602-7E65-B703-F8EB-0C52247FB0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F3642-6D20-126D-49B7-08BC6123E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072E6-F572-6BA0-EDF5-3E0CA16BF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2CA99D-8277-5505-C5D1-AC7F5B4D5149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4333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59971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08A25-D238-1D56-C64A-A2783055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Do you understand where your models live?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C6272-58EA-3111-5F9C-C7706292BB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Paul Dubois - MICS Christmas day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CC716-0BCE-E0B8-16E0-574A7470077E}"/>
              </a:ext>
            </a:extLst>
          </p:cNvPr>
          <p:cNvSpPr txBox="1"/>
          <p:nvPr/>
        </p:nvSpPr>
        <p:spPr>
          <a:xfrm>
            <a:off x="3148901" y="1709738"/>
            <a:ext cx="588149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HIGH DIMENSIONS</a:t>
            </a:r>
          </a:p>
        </p:txBody>
      </p:sp>
    </p:spTree>
    <p:extLst>
      <p:ext uri="{BB962C8B-B14F-4D97-AF65-F5344CB8AC3E}">
        <p14:creationId xmlns:p14="http://schemas.microsoft.com/office/powerpoint/2010/main" val="3197706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8D7CF88-D832-CE93-A09C-74E13B415924}"/>
              </a:ext>
            </a:extLst>
          </p:cNvPr>
          <p:cNvSpPr/>
          <p:nvPr/>
        </p:nvSpPr>
        <p:spPr>
          <a:xfrm>
            <a:off x="5616209" y="3504694"/>
            <a:ext cx="968871" cy="968871"/>
          </a:xfrm>
          <a:custGeom>
            <a:avLst/>
            <a:gdLst>
              <a:gd name="connsiteX0" fmla="*/ 968871 w 968871"/>
              <a:gd name="connsiteY0" fmla="*/ 484436 h 968871"/>
              <a:gd name="connsiteX1" fmla="*/ 484436 w 968871"/>
              <a:gd name="connsiteY1" fmla="*/ 968871 h 968871"/>
              <a:gd name="connsiteX2" fmla="*/ 0 w 968871"/>
              <a:gd name="connsiteY2" fmla="*/ 484436 h 968871"/>
              <a:gd name="connsiteX3" fmla="*/ 484436 w 968871"/>
              <a:gd name="connsiteY3" fmla="*/ 0 h 968871"/>
              <a:gd name="connsiteX4" fmla="*/ 968871 w 968871"/>
              <a:gd name="connsiteY4" fmla="*/ 484436 h 96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871" h="968871">
                <a:moveTo>
                  <a:pt x="968871" y="484436"/>
                </a:moveTo>
                <a:cubicBezTo>
                  <a:pt x="968871" y="751982"/>
                  <a:pt x="751982" y="968871"/>
                  <a:pt x="484436" y="968871"/>
                </a:cubicBezTo>
                <a:cubicBezTo>
                  <a:pt x="216889" y="968871"/>
                  <a:pt x="0" y="751982"/>
                  <a:pt x="0" y="484436"/>
                </a:cubicBezTo>
                <a:cubicBezTo>
                  <a:pt x="0" y="216889"/>
                  <a:pt x="216889" y="0"/>
                  <a:pt x="484436" y="0"/>
                </a:cubicBezTo>
                <a:cubicBezTo>
                  <a:pt x="751982" y="0"/>
                  <a:pt x="968871" y="216889"/>
                  <a:pt x="968871" y="484436"/>
                </a:cubicBezTo>
                <a:close/>
              </a:path>
            </a:pathLst>
          </a:custGeom>
          <a:noFill/>
          <a:ln w="45644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9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07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EE73D8-6E14-CDCF-430A-84F6B51DA367}"/>
              </a:ext>
            </a:extLst>
          </p:cNvPr>
          <p:cNvSpPr txBox="1"/>
          <p:nvPr/>
        </p:nvSpPr>
        <p:spPr>
          <a:xfrm>
            <a:off x="8485991" y="1221938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BE5C75-FC1C-0285-4A5C-22FB5FF69C3C}"/>
              </a:ext>
            </a:extLst>
          </p:cNvPr>
          <p:cNvSpPr txBox="1"/>
          <p:nvPr/>
        </p:nvSpPr>
        <p:spPr>
          <a:xfrm>
            <a:off x="8485991" y="6083096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(2,-2)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2B12DB-7192-8DD9-89CF-67119D99014F}"/>
              </a:ext>
            </a:extLst>
          </p:cNvPr>
          <p:cNvSpPr txBox="1"/>
          <p:nvPr/>
        </p:nvSpPr>
        <p:spPr>
          <a:xfrm>
            <a:off x="2794278" y="1221938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65E91C-816D-8080-D54D-B7802BDF925B}"/>
              </a:ext>
            </a:extLst>
          </p:cNvPr>
          <p:cNvSpPr txBox="1"/>
          <p:nvPr/>
        </p:nvSpPr>
        <p:spPr>
          <a:xfrm>
            <a:off x="2683671" y="608309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(-2,-2)</a:t>
            </a:r>
          </a:p>
        </p:txBody>
      </p:sp>
    </p:spTree>
    <p:extLst>
      <p:ext uri="{BB962C8B-B14F-4D97-AF65-F5344CB8AC3E}">
        <p14:creationId xmlns:p14="http://schemas.microsoft.com/office/powerpoint/2010/main" val="1121042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3C077B-D075-6A22-3C25-9997F7CC2A70}"/>
              </a:ext>
            </a:extLst>
          </p:cNvPr>
          <p:cNvSpPr txBox="1"/>
          <p:nvPr/>
        </p:nvSpPr>
        <p:spPr>
          <a:xfrm>
            <a:off x="8485991" y="1221938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8B8175-1C27-39E7-DD5B-F088B5CB27EC}"/>
              </a:ext>
            </a:extLst>
          </p:cNvPr>
          <p:cNvSpPr txBox="1"/>
          <p:nvPr/>
        </p:nvSpPr>
        <p:spPr>
          <a:xfrm>
            <a:off x="8485991" y="6083096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(2,-2)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6F98FE-5E1B-66BF-6346-4538B87F2537}"/>
              </a:ext>
            </a:extLst>
          </p:cNvPr>
          <p:cNvSpPr txBox="1"/>
          <p:nvPr/>
        </p:nvSpPr>
        <p:spPr>
          <a:xfrm>
            <a:off x="2794278" y="1221938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85B6FD-C01E-6944-EC97-3564824F308A}"/>
              </a:ext>
            </a:extLst>
          </p:cNvPr>
          <p:cNvSpPr txBox="1"/>
          <p:nvPr/>
        </p:nvSpPr>
        <p:spPr>
          <a:xfrm>
            <a:off x="2683671" y="608309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(-2,-2)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9D11E5-F058-BC49-F428-74C00EA3943A}"/>
              </a:ext>
            </a:extLst>
          </p:cNvPr>
          <p:cNvSpPr txBox="1"/>
          <p:nvPr/>
        </p:nvSpPr>
        <p:spPr>
          <a:xfrm>
            <a:off x="7235238" y="2408746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98B083-1A0E-FD4D-AD4B-3E027043C751}"/>
              </a:ext>
            </a:extLst>
          </p:cNvPr>
          <p:cNvSpPr txBox="1"/>
          <p:nvPr/>
        </p:nvSpPr>
        <p:spPr>
          <a:xfrm>
            <a:off x="4121626" y="2405479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0A9D52-E68B-0CB8-115F-26BC5CC7D90C}"/>
              </a:ext>
            </a:extLst>
          </p:cNvPr>
          <p:cNvSpPr txBox="1"/>
          <p:nvPr/>
        </p:nvSpPr>
        <p:spPr>
          <a:xfrm>
            <a:off x="3986365" y="5080836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(-1,-1)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B09937-F624-692A-E9CC-A457CD82DD31}"/>
              </a:ext>
            </a:extLst>
          </p:cNvPr>
          <p:cNvSpPr txBox="1"/>
          <p:nvPr/>
        </p:nvSpPr>
        <p:spPr>
          <a:xfrm>
            <a:off x="7246538" y="5080835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(1,-1)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00845C87-91AD-323E-A065-55F1089BAECD}"/>
                  </a:ext>
                </a:extLst>
              </p:cNvPr>
              <p:cNvSpPr/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chemeClr val="accent5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00845C87-91AD-323E-A065-55F1089BAE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blipFill>
                <a:blip r:embed="rId2"/>
                <a:stretch>
                  <a:fillRect l="-11538" r="-13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A8E1EF9-8CB8-AAD5-61BB-944A0F9D7E33}"/>
              </a:ext>
            </a:extLst>
          </p:cNvPr>
          <p:cNvCxnSpPr>
            <a:cxnSpLocks/>
          </p:cNvCxnSpPr>
          <p:nvPr/>
        </p:nvCxnSpPr>
        <p:spPr>
          <a:xfrm>
            <a:off x="6534150" y="1981200"/>
            <a:ext cx="712388" cy="847725"/>
          </a:xfrm>
          <a:prstGeom prst="straightConnector1">
            <a:avLst/>
          </a:prstGeom>
          <a:ln w="381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81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7" grpId="0"/>
      <p:bldP spid="8" grpId="0"/>
      <p:bldP spid="9" grpId="0"/>
      <p:bldP spid="10" grpId="0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8D7CF88-D832-CE93-A09C-74E13B415924}"/>
              </a:ext>
            </a:extLst>
          </p:cNvPr>
          <p:cNvSpPr/>
          <p:nvPr/>
        </p:nvSpPr>
        <p:spPr>
          <a:xfrm>
            <a:off x="5616209" y="3504694"/>
            <a:ext cx="968871" cy="968871"/>
          </a:xfrm>
          <a:custGeom>
            <a:avLst/>
            <a:gdLst>
              <a:gd name="connsiteX0" fmla="*/ 968871 w 968871"/>
              <a:gd name="connsiteY0" fmla="*/ 484436 h 968871"/>
              <a:gd name="connsiteX1" fmla="*/ 484436 w 968871"/>
              <a:gd name="connsiteY1" fmla="*/ 968871 h 968871"/>
              <a:gd name="connsiteX2" fmla="*/ 0 w 968871"/>
              <a:gd name="connsiteY2" fmla="*/ 484436 h 968871"/>
              <a:gd name="connsiteX3" fmla="*/ 484436 w 968871"/>
              <a:gd name="connsiteY3" fmla="*/ 0 h 968871"/>
              <a:gd name="connsiteX4" fmla="*/ 968871 w 968871"/>
              <a:gd name="connsiteY4" fmla="*/ 484436 h 96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871" h="968871">
                <a:moveTo>
                  <a:pt x="968871" y="484436"/>
                </a:moveTo>
                <a:cubicBezTo>
                  <a:pt x="968871" y="751982"/>
                  <a:pt x="751982" y="968871"/>
                  <a:pt x="484436" y="968871"/>
                </a:cubicBezTo>
                <a:cubicBezTo>
                  <a:pt x="216889" y="968871"/>
                  <a:pt x="0" y="751982"/>
                  <a:pt x="0" y="484436"/>
                </a:cubicBezTo>
                <a:cubicBezTo>
                  <a:pt x="0" y="216889"/>
                  <a:pt x="216889" y="0"/>
                  <a:pt x="484436" y="0"/>
                </a:cubicBezTo>
                <a:cubicBezTo>
                  <a:pt x="751982" y="0"/>
                  <a:pt x="968871" y="216889"/>
                  <a:pt x="968871" y="484436"/>
                </a:cubicBezTo>
                <a:close/>
              </a:path>
            </a:pathLst>
          </a:custGeom>
          <a:noFill/>
          <a:ln w="45644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1EF389-FC72-0078-BBD3-404C56EB8C9D}"/>
              </a:ext>
            </a:extLst>
          </p:cNvPr>
          <p:cNvSpPr txBox="1"/>
          <p:nvPr/>
        </p:nvSpPr>
        <p:spPr>
          <a:xfrm>
            <a:off x="8485991" y="1221938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9FC7BA-57D9-A58E-A819-22AE1520DE76}"/>
              </a:ext>
            </a:extLst>
          </p:cNvPr>
          <p:cNvSpPr txBox="1"/>
          <p:nvPr/>
        </p:nvSpPr>
        <p:spPr>
          <a:xfrm>
            <a:off x="8485991" y="6083096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(2,-2)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FB6535-D3F8-C022-4ED1-22989CC869DE}"/>
              </a:ext>
            </a:extLst>
          </p:cNvPr>
          <p:cNvSpPr txBox="1"/>
          <p:nvPr/>
        </p:nvSpPr>
        <p:spPr>
          <a:xfrm>
            <a:off x="2794278" y="1221938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ED16BB-BD4A-7687-B613-EBA2FE7C24A4}"/>
              </a:ext>
            </a:extLst>
          </p:cNvPr>
          <p:cNvSpPr txBox="1"/>
          <p:nvPr/>
        </p:nvSpPr>
        <p:spPr>
          <a:xfrm>
            <a:off x="2683671" y="608309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(-2,-2)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1C85EE-3EE0-CEB6-EB96-E0DB464833E0}"/>
              </a:ext>
            </a:extLst>
          </p:cNvPr>
          <p:cNvSpPr txBox="1"/>
          <p:nvPr/>
        </p:nvSpPr>
        <p:spPr>
          <a:xfrm>
            <a:off x="7235238" y="2408746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FDC371-EED0-6B3F-DAE5-A091155065C8}"/>
              </a:ext>
            </a:extLst>
          </p:cNvPr>
          <p:cNvSpPr txBox="1"/>
          <p:nvPr/>
        </p:nvSpPr>
        <p:spPr>
          <a:xfrm>
            <a:off x="4121626" y="2405479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09E3FD-DC10-8FCE-38FE-D434B0B36101}"/>
              </a:ext>
            </a:extLst>
          </p:cNvPr>
          <p:cNvSpPr txBox="1"/>
          <p:nvPr/>
        </p:nvSpPr>
        <p:spPr>
          <a:xfrm>
            <a:off x="3986365" y="5080836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(-1,-1)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4E0711-4700-B0F1-C9CA-062F06932625}"/>
              </a:ext>
            </a:extLst>
          </p:cNvPr>
          <p:cNvSpPr txBox="1"/>
          <p:nvPr/>
        </p:nvSpPr>
        <p:spPr>
          <a:xfrm>
            <a:off x="7246538" y="5080835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(1,-1)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8D454B7-403C-56DA-5DB8-5AA6F18651E2}"/>
              </a:ext>
            </a:extLst>
          </p:cNvPr>
          <p:cNvCxnSpPr>
            <a:cxnSpLocks/>
          </p:cNvCxnSpPr>
          <p:nvPr/>
        </p:nvCxnSpPr>
        <p:spPr>
          <a:xfrm flipV="1">
            <a:off x="6091357" y="3605213"/>
            <a:ext cx="295156" cy="383917"/>
          </a:xfrm>
          <a:prstGeom prst="straightConnector1">
            <a:avLst/>
          </a:prstGeom>
          <a:ln w="3810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1160DBA6-44A0-49C1-8DDC-47BE0FD042A9}"/>
                  </a:ext>
                </a:extLst>
              </p:cNvPr>
              <p:cNvSpPr/>
              <p:nvPr/>
            </p:nvSpPr>
            <p:spPr>
              <a:xfrm>
                <a:off x="6267360" y="3751011"/>
                <a:ext cx="1322883" cy="45807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ra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1160DBA6-44A0-49C1-8DDC-47BE0FD042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7360" y="3751011"/>
                <a:ext cx="1322883" cy="458070"/>
              </a:xfrm>
              <a:prstGeom prst="roundRect">
                <a:avLst>
                  <a:gd name="adj" fmla="val 50000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3CDB28E5-E1F2-1EA9-B344-257601632D00}"/>
                  </a:ext>
                </a:extLst>
              </p:cNvPr>
              <p:cNvSpPr/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chemeClr val="accent5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3CDB28E5-E1F2-1EA9-B344-257601632D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blipFill>
                <a:blip r:embed="rId3"/>
                <a:stretch>
                  <a:fillRect l="-11538" r="-13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C122249-8963-97A5-B1A6-3F895ECD21A8}"/>
              </a:ext>
            </a:extLst>
          </p:cNvPr>
          <p:cNvCxnSpPr>
            <a:cxnSpLocks/>
          </p:cNvCxnSpPr>
          <p:nvPr/>
        </p:nvCxnSpPr>
        <p:spPr>
          <a:xfrm>
            <a:off x="6534150" y="1981200"/>
            <a:ext cx="712388" cy="847725"/>
          </a:xfrm>
          <a:prstGeom prst="straightConnector1">
            <a:avLst/>
          </a:prstGeom>
          <a:ln w="381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910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5" name="Content Placeholder 4" descr="A group of spheres with a red center&#10;&#10;Description automatically generated">
            <a:extLst>
              <a:ext uri="{FF2B5EF4-FFF2-40B4-BE49-F238E27FC236}">
                <a16:creationId xmlns:a16="http://schemas.microsoft.com/office/drawing/2014/main" id="{69A91BBA-9C9C-CD55-E284-F83F895A33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04" y="1825625"/>
            <a:ext cx="3834792" cy="4351338"/>
          </a:xfrm>
        </p:spPr>
      </p:pic>
    </p:spTree>
    <p:extLst>
      <p:ext uri="{BB962C8B-B14F-4D97-AF65-F5344CB8AC3E}">
        <p14:creationId xmlns:p14="http://schemas.microsoft.com/office/powerpoint/2010/main" val="3136315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7" name="Content Placeholder 6" descr="A green cube with black background&#10;&#10;Description automatically generated">
            <a:extLst>
              <a:ext uri="{FF2B5EF4-FFF2-40B4-BE49-F238E27FC236}">
                <a16:creationId xmlns:a16="http://schemas.microsoft.com/office/drawing/2014/main" id="{3DDC1693-7FA6-3E7E-20F8-7710E6E90D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04" y="1825625"/>
            <a:ext cx="3834792" cy="4351338"/>
          </a:xfrm>
        </p:spPr>
      </p:pic>
    </p:spTree>
    <p:extLst>
      <p:ext uri="{BB962C8B-B14F-4D97-AF65-F5344CB8AC3E}">
        <p14:creationId xmlns:p14="http://schemas.microsoft.com/office/powerpoint/2010/main" val="2126258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6" name="Content Placeholder 5" descr="A group of spheres in a cube&#10;&#10;Description automatically generated">
            <a:extLst>
              <a:ext uri="{FF2B5EF4-FFF2-40B4-BE49-F238E27FC236}">
                <a16:creationId xmlns:a16="http://schemas.microsoft.com/office/drawing/2014/main" id="{3FFC988E-A684-4ADE-F155-BD857D339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04" y="1825625"/>
            <a:ext cx="3834792" cy="4351338"/>
          </a:xfrm>
        </p:spPr>
      </p:pic>
    </p:spTree>
    <p:extLst>
      <p:ext uri="{BB962C8B-B14F-4D97-AF65-F5344CB8AC3E}">
        <p14:creationId xmlns:p14="http://schemas.microsoft.com/office/powerpoint/2010/main" val="1650895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6" name="Content Placeholder 5" descr="A group of spheres in a square&#10;&#10;Description automatically generated">
            <a:extLst>
              <a:ext uri="{FF2B5EF4-FFF2-40B4-BE49-F238E27FC236}">
                <a16:creationId xmlns:a16="http://schemas.microsoft.com/office/drawing/2014/main" id="{06561C94-CF44-2D93-E931-30240647F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04" y="1825625"/>
            <a:ext cx="3834792" cy="4351338"/>
          </a:xfrm>
        </p:spPr>
      </p:pic>
    </p:spTree>
    <p:extLst>
      <p:ext uri="{BB962C8B-B14F-4D97-AF65-F5344CB8AC3E}">
        <p14:creationId xmlns:p14="http://schemas.microsoft.com/office/powerpoint/2010/main" val="41280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C9A2-D9E4-867F-A8AD-CF8A895A4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Curse of dimensionality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F45F9D5-7FBE-0698-E932-F30949803EF4}"/>
              </a:ext>
            </a:extLst>
          </p:cNvPr>
          <p:cNvGrpSpPr/>
          <p:nvPr/>
        </p:nvGrpSpPr>
        <p:grpSpPr>
          <a:xfrm>
            <a:off x="91440" y="1690688"/>
            <a:ext cx="12009119" cy="4038600"/>
            <a:chOff x="91441" y="1673126"/>
            <a:chExt cx="12009119" cy="40386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7E0FFB0-0C9D-FDC7-1C0A-C47C6DE37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95310" y="1673126"/>
              <a:ext cx="3905250" cy="4038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B74F283-FE08-257B-9B09-00584EFAC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43376" y="1673126"/>
              <a:ext cx="3905250" cy="40386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CFC0D4E-BB56-639A-A579-EF1AF2A2D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41" y="1673126"/>
              <a:ext cx="3905250" cy="4038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7618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E5699-F629-549D-6652-8D97A182E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Curse of dimensionality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A9EDBF9-D77D-D77B-137E-F61D5A6A3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3502" y="1690688"/>
            <a:ext cx="5864996" cy="4621212"/>
          </a:xfrm>
        </p:spPr>
      </p:pic>
    </p:spTree>
    <p:extLst>
      <p:ext uri="{BB962C8B-B14F-4D97-AF65-F5344CB8AC3E}">
        <p14:creationId xmlns:p14="http://schemas.microsoft.com/office/powerpoint/2010/main" val="3992215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2507578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409811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61302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20909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B273-FE68-C30D-A53C-3507DBEC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721D2B8A-8ABE-10E7-DBDC-35F26E68A7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00" y="1429544"/>
            <a:ext cx="6858000" cy="5143500"/>
          </a:xfrm>
        </p:spPr>
      </p:pic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53F9E061-2CA3-91A6-03FC-5AF1A5384C0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7820" y="2118858"/>
            <a:ext cx="5816560" cy="4026016"/>
          </a:xfrm>
        </p:spPr>
      </p:pic>
    </p:spTree>
    <p:extLst>
      <p:ext uri="{BB962C8B-B14F-4D97-AF65-F5344CB8AC3E}">
        <p14:creationId xmlns:p14="http://schemas.microsoft.com/office/powerpoint/2010/main" val="250783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B273-FE68-C30D-A53C-3507DBEC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721D2B8A-8ABE-10E7-DBDC-35F26E68A7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00" y="1429544"/>
            <a:ext cx="6858000" cy="5143500"/>
          </a:xfrm>
        </p:spPr>
      </p:pic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BB034BC8-B45D-FF25-8886-F3E69BC819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7820" y="2118860"/>
            <a:ext cx="5816561" cy="4026015"/>
          </a:xfrm>
        </p:spPr>
      </p:pic>
    </p:spTree>
    <p:extLst>
      <p:ext uri="{BB962C8B-B14F-4D97-AF65-F5344CB8AC3E}">
        <p14:creationId xmlns:p14="http://schemas.microsoft.com/office/powerpoint/2010/main" val="4094674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</Words>
  <Application>Microsoft Office PowerPoint</Application>
  <PresentationFormat>Widescreen</PresentationFormat>
  <Paragraphs>43</Paragraphs>
  <Slides>18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Do you understand where your models live?</vt:lpstr>
      <vt:lpstr>Curse of dimensionality</vt:lpstr>
      <vt:lpstr>Curse of dimensionality</vt:lpstr>
      <vt:lpstr>Blessing of dimensionality</vt:lpstr>
      <vt:lpstr>Blessing of dimensionality</vt:lpstr>
      <vt:lpstr>Blessing of dimensionality</vt:lpstr>
      <vt:lpstr>Blessing of dimensionality</vt:lpstr>
      <vt:lpstr>Blessing of dimensionality</vt:lpstr>
      <vt:lpstr>Blessing of dimensionality</vt:lpstr>
      <vt:lpstr>4 circles paradox</vt:lpstr>
      <vt:lpstr>4 circles paradox</vt:lpstr>
      <vt:lpstr>4 circles paradox</vt:lpstr>
      <vt:lpstr>4 circles paradox</vt:lpstr>
      <vt:lpstr>4 circles paradox</vt:lpstr>
      <vt:lpstr>8 balls paradox</vt:lpstr>
      <vt:lpstr>8 balls paradox</vt:lpstr>
      <vt:lpstr>8 balls paradox</vt:lpstr>
      <vt:lpstr>8 balls paradox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you understand where your models live?</dc:title>
  <dc:creator>Paul Dubois</dc:creator>
  <cp:lastModifiedBy>Paul Dubois</cp:lastModifiedBy>
  <cp:revision>20</cp:revision>
  <dcterms:created xsi:type="dcterms:W3CDTF">2023-12-08T10:03:41Z</dcterms:created>
  <dcterms:modified xsi:type="dcterms:W3CDTF">2023-12-12T17:10:34Z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f116e0e-72df-4d64-8d95-ec79a49a5ebe_Enabled">
    <vt:lpwstr>true</vt:lpwstr>
  </property>
  <property fmtid="{D5CDD505-2E9C-101B-9397-08002B2CF9AE}" pid="3" name="MSIP_Label_df116e0e-72df-4d64-8d95-ec79a49a5ebe_SetDate">
    <vt:lpwstr>2023-12-08T10:08:20Z</vt:lpwstr>
  </property>
  <property fmtid="{D5CDD505-2E9C-101B-9397-08002B2CF9AE}" pid="4" name="MSIP_Label_df116e0e-72df-4d64-8d95-ec79a49a5ebe_Method">
    <vt:lpwstr>Standard</vt:lpwstr>
  </property>
  <property fmtid="{D5CDD505-2E9C-101B-9397-08002B2CF9AE}" pid="5" name="MSIP_Label_df116e0e-72df-4d64-8d95-ec79a49a5ebe_Name">
    <vt:lpwstr>Internal</vt:lpwstr>
  </property>
  <property fmtid="{D5CDD505-2E9C-101B-9397-08002B2CF9AE}" pid="6" name="MSIP_Label_df116e0e-72df-4d64-8d95-ec79a49a5ebe_SiteId">
    <vt:lpwstr>efa39904-64bd-4449-9e11-a0567cf564b6</vt:lpwstr>
  </property>
  <property fmtid="{D5CDD505-2E9C-101B-9397-08002B2CF9AE}" pid="7" name="MSIP_Label_df116e0e-72df-4d64-8d95-ec79a49a5ebe_ActionId">
    <vt:lpwstr>6bdbcf87-ee49-483f-946f-7acb62ff9b6c</vt:lpwstr>
  </property>
  <property fmtid="{D5CDD505-2E9C-101B-9397-08002B2CF9AE}" pid="8" name="MSIP_Label_df116e0e-72df-4d64-8d95-ec79a49a5ebe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Internal</vt:lpwstr>
  </property>
</Properties>
</file>