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72" r:id="rId12"/>
    <p:sldId id="273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05758016-427E-47DC-8FED-80D905FE3AEB}">
          <p14:sldIdLst>
            <p14:sldId id="257"/>
          </p14:sldIdLst>
        </p14:section>
        <p14:section name="Classics" id="{0ABD531E-7037-41B9-B2F6-9C12BB1FC624}">
          <p14:sldIdLst>
            <p14:sldId id="258"/>
            <p14:sldId id="259"/>
            <p14:sldId id="260"/>
            <p14:sldId id="261"/>
            <p14:sldId id="262"/>
            <p14:sldId id="263"/>
            <p14:sldId id="266"/>
            <p14:sldId id="267"/>
          </p14:sldIdLst>
        </p14:section>
        <p14:section name="Unusual" id="{42EB159F-85B8-41F3-970F-2D80DA23F3BA}">
          <p14:sldIdLst/>
        </p14:section>
        <p14:section name="Paradoxical" id="{E2223571-FAC5-4589-B421-244975766BB0}">
          <p14:sldIdLst>
            <p14:sldId id="268"/>
            <p14:sldId id="272"/>
            <p14:sldId id="273"/>
            <p14:sldId id="269"/>
          </p14:sldIdLst>
        </p14:section>
        <p14:section name="Over-Interpretations" id="{9711BCF0-0EF2-435D-A2E2-B5014891C59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BC8"/>
    <a:srgbClr val="808080"/>
    <a:srgbClr val="B2B2B2"/>
    <a:srgbClr val="5A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278" y="-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A149-0AC2-6499-98FE-A223A90B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8BE05-22D4-6509-CB88-5B48823A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4573-CAFF-0AE3-17E6-7E812257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32A42-E00F-0565-AAE1-BCBE3004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3A685-9B54-F7E1-1BA3-822A559E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9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88FE-FC8B-C1AE-0CB4-5237C3C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CB5D6-1362-6C34-C271-A58CADD12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C1CB-CEE9-163F-4FBF-4623927A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910C6-22BA-DD47-2362-258D5E6F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9C8B0-B88F-D95E-AB2F-AF82ECD6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3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547FB-8B90-BC5B-A915-1AD0952AC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ABC91-CFF0-E248-935E-A1903738B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76E6-025A-5FEE-9A01-0EF310CD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2E55-F373-8586-AA96-C23513BA4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40DC0-23A8-4C3F-394D-EF96D53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2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F49-654A-B539-0285-835C2595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9BB9E-4BC7-71E0-EB02-6B07D946B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31E43-1FE4-B404-C7C8-F2DFC3E8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9D06-B2A8-6485-8FB9-694EBF15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49B58-7BB3-B227-CF01-386CC2503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28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18F3-ED6C-FD71-7E9B-1E76D960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EAEF9-4D22-9E16-912D-F7CC092D4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5E30-E73B-2E4D-0BF1-93E2DADC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44CF5-0BA7-69EA-E332-53E8048D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DDD0-CFFE-21C2-08ED-912AF4CA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A743-2D14-9022-3C4F-C4F00C0F2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F1BB6-ADF9-4277-D8A9-A480573FA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6404C-85DA-0D9B-E4AB-C9486C5F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2C094-36D0-80D4-579B-49CE2941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F6533-AB0D-C3D1-9A84-6C2A8334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53E9-ACA7-3D49-69BC-E8445CC5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E8A-949B-A17B-5494-F15C0377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9CC8A-0D1D-3D04-2354-7ACEA2DB3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20216-8294-A306-3AC4-05C590945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078BE-D2DD-706F-1AC5-F16A09DC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59923-E3FD-D7B9-45F6-7BCC30A3B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5CCADD-A234-1AEE-A7A4-6D5C2AFE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9584-80D0-C3A0-5C53-438424AC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58C68-9461-0073-0E05-EB145405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1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CB3C-F371-B225-F4B6-1D8B0771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1AB1BC-B275-EBAC-9B0A-3C79D651F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995D-D932-214A-DE62-2A9C3E14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7F9D8-70AB-8316-B29F-D1901686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9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4D41C-0690-B4DA-F688-1D9AF1F1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18851-BA21-8DD4-E6AA-1EDE692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919C4-EFBC-3439-CD6E-E1891B90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8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06AE-80CE-C09D-EB01-862177FA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6B34-BCAA-6378-ADAF-EDAAA142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CD913-7B8C-390C-480C-49C89D1CD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ED2CD-FBB9-A99C-68A3-26AA844F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E935C-E9CF-DBAE-A8B8-1C40E4319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9A256-A4A4-429C-C52B-F74C21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3D47-FBE5-AF9E-2FB1-12F1F8021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5A630-79A0-4826-BB77-B1CC01D28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8858-EF3D-BBF9-DBBE-3A0925BD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6AB4C-DCC0-BDBD-5DB9-986B9895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44879-F6D7-9675-67B1-485C87D3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1C1A-1088-27B1-28B5-8BE693E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3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0D858-7876-4BD6-DDAF-9C897950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2256-1180-06F7-CBE0-0D152478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63602-7E65-B703-F8EB-0C52247FB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8373-671D-44AA-9EC2-8110D5755A06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F3642-6D20-126D-49B7-08BC6123E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072E6-F572-6BA0-EDF5-3E0CA16BF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89BA0-0A6F-4E70-AF82-2944E586FC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2CA99D-8277-5505-C5D1-AC7F5B4D51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59971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08A25-D238-1D56-C64A-A2783055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Do you understand where your models live?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C6272-58EA-3111-5F9C-C7706292B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Paul Dubois - MICS Christmas day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CC716-0BCE-E0B8-16E0-574A7470077E}"/>
              </a:ext>
            </a:extLst>
          </p:cNvPr>
          <p:cNvSpPr txBox="1"/>
          <p:nvPr/>
        </p:nvSpPr>
        <p:spPr>
          <a:xfrm>
            <a:off x="3148901" y="1709738"/>
            <a:ext cx="58814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rPr>
              <a:t>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197706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0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E73D8-6E14-CDCF-430A-84F6B51DA367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E5C75-FC1C-0285-4A5C-22FB5FF69C3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B12DB-7192-8DD9-89CF-67119D99014F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65E91C-816D-8080-D54D-B7802BDF925B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</p:spTree>
    <p:extLst>
      <p:ext uri="{BB962C8B-B14F-4D97-AF65-F5344CB8AC3E}">
        <p14:creationId xmlns:p14="http://schemas.microsoft.com/office/powerpoint/2010/main" val="11210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3C077B-D075-6A22-3C25-9997F7CC2A70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B8175-1C27-39E7-DD5B-F088B5CB27EC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F98FE-5E1B-66BF-6346-4538B87F2537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85B6FD-C01E-6944-EC97-3564824F308A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D11E5-F058-BC49-F428-74C00EA3943A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8B083-1A0E-FD4D-AD4B-3E027043C751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A9D52-E68B-0CB8-115F-26BC5CC7D90C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B09937-F624-692A-E9CC-A457CD82DD31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0845C87-91AD-323E-A065-55F1089BA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8E1EF9-8CB8-AAD5-61BB-944A0F9D7E33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7" grpId="0"/>
      <p:bldP spid="8" grpId="0"/>
      <p:bldP spid="9" grpId="0"/>
      <p:bldP spid="10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76A5-DDCA-2DC9-EBD8-9B80787C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circles paradox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33A28E-0C8A-AF71-25E9-358F61F4736E}"/>
              </a:ext>
            </a:extLst>
          </p:cNvPr>
          <p:cNvSpPr/>
          <p:nvPr/>
        </p:nvSpPr>
        <p:spPr>
          <a:xfrm>
            <a:off x="6100644" y="1172419"/>
            <a:ext cx="57134" cy="5673416"/>
          </a:xfrm>
          <a:custGeom>
            <a:avLst/>
            <a:gdLst>
              <a:gd name="connsiteX0" fmla="*/ 0 w 57134"/>
              <a:gd name="connsiteY0" fmla="*/ 5673417 h 5673416"/>
              <a:gd name="connsiteX1" fmla="*/ 0 w 57134"/>
              <a:gd name="connsiteY1" fmla="*/ 0 h 5673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34" h="5673416">
                <a:moveTo>
                  <a:pt x="0" y="5673417"/>
                </a:moveTo>
                <a:lnTo>
                  <a:pt x="0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57F973-4873-579E-B69C-60C91206DBB9}"/>
              </a:ext>
            </a:extLst>
          </p:cNvPr>
          <p:cNvSpPr/>
          <p:nvPr/>
        </p:nvSpPr>
        <p:spPr>
          <a:xfrm>
            <a:off x="3243940" y="3989130"/>
            <a:ext cx="5673416" cy="57134"/>
          </a:xfrm>
          <a:custGeom>
            <a:avLst/>
            <a:gdLst>
              <a:gd name="connsiteX0" fmla="*/ 0 w 5673416"/>
              <a:gd name="connsiteY0" fmla="*/ 0 h 57134"/>
              <a:gd name="connsiteX1" fmla="*/ 5673417 w 5673416"/>
              <a:gd name="connsiteY1" fmla="*/ 0 h 5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73416" h="57134">
                <a:moveTo>
                  <a:pt x="0" y="0"/>
                </a:moveTo>
                <a:lnTo>
                  <a:pt x="5673417" y="0"/>
                </a:lnTo>
              </a:path>
            </a:pathLst>
          </a:custGeom>
          <a:solidFill>
            <a:srgbClr val="000000">
              <a:alpha val="50000"/>
            </a:srgbClr>
          </a:solidFill>
          <a:ln w="34233" cap="sq">
            <a:solidFill>
              <a:srgbClr val="000000"/>
            </a:solidFill>
            <a:prstDash val="solid"/>
            <a:miter/>
            <a:tailEnd type="arrow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B250A9-01B5-A9A8-C2E0-63EC801B8D27}"/>
              </a:ext>
            </a:extLst>
          </p:cNvPr>
          <p:cNvSpPr/>
          <p:nvPr/>
        </p:nvSpPr>
        <p:spPr>
          <a:xfrm>
            <a:off x="7198454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4DDC5C8-D3CF-896F-1915-6DD2393BDE25}"/>
              </a:ext>
            </a:extLst>
          </p:cNvPr>
          <p:cNvSpPr/>
          <p:nvPr/>
        </p:nvSpPr>
        <p:spPr>
          <a:xfrm>
            <a:off x="4884522" y="2773007"/>
            <a:ext cx="118313" cy="118319"/>
          </a:xfrm>
          <a:custGeom>
            <a:avLst/>
            <a:gdLst>
              <a:gd name="connsiteX0" fmla="*/ 118313 w 118313"/>
              <a:gd name="connsiteY0" fmla="*/ 0 h 118319"/>
              <a:gd name="connsiteX1" fmla="*/ 1211 w 118313"/>
              <a:gd name="connsiteY1" fmla="*/ 117474 h 118319"/>
              <a:gd name="connsiteX2" fmla="*/ 0 w 118313"/>
              <a:gd name="connsiteY2" fmla="*/ 846 h 118319"/>
              <a:gd name="connsiteX3" fmla="*/ 117102 w 118313"/>
              <a:gd name="connsiteY3" fmla="*/ 118319 h 118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9">
                <a:moveTo>
                  <a:pt x="118313" y="0"/>
                </a:moveTo>
                <a:lnTo>
                  <a:pt x="1211" y="117474"/>
                </a:lnTo>
                <a:moveTo>
                  <a:pt x="0" y="846"/>
                </a:moveTo>
                <a:lnTo>
                  <a:pt x="117102" y="118319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C309EB5-9A19-0F14-FE29-80DB88C82A77}"/>
              </a:ext>
            </a:extLst>
          </p:cNvPr>
          <p:cNvSpPr/>
          <p:nvPr/>
        </p:nvSpPr>
        <p:spPr>
          <a:xfrm>
            <a:off x="4884522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F831900-4E44-A885-9ADE-2BB52E0324DC}"/>
              </a:ext>
            </a:extLst>
          </p:cNvPr>
          <p:cNvSpPr/>
          <p:nvPr/>
        </p:nvSpPr>
        <p:spPr>
          <a:xfrm>
            <a:off x="7198454" y="5086939"/>
            <a:ext cx="118313" cy="118313"/>
          </a:xfrm>
          <a:custGeom>
            <a:avLst/>
            <a:gdLst>
              <a:gd name="connsiteX0" fmla="*/ 118313 w 118313"/>
              <a:gd name="connsiteY0" fmla="*/ 0 h 118313"/>
              <a:gd name="connsiteX1" fmla="*/ 1211 w 118313"/>
              <a:gd name="connsiteY1" fmla="*/ 117473 h 118313"/>
              <a:gd name="connsiteX2" fmla="*/ 0 w 118313"/>
              <a:gd name="connsiteY2" fmla="*/ 846 h 118313"/>
              <a:gd name="connsiteX3" fmla="*/ 117102 w 118313"/>
              <a:gd name="connsiteY3" fmla="*/ 118313 h 11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313" h="118313">
                <a:moveTo>
                  <a:pt x="118313" y="0"/>
                </a:moveTo>
                <a:lnTo>
                  <a:pt x="1211" y="117473"/>
                </a:lnTo>
                <a:moveTo>
                  <a:pt x="0" y="846"/>
                </a:moveTo>
                <a:lnTo>
                  <a:pt x="117102" y="118313"/>
                </a:lnTo>
              </a:path>
            </a:pathLst>
          </a:custGeom>
          <a:noFill/>
          <a:ln w="24486" cap="rnd">
            <a:solidFill>
              <a:srgbClr val="80808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27FA6BC-CF38-97C4-A294-8716A7C43D75}"/>
              </a:ext>
            </a:extLst>
          </p:cNvPr>
          <p:cNvSpPr/>
          <p:nvPr/>
        </p:nvSpPr>
        <p:spPr>
          <a:xfrm>
            <a:off x="3772431" y="1660916"/>
            <a:ext cx="4656430" cy="4656430"/>
          </a:xfrm>
          <a:custGeom>
            <a:avLst/>
            <a:gdLst>
              <a:gd name="connsiteX0" fmla="*/ 0 w 4656430"/>
              <a:gd name="connsiteY0" fmla="*/ 0 h 4656430"/>
              <a:gd name="connsiteX1" fmla="*/ 4656431 w 4656430"/>
              <a:gd name="connsiteY1" fmla="*/ 0 h 4656430"/>
              <a:gd name="connsiteX2" fmla="*/ 4656431 w 4656430"/>
              <a:gd name="connsiteY2" fmla="*/ 4656431 h 4656430"/>
              <a:gd name="connsiteX3" fmla="*/ 0 w 4656430"/>
              <a:gd name="connsiteY3" fmla="*/ 4656431 h 4656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6430" h="4656430">
                <a:moveTo>
                  <a:pt x="0" y="0"/>
                </a:moveTo>
                <a:lnTo>
                  <a:pt x="4656431" y="0"/>
                </a:lnTo>
                <a:lnTo>
                  <a:pt x="4656431" y="4656431"/>
                </a:lnTo>
                <a:lnTo>
                  <a:pt x="0" y="4656431"/>
                </a:lnTo>
                <a:close/>
              </a:path>
            </a:pathLst>
          </a:custGeom>
          <a:noFill/>
          <a:ln w="57055" cap="rnd">
            <a:solidFill>
              <a:srgbClr val="5AA02C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5D245B-8679-F95D-DF14-A8426BF2EA6F}"/>
              </a:ext>
            </a:extLst>
          </p:cNvPr>
          <p:cNvSpPr/>
          <p:nvPr/>
        </p:nvSpPr>
        <p:spPr>
          <a:xfrm>
            <a:off x="6137530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500A33-AE17-252C-E174-D1197C4C3128}"/>
              </a:ext>
            </a:extLst>
          </p:cNvPr>
          <p:cNvSpPr/>
          <p:nvPr/>
        </p:nvSpPr>
        <p:spPr>
          <a:xfrm>
            <a:off x="3823598" y="1712084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0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0"/>
                  <a:pt x="1120080" y="2240160"/>
                </a:cubicBezTo>
                <a:cubicBezTo>
                  <a:pt x="501477" y="2240160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D038C99-415F-73A9-C25F-5DC759A1DEFF}"/>
              </a:ext>
            </a:extLst>
          </p:cNvPr>
          <p:cNvSpPr/>
          <p:nvPr/>
        </p:nvSpPr>
        <p:spPr>
          <a:xfrm>
            <a:off x="3823598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31E3D6C-86AD-CEAA-E4AD-F010A76C3EDE}"/>
              </a:ext>
            </a:extLst>
          </p:cNvPr>
          <p:cNvSpPr/>
          <p:nvPr/>
        </p:nvSpPr>
        <p:spPr>
          <a:xfrm>
            <a:off x="6137530" y="4026015"/>
            <a:ext cx="2240160" cy="2240160"/>
          </a:xfrm>
          <a:custGeom>
            <a:avLst/>
            <a:gdLst>
              <a:gd name="connsiteX0" fmla="*/ 2240160 w 2240160"/>
              <a:gd name="connsiteY0" fmla="*/ 1120080 h 2240160"/>
              <a:gd name="connsiteX1" fmla="*/ 1120080 w 2240160"/>
              <a:gd name="connsiteY1" fmla="*/ 2240161 h 2240160"/>
              <a:gd name="connsiteX2" fmla="*/ 0 w 2240160"/>
              <a:gd name="connsiteY2" fmla="*/ 1120080 h 2240160"/>
              <a:gd name="connsiteX3" fmla="*/ 1120080 w 2240160"/>
              <a:gd name="connsiteY3" fmla="*/ 0 h 2240160"/>
              <a:gd name="connsiteX4" fmla="*/ 2240160 w 2240160"/>
              <a:gd name="connsiteY4" fmla="*/ 1120080 h 22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0160" h="2240160">
                <a:moveTo>
                  <a:pt x="2240160" y="1120080"/>
                </a:moveTo>
                <a:cubicBezTo>
                  <a:pt x="2240160" y="1738683"/>
                  <a:pt x="1738683" y="2240161"/>
                  <a:pt x="1120080" y="2240161"/>
                </a:cubicBezTo>
                <a:cubicBezTo>
                  <a:pt x="501477" y="2240161"/>
                  <a:pt x="0" y="1738683"/>
                  <a:pt x="0" y="1120080"/>
                </a:cubicBezTo>
                <a:cubicBezTo>
                  <a:pt x="0" y="501477"/>
                  <a:pt x="501477" y="0"/>
                  <a:pt x="1120080" y="0"/>
                </a:cubicBezTo>
                <a:cubicBezTo>
                  <a:pt x="1738683" y="0"/>
                  <a:pt x="2240160" y="501477"/>
                  <a:pt x="2240160" y="1120080"/>
                </a:cubicBezTo>
                <a:close/>
              </a:path>
            </a:pathLst>
          </a:custGeom>
          <a:noFill/>
          <a:ln w="45138" cap="sq">
            <a:solidFill>
              <a:srgbClr val="37ABC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8D7CF88-D832-CE93-A09C-74E13B415924}"/>
              </a:ext>
            </a:extLst>
          </p:cNvPr>
          <p:cNvSpPr/>
          <p:nvPr/>
        </p:nvSpPr>
        <p:spPr>
          <a:xfrm>
            <a:off x="5616209" y="3504694"/>
            <a:ext cx="968871" cy="968871"/>
          </a:xfrm>
          <a:custGeom>
            <a:avLst/>
            <a:gdLst>
              <a:gd name="connsiteX0" fmla="*/ 968871 w 968871"/>
              <a:gd name="connsiteY0" fmla="*/ 484436 h 968871"/>
              <a:gd name="connsiteX1" fmla="*/ 484436 w 968871"/>
              <a:gd name="connsiteY1" fmla="*/ 968871 h 968871"/>
              <a:gd name="connsiteX2" fmla="*/ 0 w 968871"/>
              <a:gd name="connsiteY2" fmla="*/ 484436 h 968871"/>
              <a:gd name="connsiteX3" fmla="*/ 484436 w 968871"/>
              <a:gd name="connsiteY3" fmla="*/ 0 h 968871"/>
              <a:gd name="connsiteX4" fmla="*/ 968871 w 968871"/>
              <a:gd name="connsiteY4" fmla="*/ 484436 h 96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871" h="968871">
                <a:moveTo>
                  <a:pt x="968871" y="484436"/>
                </a:moveTo>
                <a:cubicBezTo>
                  <a:pt x="968871" y="751982"/>
                  <a:pt x="751982" y="968871"/>
                  <a:pt x="484436" y="968871"/>
                </a:cubicBezTo>
                <a:cubicBezTo>
                  <a:pt x="216889" y="968871"/>
                  <a:pt x="0" y="751982"/>
                  <a:pt x="0" y="484436"/>
                </a:cubicBezTo>
                <a:cubicBezTo>
                  <a:pt x="0" y="216889"/>
                  <a:pt x="216889" y="0"/>
                  <a:pt x="484436" y="0"/>
                </a:cubicBezTo>
                <a:cubicBezTo>
                  <a:pt x="751982" y="0"/>
                  <a:pt x="968871" y="216889"/>
                  <a:pt x="968871" y="484436"/>
                </a:cubicBezTo>
                <a:close/>
              </a:path>
            </a:pathLst>
          </a:custGeom>
          <a:noFill/>
          <a:ln w="45644" cap="sq">
            <a:solidFill>
              <a:srgbClr val="D4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EF389-FC72-0078-BBD3-404C56EB8C9D}"/>
              </a:ext>
            </a:extLst>
          </p:cNvPr>
          <p:cNvSpPr txBox="1"/>
          <p:nvPr/>
        </p:nvSpPr>
        <p:spPr>
          <a:xfrm>
            <a:off x="8485991" y="1221938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C7BA-57D9-A58E-A819-22AE1520DE76}"/>
              </a:ext>
            </a:extLst>
          </p:cNvPr>
          <p:cNvSpPr txBox="1"/>
          <p:nvPr/>
        </p:nvSpPr>
        <p:spPr>
          <a:xfrm>
            <a:off x="8485991" y="6083096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(2,-2)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B6535-D3F8-C022-4ED1-22989CC869DE}"/>
              </a:ext>
            </a:extLst>
          </p:cNvPr>
          <p:cNvSpPr txBox="1"/>
          <p:nvPr/>
        </p:nvSpPr>
        <p:spPr>
          <a:xfrm>
            <a:off x="2794278" y="1221938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D16BB-BD4A-7687-B613-EBA2FE7C24A4}"/>
              </a:ext>
            </a:extLst>
          </p:cNvPr>
          <p:cNvSpPr txBox="1"/>
          <p:nvPr/>
        </p:nvSpPr>
        <p:spPr>
          <a:xfrm>
            <a:off x="2683671" y="6083096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5AA02C"/>
                </a:solidFill>
              </a:rPr>
              <a:t>(-2,-2)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C85EE-3EE0-CEB6-EB96-E0DB464833E0}"/>
              </a:ext>
            </a:extLst>
          </p:cNvPr>
          <p:cNvSpPr txBox="1"/>
          <p:nvPr/>
        </p:nvSpPr>
        <p:spPr>
          <a:xfrm>
            <a:off x="7235238" y="2408746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DC371-EED0-6B3F-DAE5-A091155065C8}"/>
              </a:ext>
            </a:extLst>
          </p:cNvPr>
          <p:cNvSpPr txBox="1"/>
          <p:nvPr/>
        </p:nvSpPr>
        <p:spPr>
          <a:xfrm>
            <a:off x="4121626" y="2405479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09E3FD-DC10-8FCE-38FE-D434B0B36101}"/>
              </a:ext>
            </a:extLst>
          </p:cNvPr>
          <p:cNvSpPr txBox="1"/>
          <p:nvPr/>
        </p:nvSpPr>
        <p:spPr>
          <a:xfrm>
            <a:off x="3986365" y="5080836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(-1,-1)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0711-4700-B0F1-C9CA-062F06932625}"/>
              </a:ext>
            </a:extLst>
          </p:cNvPr>
          <p:cNvSpPr txBox="1"/>
          <p:nvPr/>
        </p:nvSpPr>
        <p:spPr>
          <a:xfrm>
            <a:off x="7246538" y="5080835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808080"/>
                </a:solidFill>
              </a:rPr>
              <a:t>(1,-1)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D454B7-403C-56DA-5DB8-5AA6F18651E2}"/>
              </a:ext>
            </a:extLst>
          </p:cNvPr>
          <p:cNvCxnSpPr>
            <a:cxnSpLocks/>
          </p:cNvCxnSpPr>
          <p:nvPr/>
        </p:nvCxnSpPr>
        <p:spPr>
          <a:xfrm flipV="1">
            <a:off x="6091357" y="3605213"/>
            <a:ext cx="295156" cy="38391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/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160DBA6-44A0-49C1-8DDC-47BE0FD04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60" y="3751011"/>
                <a:ext cx="132288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/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solidFill>
                      <a:schemeClr val="accent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CDB28E5-E1F2-1EA9-B344-257601632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110" y="2023960"/>
                <a:ext cx="317473" cy="45807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11538" r="-134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122249-8963-97A5-B1A6-3F895ECD21A8}"/>
              </a:ext>
            </a:extLst>
          </p:cNvPr>
          <p:cNvCxnSpPr>
            <a:cxnSpLocks/>
          </p:cNvCxnSpPr>
          <p:nvPr/>
        </p:nvCxnSpPr>
        <p:spPr>
          <a:xfrm>
            <a:off x="6534150" y="1981200"/>
            <a:ext cx="712388" cy="847725"/>
          </a:xfrm>
          <a:prstGeom prst="straightConnector1">
            <a:avLst/>
          </a:prstGeom>
          <a:ln w="38100"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91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C9A2-D9E4-867F-A8AD-CF8A895A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45F9D5-7FBE-0698-E932-F30949803EF4}"/>
              </a:ext>
            </a:extLst>
          </p:cNvPr>
          <p:cNvGrpSpPr/>
          <p:nvPr/>
        </p:nvGrpSpPr>
        <p:grpSpPr>
          <a:xfrm>
            <a:off x="91440" y="1690688"/>
            <a:ext cx="12009119" cy="4038600"/>
            <a:chOff x="91441" y="1673126"/>
            <a:chExt cx="12009119" cy="4038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7E0FFB0-0C9D-FDC7-1C0A-C47C6DE37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5310" y="1673126"/>
              <a:ext cx="3905250" cy="403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74F283-FE08-257B-9B09-00584EFAC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3376" y="1673126"/>
              <a:ext cx="3905250" cy="403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FC0D4E-BB56-639A-A579-EF1AF2A2D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41" y="1673126"/>
              <a:ext cx="3905250" cy="403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761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5699-F629-549D-6652-8D97A182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Curse of dimensionality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9EDBF9-D77D-D77B-137E-F61D5A6A3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3502" y="1690688"/>
            <a:ext cx="5864996" cy="4621212"/>
          </a:xfrm>
        </p:spPr>
      </p:pic>
    </p:spTree>
    <p:extLst>
      <p:ext uri="{BB962C8B-B14F-4D97-AF65-F5344CB8AC3E}">
        <p14:creationId xmlns:p14="http://schemas.microsoft.com/office/powerpoint/2010/main" val="399221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50757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40981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6130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74974D9D-F991-14E2-9F5E-BCDD4D2787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1463" y="700141"/>
            <a:ext cx="8803074" cy="660230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0307F2-5E8C-3DAE-5E1A-E3298FD9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1619761-8EF1-3FA0-E281-B56A9EAB7E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5800" y="2238444"/>
            <a:ext cx="5181600" cy="3919415"/>
          </a:xfrm>
        </p:spPr>
      </p:pic>
    </p:spTree>
    <p:extLst>
      <p:ext uri="{BB962C8B-B14F-4D97-AF65-F5344CB8AC3E}">
        <p14:creationId xmlns:p14="http://schemas.microsoft.com/office/powerpoint/2010/main" val="20909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53F9E061-2CA3-91A6-03FC-5AF1A5384C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58"/>
            <a:ext cx="5816560" cy="4026016"/>
          </a:xfrm>
        </p:spPr>
      </p:pic>
    </p:spTree>
    <p:extLst>
      <p:ext uri="{BB962C8B-B14F-4D97-AF65-F5344CB8AC3E}">
        <p14:creationId xmlns:p14="http://schemas.microsoft.com/office/powerpoint/2010/main" val="25078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B273-FE68-C30D-A53C-3507DBEC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of dimensionality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721D2B8A-8ABE-10E7-DBDC-35F26E68A7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0" y="1429544"/>
            <a:ext cx="6858000" cy="5143500"/>
          </a:xfr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B034BC8-B45D-FF25-8886-F3E69BC819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7820" y="2118860"/>
            <a:ext cx="5816561" cy="4026015"/>
          </a:xfrm>
        </p:spPr>
      </p:pic>
    </p:spTree>
    <p:extLst>
      <p:ext uri="{BB962C8B-B14F-4D97-AF65-F5344CB8AC3E}">
        <p14:creationId xmlns:p14="http://schemas.microsoft.com/office/powerpoint/2010/main" val="409467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Do you understand where your models live?</vt:lpstr>
      <vt:lpstr>Curse of dimensionality</vt:lpstr>
      <vt:lpstr>Curse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Blessing of dimensionality</vt:lpstr>
      <vt:lpstr>4 circles paradox</vt:lpstr>
      <vt:lpstr>4 circles paradox</vt:lpstr>
      <vt:lpstr>4 circles paradox</vt:lpstr>
      <vt:lpstr>4 circles paradox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 you understand where your models live?</dc:title>
  <dc:creator>Paul Dubois</dc:creator>
  <cp:lastModifiedBy>Paul Dubois</cp:lastModifiedBy>
  <cp:revision>15</cp:revision>
  <dcterms:created xsi:type="dcterms:W3CDTF">2023-12-08T10:03:41Z</dcterms:created>
  <dcterms:modified xsi:type="dcterms:W3CDTF">2023-12-12T17:06:33Z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2023-12-08T10:08:20Z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6bdbcf87-ee49-483f-946f-7acb62ff9b6c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