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87" r:id="rId11"/>
    <p:sldId id="288" r:id="rId12"/>
    <p:sldId id="286" r:id="rId13"/>
    <p:sldId id="290" r:id="rId14"/>
    <p:sldId id="291" r:id="rId15"/>
    <p:sldId id="270" r:id="rId16"/>
    <p:sldId id="268" r:id="rId17"/>
    <p:sldId id="272" r:id="rId18"/>
    <p:sldId id="273" r:id="rId19"/>
    <p:sldId id="269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>
            <p14:sldId id="287"/>
            <p14:sldId id="288"/>
            <p14:sldId id="286"/>
            <p14:sldId id="290"/>
            <p14:sldId id="291"/>
          </p14:sldIdLst>
        </p14:section>
        <p14:section name="Paradoxical" id="{E2223571-FAC5-4589-B421-244975766BB0}">
          <p14:sldIdLst>
            <p14:sldId id="270"/>
            <p14:sldId id="268"/>
            <p14:sldId id="272"/>
            <p14:sldId id="273"/>
            <p14:sldId id="269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5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5AA02C"/>
    <a:srgbClr val="C1D7B6"/>
    <a:srgbClr val="FFFF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23" y="643185"/>
                <a:ext cx="417761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A38152-BA43-8DFC-0FA1-A4E7B84DEC1D}"/>
              </a:ext>
            </a:extLst>
          </p:cNvPr>
          <p:cNvSpPr txBox="1"/>
          <p:nvPr/>
        </p:nvSpPr>
        <p:spPr>
          <a:xfrm>
            <a:off x="3600450" y="1296491"/>
            <a:ext cx="116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549C1-14F0-9670-95D2-92B034276C7B}"/>
              </a:ext>
            </a:extLst>
          </p:cNvPr>
          <p:cNvSpPr txBox="1"/>
          <p:nvPr/>
        </p:nvSpPr>
        <p:spPr>
          <a:xfrm>
            <a:off x="6600906" y="1346000"/>
            <a:ext cx="92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(area)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ACFE9-9D53-CAE6-5497-86986C125A01}"/>
              </a:ext>
            </a:extLst>
          </p:cNvPr>
          <p:cNvSpPr/>
          <p:nvPr/>
        </p:nvSpPr>
        <p:spPr>
          <a:xfrm>
            <a:off x="5514976" y="1690688"/>
            <a:ext cx="1134502" cy="766762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31BBB0-82CC-6571-B468-73D51DD8623E}"/>
              </a:ext>
            </a:extLst>
          </p:cNvPr>
          <p:cNvSpPr/>
          <p:nvPr/>
        </p:nvSpPr>
        <p:spPr>
          <a:xfrm flipH="1">
            <a:off x="4686300" y="1562100"/>
            <a:ext cx="628650" cy="461665"/>
          </a:xfrm>
          <a:custGeom>
            <a:avLst/>
            <a:gdLst>
              <a:gd name="connsiteX0" fmla="*/ 723900 w 723900"/>
              <a:gd name="connsiteY0" fmla="*/ 0 h 1000125"/>
              <a:gd name="connsiteX1" fmla="*/ 200025 w 723900"/>
              <a:gd name="connsiteY1" fmla="*/ 542925 h 1000125"/>
              <a:gd name="connsiteX2" fmla="*/ 0 w 723900"/>
              <a:gd name="connsiteY2" fmla="*/ 1000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000125">
                <a:moveTo>
                  <a:pt x="723900" y="0"/>
                </a:moveTo>
                <a:cubicBezTo>
                  <a:pt x="522287" y="188119"/>
                  <a:pt x="320675" y="376238"/>
                  <a:pt x="200025" y="542925"/>
                </a:cubicBezTo>
                <a:cubicBezTo>
                  <a:pt x="79375" y="709612"/>
                  <a:pt x="39687" y="854868"/>
                  <a:pt x="0" y="1000125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20580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05AE3B-AE49-C871-060B-C8D7775FF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≈3.14159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≈4.18879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≈4.93480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≈5.26379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5.16771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4.72477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-ball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-volume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4.05871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87AF7-D3FD-BB99-B657-CDB74C138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/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14648F-1CF9-24EF-ABBC-C24E9814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710" y="231400"/>
                <a:ext cx="4080284" cy="1364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Higher dimensions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4239906-D956-FC4B-B46D-187F39E7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6F3F87-B0B2-E382-D91F-C8D67AD6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7021" y="1509713"/>
            <a:ext cx="6597958" cy="4983162"/>
          </a:xfrm>
        </p:spPr>
      </p:pic>
    </p:spTree>
    <p:extLst>
      <p:ext uri="{BB962C8B-B14F-4D97-AF65-F5344CB8AC3E}">
        <p14:creationId xmlns:p14="http://schemas.microsoft.com/office/powerpoint/2010/main" val="883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-width unit sphere vs unit ball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C855AC-5186-0374-6118-46FA3B8FB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𝓑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𝓢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𝓢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𝓥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𝓑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   &lt;   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𝟑𝟎𝟎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𝟎𝟏</m:t>
                    </m:r>
                  </m:oMath>
                </a14:m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𝟎𝟏</m:t>
                            </m:r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𝓢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𝓥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𝟑𝟎𝟎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𝟑𝟎𝟎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DD80A-04AB-65F4-C5CE-8EE8137D6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1673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/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 +∞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31835B-E942-5970-70C4-863E5F73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68" y="3756025"/>
                <a:ext cx="2241832" cy="523220"/>
              </a:xfrm>
              <a:prstGeom prst="rect">
                <a:avLst/>
              </a:prstGeom>
              <a:blipFill>
                <a:blip r:embed="rId4"/>
                <a:stretch>
                  <a:fillRect l="-5707" t="-10465" r="-462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/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D53007-14D6-786C-A3F0-2A82AF0BB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24" y="3756025"/>
                <a:ext cx="882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69A91BBA-9C9C-CD55-E284-F83F895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</p:spTree>
    <p:extLst>
      <p:ext uri="{BB962C8B-B14F-4D97-AF65-F5344CB8AC3E}">
        <p14:creationId xmlns:p14="http://schemas.microsoft.com/office/powerpoint/2010/main" val="313631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7" name="Content Placeholder 6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3DDC1693-7FA6-3E7E-20F8-7710E6E90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D97BA-7AC1-7348-F21B-E26D444F7B1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A953EF-9BD4-AD13-F7D5-2D81356EBB47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3FFC988E-A684-4ADE-F155-BD857D339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2FB18-2A8C-44CC-A11C-8C15E54C59C4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956BE-BB2E-98DF-E290-97892F2763C8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15850-8BFC-F005-5009-668A928153B3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8EDB50-92A0-4046-8F03-C80629ADFD01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9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square&#10;&#10;Description automatically generated">
            <a:extLst>
              <a:ext uri="{FF2B5EF4-FFF2-40B4-BE49-F238E27FC236}">
                <a16:creationId xmlns:a16="http://schemas.microsoft.com/office/drawing/2014/main" id="{06561C94-CF44-2D93-E931-30240647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CFC9B-163C-6DE6-F22D-000C6E586C51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EFDF00-386E-515D-4419-1068CE1BBD5F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8F83F6-4CC2-C679-7CEB-81CAC7D81EE5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DE9ADD-4F47-72D8-89E6-16B8E6632304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D77DA5D7-3765-F7C2-332A-1A3F3EBD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C09E5-D96B-27FD-41EA-F48974270CB8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FC9CD-2554-FEC7-5944-4153F0D4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2CEF0A-B8AF-6B29-916D-0CB1D3BF2A0E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273C0-6F10-3DB8-1039-9E7D995B4D89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ECEF44-86ED-84FF-EE7C-B2527E73AFF3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70A3FF-BFDD-D327-93D8-8385AF2F1862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C690-40CA-30C2-4E91-661B86D5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6" name="Content Placeholder 5" descr="A group of spheres in a cube&#10;&#10;Description automatically generated">
            <a:extLst>
              <a:ext uri="{FF2B5EF4-FFF2-40B4-BE49-F238E27FC236}">
                <a16:creationId xmlns:a16="http://schemas.microsoft.com/office/drawing/2014/main" id="{E81D848D-D1D5-B610-6A88-66EF6070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413" y="1144588"/>
            <a:ext cx="5035174" cy="57134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B7BC0-AB2A-38A5-A28A-F6415E438A2D}"/>
              </a:ext>
            </a:extLst>
          </p:cNvPr>
          <p:cNvSpPr txBox="1"/>
          <p:nvPr/>
        </p:nvSpPr>
        <p:spPr>
          <a:xfrm>
            <a:off x="8013396" y="1019175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02C"/>
                </a:solidFill>
              </a:rPr>
              <a:t>4x4x4 cube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DE28F6B-D77D-5780-279A-047C61D19FAC}"/>
              </a:ext>
            </a:extLst>
          </p:cNvPr>
          <p:cNvSpPr/>
          <p:nvPr/>
        </p:nvSpPr>
        <p:spPr>
          <a:xfrm flipH="1">
            <a:off x="3391279" y="2438399"/>
            <a:ext cx="1199008" cy="560833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37ABC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7C1A4-1C90-722A-91E8-FDC95AFCE9F2}"/>
              </a:ext>
            </a:extLst>
          </p:cNvPr>
          <p:cNvSpPr txBox="1"/>
          <p:nvPr/>
        </p:nvSpPr>
        <p:spPr>
          <a:xfrm>
            <a:off x="2219037" y="2140892"/>
            <a:ext cx="135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7ABC8"/>
                </a:solidFill>
              </a:rPr>
              <a:t>radius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4BDA63-25ED-6126-ACAB-327E35135A3A}"/>
              </a:ext>
            </a:extLst>
          </p:cNvPr>
          <p:cNvSpPr/>
          <p:nvPr/>
        </p:nvSpPr>
        <p:spPr>
          <a:xfrm>
            <a:off x="6885432" y="1247776"/>
            <a:ext cx="1096518" cy="461666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5AA02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/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67F29A-A1F6-90BC-D874-25133F15B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49" y="4887224"/>
                <a:ext cx="1974002" cy="496483"/>
              </a:xfrm>
              <a:prstGeom prst="rect">
                <a:avLst/>
              </a:prstGeom>
              <a:blipFill>
                <a:blip r:embed="rId3"/>
                <a:stretch>
                  <a:fillRect l="-4630" t="-2469" b="-2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FB97FA-5B38-B9C6-2552-49A404345057}"/>
              </a:ext>
            </a:extLst>
          </p:cNvPr>
          <p:cNvSpPr/>
          <p:nvPr/>
        </p:nvSpPr>
        <p:spPr>
          <a:xfrm flipV="1">
            <a:off x="6501384" y="4462272"/>
            <a:ext cx="2299336" cy="713232"/>
          </a:xfrm>
          <a:custGeom>
            <a:avLst/>
            <a:gdLst>
              <a:gd name="connsiteX0" fmla="*/ 1371600 w 1371600"/>
              <a:gd name="connsiteY0" fmla="*/ 0 h 790575"/>
              <a:gd name="connsiteX1" fmla="*/ 628650 w 1371600"/>
              <a:gd name="connsiteY1" fmla="*/ 228600 h 790575"/>
              <a:gd name="connsiteX2" fmla="*/ 0 w 1371600"/>
              <a:gd name="connsiteY2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90575">
                <a:moveTo>
                  <a:pt x="1371600" y="0"/>
                </a:moveTo>
                <a:cubicBezTo>
                  <a:pt x="1114425" y="48419"/>
                  <a:pt x="857250" y="96838"/>
                  <a:pt x="628650" y="228600"/>
                </a:cubicBezTo>
                <a:cubicBezTo>
                  <a:pt x="400050" y="360363"/>
                  <a:pt x="200025" y="575469"/>
                  <a:pt x="0" y="790575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-ball paradox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4E51D8-9201-0EFF-3575-31DDC3AE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 dimension: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/>
                  <a:t> “blue” balls, “red” ball radius: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4769-B998-1383-EB65-581E5AF5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58439"/>
              </a:xfrm>
              <a:blipFill>
                <a:blip r:embed="rId3"/>
                <a:stretch>
                  <a:fillRect t="-2991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/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(=</m:t>
                      </m:r>
                      <m:rad>
                        <m:radPr>
                          <m:degHide m:val="on"/>
                          <m:ctrlPr>
                            <a:rPr lang="en-US" sz="2400" b="0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1496C9-C3CD-A730-772A-5DFDCD85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101" y="1746250"/>
                <a:ext cx="2014537" cy="505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/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800" b="1" i="1" dirty="0"/>
                  <a:t>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𝟏𝟎𝟐𝟒</m:t>
                    </m:r>
                  </m:oMath>
                </a14:m>
                <a:r>
                  <a:rPr lang="en-US" sz="2800" b="1" i="1" dirty="0"/>
                  <a:t> “blue” balls, “red” ball radius: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ra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6E958-B62E-4AAA-5049-E321E3C7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84" y="5498805"/>
                <a:ext cx="12390120" cy="563744"/>
              </a:xfrm>
              <a:prstGeom prst="rect">
                <a:avLst/>
              </a:prstGeom>
              <a:blipFill>
                <a:blip r:embed="rId5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5B60546-E7E6-D1D3-8CC2-0FBB440D67A3}"/>
              </a:ext>
            </a:extLst>
          </p:cNvPr>
          <p:cNvSpPr/>
          <p:nvPr/>
        </p:nvSpPr>
        <p:spPr>
          <a:xfrm>
            <a:off x="11472421" y="5517855"/>
            <a:ext cx="676717" cy="56374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/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947CB7-0F62-FA31-E641-5269136D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8" y="3454844"/>
                <a:ext cx="947737" cy="461665"/>
              </a:xfrm>
              <a:prstGeom prst="rect">
                <a:avLst/>
              </a:prstGeom>
              <a:blipFill>
                <a:blip r:embed="rId6"/>
                <a:stretch>
                  <a:fillRect l="-5128" r="-256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586-C3CF-1F32-B8CA-0C39C0D9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2B474F-82F2-B7A1-C2A8-823B2AB464F5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2A076-57A0-BB83-47AB-8036D2504A48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D49BF6-03B6-B663-F835-048ED6DBC047}"/>
              </a:ext>
            </a:extLst>
          </p:cNvPr>
          <p:cNvSpPr/>
          <p:nvPr/>
        </p:nvSpPr>
        <p:spPr>
          <a:xfrm>
            <a:off x="7198454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3CBEEB3-FB5C-FF45-7291-ADBE349ABAA3}"/>
              </a:ext>
            </a:extLst>
          </p:cNvPr>
          <p:cNvSpPr/>
          <p:nvPr/>
        </p:nvSpPr>
        <p:spPr>
          <a:xfrm>
            <a:off x="4884522" y="2773007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27A4C-A10B-B0D0-C9DC-3859E6B44041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A8AF2E-7B93-51E5-C292-EF29327932D4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0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0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F3C45F-09D5-D9D1-9904-3621CE697B16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9D74C7-71B0-45DA-FFCE-AE3EB565E6A6}"/>
              </a:ext>
            </a:extLst>
          </p:cNvPr>
          <p:cNvSpPr/>
          <p:nvPr/>
        </p:nvSpPr>
        <p:spPr>
          <a:xfrm>
            <a:off x="6241137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CC54B0-A2D9-6AB9-0D4C-5FDE77496E88}"/>
              </a:ext>
            </a:extLst>
          </p:cNvPr>
          <p:cNvSpPr/>
          <p:nvPr/>
        </p:nvSpPr>
        <p:spPr>
          <a:xfrm>
            <a:off x="3927205" y="1815691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0"/>
                  <a:pt x="455090" y="0"/>
                  <a:pt x="1016473" y="0"/>
                </a:cubicBezTo>
                <a:cubicBezTo>
                  <a:pt x="1577856" y="0"/>
                  <a:pt x="2032946" y="455090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DA03-92DF-01AD-EE8B-ED884EAE46B8}"/>
              </a:ext>
            </a:extLst>
          </p:cNvPr>
          <p:cNvSpPr/>
          <p:nvPr/>
        </p:nvSpPr>
        <p:spPr>
          <a:xfrm>
            <a:off x="3927205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9A0A16-5BD3-2FCF-F8C7-A673A4C8EB89}"/>
              </a:ext>
            </a:extLst>
          </p:cNvPr>
          <p:cNvSpPr/>
          <p:nvPr/>
        </p:nvSpPr>
        <p:spPr>
          <a:xfrm>
            <a:off x="6241137" y="4129622"/>
            <a:ext cx="2032946" cy="2032946"/>
          </a:xfrm>
          <a:custGeom>
            <a:avLst/>
            <a:gdLst>
              <a:gd name="connsiteX0" fmla="*/ 2032946 w 2032946"/>
              <a:gd name="connsiteY0" fmla="*/ 1016473 h 2032946"/>
              <a:gd name="connsiteX1" fmla="*/ 1016473 w 2032946"/>
              <a:gd name="connsiteY1" fmla="*/ 2032946 h 2032946"/>
              <a:gd name="connsiteX2" fmla="*/ 0 w 2032946"/>
              <a:gd name="connsiteY2" fmla="*/ 1016473 h 2032946"/>
              <a:gd name="connsiteX3" fmla="*/ 1016473 w 2032946"/>
              <a:gd name="connsiteY3" fmla="*/ 0 h 2032946"/>
              <a:gd name="connsiteX4" fmla="*/ 2032946 w 2032946"/>
              <a:gd name="connsiteY4" fmla="*/ 1016473 h 2032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946" h="2032946">
                <a:moveTo>
                  <a:pt x="2032946" y="1016473"/>
                </a:moveTo>
                <a:cubicBezTo>
                  <a:pt x="2032946" y="1577856"/>
                  <a:pt x="1577856" y="2032946"/>
                  <a:pt x="1016473" y="2032946"/>
                </a:cubicBezTo>
                <a:cubicBezTo>
                  <a:pt x="455090" y="2032946"/>
                  <a:pt x="0" y="1577856"/>
                  <a:pt x="0" y="1016473"/>
                </a:cubicBezTo>
                <a:cubicBezTo>
                  <a:pt x="0" y="455091"/>
                  <a:pt x="455090" y="0"/>
                  <a:pt x="1016473" y="0"/>
                </a:cubicBezTo>
                <a:cubicBezTo>
                  <a:pt x="1577856" y="0"/>
                  <a:pt x="2032946" y="455091"/>
                  <a:pt x="2032946" y="1016473"/>
                </a:cubicBezTo>
                <a:close/>
              </a:path>
            </a:pathLst>
          </a:custGeom>
          <a:noFill/>
          <a:ln w="40962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CFACD3-A0D9-67C3-84A7-D035DEA025E0}"/>
              </a:ext>
            </a:extLst>
          </p:cNvPr>
          <p:cNvSpPr/>
          <p:nvPr/>
        </p:nvSpPr>
        <p:spPr>
          <a:xfrm>
            <a:off x="5529263" y="3417748"/>
            <a:ext cx="1142762" cy="1142762"/>
          </a:xfrm>
          <a:custGeom>
            <a:avLst/>
            <a:gdLst>
              <a:gd name="connsiteX0" fmla="*/ 1142762 w 1142762"/>
              <a:gd name="connsiteY0" fmla="*/ 571381 h 1142762"/>
              <a:gd name="connsiteX1" fmla="*/ 571381 w 1142762"/>
              <a:gd name="connsiteY1" fmla="*/ 1142763 h 1142762"/>
              <a:gd name="connsiteX2" fmla="*/ 0 w 1142762"/>
              <a:gd name="connsiteY2" fmla="*/ 571381 h 1142762"/>
              <a:gd name="connsiteX3" fmla="*/ 571381 w 1142762"/>
              <a:gd name="connsiteY3" fmla="*/ 0 h 1142762"/>
              <a:gd name="connsiteX4" fmla="*/ 1142762 w 1142762"/>
              <a:gd name="connsiteY4" fmla="*/ 571381 h 11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2" h="1142762">
                <a:moveTo>
                  <a:pt x="1142762" y="571381"/>
                </a:moveTo>
                <a:cubicBezTo>
                  <a:pt x="1142762" y="886947"/>
                  <a:pt x="886946" y="1142763"/>
                  <a:pt x="571381" y="1142763"/>
                </a:cubicBezTo>
                <a:cubicBezTo>
                  <a:pt x="255816" y="1142763"/>
                  <a:pt x="0" y="886947"/>
                  <a:pt x="0" y="571381"/>
                </a:cubicBezTo>
                <a:cubicBezTo>
                  <a:pt x="0" y="255816"/>
                  <a:pt x="255816" y="0"/>
                  <a:pt x="571381" y="0"/>
                </a:cubicBezTo>
                <a:cubicBezTo>
                  <a:pt x="886946" y="0"/>
                  <a:pt x="1142762" y="255816"/>
                  <a:pt x="1142762" y="571381"/>
                </a:cubicBezTo>
                <a:close/>
              </a:path>
            </a:pathLst>
          </a:custGeom>
          <a:noFill/>
          <a:ln w="53836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307A87-992D-2A41-E04C-3A4F011CD740}"/>
              </a:ext>
            </a:extLst>
          </p:cNvPr>
          <p:cNvSpPr/>
          <p:nvPr/>
        </p:nvSpPr>
        <p:spPr>
          <a:xfrm>
            <a:off x="3650785" y="1537819"/>
            <a:ext cx="4901062" cy="4902358"/>
          </a:xfrm>
          <a:custGeom>
            <a:avLst/>
            <a:gdLst>
              <a:gd name="connsiteX0" fmla="*/ 2134148 w 4901062"/>
              <a:gd name="connsiteY0" fmla="*/ 2927015 h 4902358"/>
              <a:gd name="connsiteX1" fmla="*/ 2382847 w 4901062"/>
              <a:gd name="connsiteY1" fmla="*/ 3653253 h 4902358"/>
              <a:gd name="connsiteX2" fmla="*/ 2144884 w 4901062"/>
              <a:gd name="connsiteY2" fmla="*/ 4550887 h 4902358"/>
              <a:gd name="connsiteX3" fmla="*/ 2450260 w 4901062"/>
              <a:gd name="connsiteY3" fmla="*/ 4902359 h 4902358"/>
              <a:gd name="connsiteX4" fmla="*/ 2755642 w 4901062"/>
              <a:gd name="connsiteY4" fmla="*/ 4550887 h 4902358"/>
              <a:gd name="connsiteX5" fmla="*/ 2517672 w 4901062"/>
              <a:gd name="connsiteY5" fmla="*/ 3653253 h 4902358"/>
              <a:gd name="connsiteX6" fmla="*/ 2766377 w 4901062"/>
              <a:gd name="connsiteY6" fmla="*/ 2927015 h 4902358"/>
              <a:gd name="connsiteX7" fmla="*/ 2925718 w 4901062"/>
              <a:gd name="connsiteY7" fmla="*/ 2767263 h 4902358"/>
              <a:gd name="connsiteX8" fmla="*/ 3651956 w 4901062"/>
              <a:gd name="connsiteY8" fmla="*/ 2518558 h 4902358"/>
              <a:gd name="connsiteX9" fmla="*/ 4549590 w 4901062"/>
              <a:gd name="connsiteY9" fmla="*/ 2756527 h 4902358"/>
              <a:gd name="connsiteX10" fmla="*/ 4901062 w 4901062"/>
              <a:gd name="connsiteY10" fmla="*/ 2451145 h 4902358"/>
              <a:gd name="connsiteX11" fmla="*/ 4549590 w 4901062"/>
              <a:gd name="connsiteY11" fmla="*/ 2145769 h 4902358"/>
              <a:gd name="connsiteX12" fmla="*/ 3651956 w 4901062"/>
              <a:gd name="connsiteY12" fmla="*/ 2383733 h 4902358"/>
              <a:gd name="connsiteX13" fmla="*/ 2925718 w 4901062"/>
              <a:gd name="connsiteY13" fmla="*/ 2135028 h 4902358"/>
              <a:gd name="connsiteX14" fmla="*/ 2765977 w 4901062"/>
              <a:gd name="connsiteY14" fmla="*/ 1975344 h 4902358"/>
              <a:gd name="connsiteX15" fmla="*/ 2517272 w 4901062"/>
              <a:gd name="connsiteY15" fmla="*/ 1249106 h 4902358"/>
              <a:gd name="connsiteX16" fmla="*/ 2755242 w 4901062"/>
              <a:gd name="connsiteY16" fmla="*/ 351472 h 4902358"/>
              <a:gd name="connsiteX17" fmla="*/ 2449860 w 4901062"/>
              <a:gd name="connsiteY17" fmla="*/ 0 h 4902358"/>
              <a:gd name="connsiteX18" fmla="*/ 2144484 w 4901062"/>
              <a:gd name="connsiteY18" fmla="*/ 351472 h 4902358"/>
              <a:gd name="connsiteX19" fmla="*/ 2382447 w 4901062"/>
              <a:gd name="connsiteY19" fmla="*/ 1249106 h 4902358"/>
              <a:gd name="connsiteX20" fmla="*/ 2133742 w 4901062"/>
              <a:gd name="connsiteY20" fmla="*/ 1975344 h 4902358"/>
              <a:gd name="connsiteX21" fmla="*/ 1975344 w 4901062"/>
              <a:gd name="connsiteY21" fmla="*/ 2137370 h 4902358"/>
              <a:gd name="connsiteX22" fmla="*/ 1249106 w 4901062"/>
              <a:gd name="connsiteY22" fmla="*/ 2386075 h 4902358"/>
              <a:gd name="connsiteX23" fmla="*/ 351472 w 4901062"/>
              <a:gd name="connsiteY23" fmla="*/ 2148106 h 4902358"/>
              <a:gd name="connsiteX24" fmla="*/ 0 w 4901062"/>
              <a:gd name="connsiteY24" fmla="*/ 2453488 h 4902358"/>
              <a:gd name="connsiteX25" fmla="*/ 351472 w 4901062"/>
              <a:gd name="connsiteY25" fmla="*/ 2758864 h 4902358"/>
              <a:gd name="connsiteX26" fmla="*/ 1249106 w 4901062"/>
              <a:gd name="connsiteY26" fmla="*/ 2520900 h 4902358"/>
              <a:gd name="connsiteX27" fmla="*/ 1975344 w 4901062"/>
              <a:gd name="connsiteY27" fmla="*/ 2769605 h 4902358"/>
              <a:gd name="connsiteX28" fmla="*/ 2134148 w 4901062"/>
              <a:gd name="connsiteY28" fmla="*/ 2927015 h 490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901062" h="4902358">
                <a:moveTo>
                  <a:pt x="2134148" y="2927015"/>
                </a:moveTo>
                <a:cubicBezTo>
                  <a:pt x="2335552" y="3064646"/>
                  <a:pt x="2387721" y="3395247"/>
                  <a:pt x="2382847" y="3653253"/>
                </a:cubicBezTo>
                <a:cubicBezTo>
                  <a:pt x="2377979" y="3911253"/>
                  <a:pt x="2249353" y="4331121"/>
                  <a:pt x="2144884" y="4550887"/>
                </a:cubicBezTo>
                <a:cubicBezTo>
                  <a:pt x="2040420" y="4770653"/>
                  <a:pt x="2176844" y="4897737"/>
                  <a:pt x="2450260" y="4902359"/>
                </a:cubicBezTo>
                <a:cubicBezTo>
                  <a:pt x="2723681" y="4897737"/>
                  <a:pt x="2860106" y="4770653"/>
                  <a:pt x="2755642" y="4550887"/>
                </a:cubicBezTo>
                <a:cubicBezTo>
                  <a:pt x="2651172" y="4331121"/>
                  <a:pt x="2522546" y="3911253"/>
                  <a:pt x="2517672" y="3653253"/>
                </a:cubicBezTo>
                <a:cubicBezTo>
                  <a:pt x="2512804" y="3395247"/>
                  <a:pt x="2564974" y="3064646"/>
                  <a:pt x="2766377" y="2927015"/>
                </a:cubicBezTo>
                <a:cubicBezTo>
                  <a:pt x="2824060" y="2887033"/>
                  <a:pt x="2878931" y="2838909"/>
                  <a:pt x="2925718" y="2767263"/>
                </a:cubicBezTo>
                <a:cubicBezTo>
                  <a:pt x="3063349" y="2565859"/>
                  <a:pt x="3393955" y="2513690"/>
                  <a:pt x="3651956" y="2518558"/>
                </a:cubicBezTo>
                <a:cubicBezTo>
                  <a:pt x="3909957" y="2523431"/>
                  <a:pt x="4329824" y="2652057"/>
                  <a:pt x="4549590" y="2756527"/>
                </a:cubicBezTo>
                <a:cubicBezTo>
                  <a:pt x="4769357" y="2860991"/>
                  <a:pt x="4896440" y="2724566"/>
                  <a:pt x="4901062" y="2451145"/>
                </a:cubicBezTo>
                <a:cubicBezTo>
                  <a:pt x="4896440" y="2177730"/>
                  <a:pt x="4769357" y="2041305"/>
                  <a:pt x="4549590" y="2145769"/>
                </a:cubicBezTo>
                <a:cubicBezTo>
                  <a:pt x="4329824" y="2250233"/>
                  <a:pt x="3909957" y="2378865"/>
                  <a:pt x="3651956" y="2383733"/>
                </a:cubicBezTo>
                <a:cubicBezTo>
                  <a:pt x="3393955" y="2388606"/>
                  <a:pt x="3063349" y="2336437"/>
                  <a:pt x="2925718" y="2135028"/>
                </a:cubicBezTo>
                <a:cubicBezTo>
                  <a:pt x="2880994" y="2067718"/>
                  <a:pt x="2826711" y="2016200"/>
                  <a:pt x="2765977" y="1975344"/>
                </a:cubicBezTo>
                <a:cubicBezTo>
                  <a:pt x="2564574" y="1837713"/>
                  <a:pt x="2512404" y="1507113"/>
                  <a:pt x="2517272" y="1249106"/>
                </a:cubicBezTo>
                <a:cubicBezTo>
                  <a:pt x="2522146" y="991106"/>
                  <a:pt x="2650772" y="571238"/>
                  <a:pt x="2755242" y="351472"/>
                </a:cubicBezTo>
                <a:cubicBezTo>
                  <a:pt x="2859706" y="131706"/>
                  <a:pt x="2723281" y="4624"/>
                  <a:pt x="2449860" y="0"/>
                </a:cubicBezTo>
                <a:cubicBezTo>
                  <a:pt x="2176444" y="4624"/>
                  <a:pt x="2040014" y="131706"/>
                  <a:pt x="2144484" y="351472"/>
                </a:cubicBezTo>
                <a:cubicBezTo>
                  <a:pt x="2248948" y="571238"/>
                  <a:pt x="2377579" y="991106"/>
                  <a:pt x="2382447" y="1249106"/>
                </a:cubicBezTo>
                <a:cubicBezTo>
                  <a:pt x="2387321" y="1507113"/>
                  <a:pt x="2335146" y="1837713"/>
                  <a:pt x="2133742" y="1975344"/>
                </a:cubicBezTo>
                <a:cubicBezTo>
                  <a:pt x="2072397" y="2017937"/>
                  <a:pt x="2016417" y="2067701"/>
                  <a:pt x="1975344" y="2137370"/>
                </a:cubicBezTo>
                <a:cubicBezTo>
                  <a:pt x="1837713" y="2338774"/>
                  <a:pt x="1507112" y="2390949"/>
                  <a:pt x="1249106" y="2386075"/>
                </a:cubicBezTo>
                <a:cubicBezTo>
                  <a:pt x="991106" y="2381202"/>
                  <a:pt x="571238" y="2252576"/>
                  <a:pt x="351472" y="2148106"/>
                </a:cubicBezTo>
                <a:cubicBezTo>
                  <a:pt x="131707" y="2043642"/>
                  <a:pt x="4624" y="2180067"/>
                  <a:pt x="0" y="2453488"/>
                </a:cubicBezTo>
                <a:cubicBezTo>
                  <a:pt x="4625" y="2726903"/>
                  <a:pt x="131707" y="2863334"/>
                  <a:pt x="351472" y="2758864"/>
                </a:cubicBezTo>
                <a:cubicBezTo>
                  <a:pt x="571238" y="2654400"/>
                  <a:pt x="991106" y="2525774"/>
                  <a:pt x="1249106" y="2520900"/>
                </a:cubicBezTo>
                <a:cubicBezTo>
                  <a:pt x="1507112" y="2516027"/>
                  <a:pt x="1837713" y="2568202"/>
                  <a:pt x="1975344" y="2769605"/>
                </a:cubicBezTo>
                <a:cubicBezTo>
                  <a:pt x="2019840" y="2835538"/>
                  <a:pt x="2073294" y="2887176"/>
                  <a:pt x="2134148" y="2927015"/>
                </a:cubicBezTo>
                <a:close/>
              </a:path>
            </a:pathLst>
          </a:custGeom>
          <a:noFill/>
          <a:ln w="57055" cap="rnd">
            <a:solidFill>
              <a:srgbClr val="FF66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019B19-E929-9841-8DCD-7E974FAE6827}"/>
              </a:ext>
            </a:extLst>
          </p:cNvPr>
          <p:cNvSpPr/>
          <p:nvPr/>
        </p:nvSpPr>
        <p:spPr>
          <a:xfrm>
            <a:off x="7017544" y="3700463"/>
            <a:ext cx="504825" cy="561975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52BAC9-6DBD-81C5-42B8-B75D04138306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CDB5-419D-7CC8-D95D-ED649EC2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5" name="Content Placeholder 4" descr="A group of spheres with a red center&#10;&#10;Description automatically generated">
            <a:extLst>
              <a:ext uri="{FF2B5EF4-FFF2-40B4-BE49-F238E27FC236}">
                <a16:creationId xmlns:a16="http://schemas.microsoft.com/office/drawing/2014/main" id="{2F5548EC-845E-F170-7BF0-1917D0E2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</p:spTree>
    <p:extLst>
      <p:ext uri="{BB962C8B-B14F-4D97-AF65-F5344CB8AC3E}">
        <p14:creationId xmlns:p14="http://schemas.microsoft.com/office/powerpoint/2010/main" val="206047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E58-365D-2C97-236F-B27FE4C4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balls paradox</a:t>
            </a:r>
          </a:p>
        </p:txBody>
      </p:sp>
      <p:pic>
        <p:nvPicPr>
          <p:cNvPr id="11" name="Content Placeholder 10" descr="A close-up of a molecule&#10;&#10;Description automatically generated">
            <a:extLst>
              <a:ext uri="{FF2B5EF4-FFF2-40B4-BE49-F238E27FC236}">
                <a16:creationId xmlns:a16="http://schemas.microsoft.com/office/drawing/2014/main" id="{9F94347C-63B8-1039-61A4-3E46C581B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77" y="1144588"/>
            <a:ext cx="5041246" cy="571341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C0122-1416-4A37-71B6-04D71CDFF3DE}"/>
              </a:ext>
            </a:extLst>
          </p:cNvPr>
          <p:cNvSpPr/>
          <p:nvPr/>
        </p:nvSpPr>
        <p:spPr>
          <a:xfrm>
            <a:off x="6343650" y="2798952"/>
            <a:ext cx="2790825" cy="268098"/>
          </a:xfrm>
          <a:custGeom>
            <a:avLst/>
            <a:gdLst>
              <a:gd name="connsiteX0" fmla="*/ 2790825 w 2790825"/>
              <a:gd name="connsiteY0" fmla="*/ 182373 h 268098"/>
              <a:gd name="connsiteX1" fmla="*/ 1314450 w 2790825"/>
              <a:gd name="connsiteY1" fmla="*/ 1398 h 268098"/>
              <a:gd name="connsiteX2" fmla="*/ 0 w 2790825"/>
              <a:gd name="connsiteY2" fmla="*/ 268098 h 26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0825" h="268098">
                <a:moveTo>
                  <a:pt x="2790825" y="182373"/>
                </a:moveTo>
                <a:cubicBezTo>
                  <a:pt x="2285206" y="84741"/>
                  <a:pt x="1779587" y="-12890"/>
                  <a:pt x="1314450" y="1398"/>
                </a:cubicBezTo>
                <a:cubicBezTo>
                  <a:pt x="849312" y="15685"/>
                  <a:pt x="424656" y="141891"/>
                  <a:pt x="0" y="268098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9977-3C35-E044-663B-BEE93133A81C}"/>
              </a:ext>
            </a:extLst>
          </p:cNvPr>
          <p:cNvSpPr txBox="1"/>
          <p:nvPr/>
        </p:nvSpPr>
        <p:spPr>
          <a:xfrm>
            <a:off x="9134475" y="2702168"/>
            <a:ext cx="165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Not Convex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77E0E4-C07F-B72A-030A-8A87EE91B46D}"/>
              </a:ext>
            </a:extLst>
          </p:cNvPr>
          <p:cNvSpPr/>
          <p:nvPr/>
        </p:nvSpPr>
        <p:spPr>
          <a:xfrm>
            <a:off x="4448303" y="2310861"/>
            <a:ext cx="3502310" cy="3470806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4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1905000" cap="rnd">
            <a:solidFill>
              <a:schemeClr val="tx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Widescreen</PresentationFormat>
  <Paragraphs>100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Higher dimensions of π</vt:lpstr>
      <vt:lpstr>Higher dimensions of π</vt:lpstr>
      <vt:lpstr>Higher dimensions of π</vt:lpstr>
      <vt:lpstr>Higher dimensions of π</vt:lpstr>
      <vt:lpstr>ε-width unit sphere vs unit ball</vt:lpstr>
      <vt:lpstr>4 circles paradox</vt:lpstr>
      <vt:lpstr>4 circles paradox</vt:lpstr>
      <vt:lpstr>4 circles paradox</vt:lpstr>
      <vt:lpstr>4 circles paradox</vt:lpstr>
      <vt:lpstr>4 circles paradox</vt:lpstr>
      <vt:lpstr>8 balls paradox</vt:lpstr>
      <vt:lpstr>8 balls paradox</vt:lpstr>
      <vt:lpstr>8 balls paradox</vt:lpstr>
      <vt:lpstr>8 balls paradox</vt:lpstr>
      <vt:lpstr>8 balls paradox</vt:lpstr>
      <vt:lpstr>8 balls paradox</vt:lpstr>
      <vt:lpstr> 2^n n-ball paradox</vt:lpstr>
      <vt:lpstr>4 circles paradox</vt:lpstr>
      <vt:lpstr>4 circles paradox</vt:lpstr>
      <vt:lpstr>8 balls paradox</vt:lpstr>
      <vt:lpstr>8 balls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64</cp:revision>
  <dcterms:created xsi:type="dcterms:W3CDTF">2023-12-08T10:03:41Z</dcterms:created>
  <dcterms:modified xsi:type="dcterms:W3CDTF">2023-12-13T10:55:33Z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