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87" r:id="rId11"/>
    <p:sldId id="288" r:id="rId12"/>
    <p:sldId id="286" r:id="rId13"/>
    <p:sldId id="290" r:id="rId14"/>
    <p:sldId id="270" r:id="rId15"/>
    <p:sldId id="268" r:id="rId16"/>
    <p:sldId id="272" r:id="rId17"/>
    <p:sldId id="273" r:id="rId18"/>
    <p:sldId id="269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5758016-427E-47DC-8FED-80D905FE3AEB}">
          <p14:sldIdLst>
            <p14:sldId id="257"/>
          </p14:sldIdLst>
        </p14:section>
        <p14:section name="Classics" id="{0ABD531E-7037-41B9-B2F6-9C12BB1FC624}">
          <p14:sldIdLst>
            <p14:sldId id="258"/>
            <p14:sldId id="259"/>
            <p14:sldId id="260"/>
            <p14:sldId id="261"/>
            <p14:sldId id="262"/>
            <p14:sldId id="263"/>
            <p14:sldId id="266"/>
            <p14:sldId id="267"/>
          </p14:sldIdLst>
        </p14:section>
        <p14:section name="Unusual" id="{42EB159F-85B8-41F3-970F-2D80DA23F3BA}">
          <p14:sldIdLst>
            <p14:sldId id="287"/>
            <p14:sldId id="288"/>
            <p14:sldId id="286"/>
            <p14:sldId id="290"/>
          </p14:sldIdLst>
        </p14:section>
        <p14:section name="Paradoxical" id="{E2223571-FAC5-4589-B421-244975766BB0}">
          <p14:sldIdLst>
            <p14:sldId id="270"/>
            <p14:sldId id="268"/>
            <p14:sldId id="272"/>
            <p14:sldId id="273"/>
            <p14:sldId id="269"/>
            <p14:sldId id="274"/>
            <p14:sldId id="275"/>
            <p14:sldId id="276"/>
            <p14:sldId id="277"/>
            <p14:sldId id="279"/>
            <p14:sldId id="278"/>
            <p14:sldId id="280"/>
            <p14:sldId id="281"/>
            <p14:sldId id="282"/>
            <p14:sldId id="283"/>
            <p14:sldId id="285"/>
          </p14:sldIdLst>
        </p14:section>
        <p14:section name="Over-Interpretations" id="{9711BCF0-0EF2-435D-A2E2-B5014891C59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BC8"/>
    <a:srgbClr val="5AA02C"/>
    <a:srgbClr val="C1D7B6"/>
    <a:srgbClr val="FFFFFF"/>
    <a:srgbClr val="80808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A149-0AC2-6499-98FE-A223A90B2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8BE05-22D4-6509-CB88-5B48823AC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4573-CAFF-0AE3-17E6-7E812257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32A42-E00F-0565-AAE1-BCBE3004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A685-9B54-F7E1-1BA3-822A559E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88FE-FC8B-C1AE-0CB4-5237C3C0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CB5D6-1362-6C34-C271-A58CADD12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C1CB-CEE9-163F-4FBF-4623927A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10C6-22BA-DD47-2362-258D5E6F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C8B0-B88F-D95E-AB2F-AF82ECD6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47FB-8B90-BC5B-A915-1AD0952AC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ABC91-CFF0-E248-935E-A1903738B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76E6-025A-5FEE-9A01-0EF310CD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2E55-F373-8586-AA96-C23513BA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40DC0-23A8-4C3F-394D-EF96D535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0F49-654A-B539-0285-835C2595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BB9E-4BC7-71E0-EB02-6B07D946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1E43-1FE4-B404-C7C8-F2DFC3E8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A9D06-B2A8-6485-8FB9-694EBF15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9B58-7BB3-B227-CF01-386CC25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8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18F3-ED6C-FD71-7E9B-1E76D960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EAEF9-4D22-9E16-912D-F7CC092D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5E30-E73B-2E4D-0BF1-93E2DADC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4CF5-0BA7-69EA-E332-53E8048D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DDD0-CFFE-21C2-08ED-912AF4CA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A743-2D14-9022-3C4F-C4F00C0F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1BB6-ADF9-4277-D8A9-A480573FA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6404C-85DA-0D9B-E4AB-C9486C5F6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2C094-36D0-80D4-579B-49CE2941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F6533-AB0D-C3D1-9A84-6C2A8334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153E9-ACA7-3D49-69BC-E8445CC5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BE8A-949B-A17B-5494-F15C0377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9CC8A-0D1D-3D04-2354-7ACEA2DB3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0216-8294-A306-3AC4-05C590945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078BE-D2DD-706F-1AC5-F16A09DC7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59923-E3FD-D7B9-45F6-7BCC30A3B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CCADD-A234-1AEE-A7A4-6D5C2AFE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A9584-80D0-C3A0-5C53-438424AC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58C68-9461-0073-0E05-EB145405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CB3C-F371-B225-F4B6-1D8B0771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AB1BC-B275-EBAC-9B0A-3C79D651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7995D-D932-214A-DE62-2A9C3E14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7F9D8-70AB-8316-B29F-D1901686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4D41C-0690-B4DA-F688-1D9AF1F1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18851-BA21-8DD4-E6AA-1EDE6922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919C4-EFBC-3439-CD6E-E1891B90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06AE-80CE-C09D-EB01-862177FA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6B34-BCAA-6378-ADAF-EDAAA142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CD913-7B8C-390C-480C-49C89D1CD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ED2CD-FBB9-A99C-68A3-26AA844F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E935C-E9CF-DBAE-A8B8-1C40E431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9A256-A4A4-429C-C52B-F74C21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3D47-FBE5-AF9E-2FB1-12F1F802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5A630-79A0-4826-BB77-B1CC01D28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28858-EF3D-BBF9-DBBE-3A0925BDC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6AB4C-DCC0-BDBD-5DB9-986B9895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44879-F6D7-9675-67B1-485C87D3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1C1A-1088-27B1-28B5-8BE693E6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0D858-7876-4BD6-DDAF-9C897950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2256-1180-06F7-CBE0-0D1524788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3602-7E65-B703-F8EB-0C52247FB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F3642-6D20-126D-49B7-08BC6123E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72E6-F572-6BA0-EDF5-3E0CA16BF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CA99D-8277-5505-C5D1-AC7F5B4D514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9971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8A25-D238-1D56-C64A-A2783055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Do you understand where your models live?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C6272-58EA-3111-5F9C-C7706292B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Paul Dubois - MICS Christmas day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CC716-0BCE-E0B8-16E0-574A7470077E}"/>
              </a:ext>
            </a:extLst>
          </p:cNvPr>
          <p:cNvSpPr txBox="1"/>
          <p:nvPr/>
        </p:nvSpPr>
        <p:spPr>
          <a:xfrm>
            <a:off x="3148901" y="1709738"/>
            <a:ext cx="58814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HIGH DIMENSIONS</a:t>
            </a:r>
          </a:p>
        </p:txBody>
      </p:sp>
    </p:spTree>
    <p:extLst>
      <p:ext uri="{BB962C8B-B14F-4D97-AF65-F5344CB8AC3E}">
        <p14:creationId xmlns:p14="http://schemas.microsoft.com/office/powerpoint/2010/main" val="319770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05AE3B-AE49-C871-060B-C8D7775FF5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Higher dimensions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05AE3B-AE49-C871-060B-C8D7775FF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87AF7-D3FD-BB99-B657-CDB74C1380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≈3.14159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≈4.18879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≈4.93480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8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≈5.26379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87AF7-D3FD-BB99-B657-CDB74C138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14648F-1CF9-24EF-ABBC-C24E9814296F}"/>
                  </a:ext>
                </a:extLst>
              </p:cNvPr>
              <p:cNvSpPr txBox="1"/>
              <p:nvPr/>
            </p:nvSpPr>
            <p:spPr>
              <a:xfrm>
                <a:off x="8360160" y="643185"/>
                <a:ext cx="300486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𝓥</m:t>
                          </m:r>
                        </m:e>
                        <m:sub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44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14648F-1CF9-24EF-ABBC-C24E98142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160" y="643185"/>
                <a:ext cx="3004862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5A38152-BA43-8DFC-0FA1-A4E7B84DEC1D}"/>
              </a:ext>
            </a:extLst>
          </p:cNvPr>
          <p:cNvSpPr txBox="1"/>
          <p:nvPr/>
        </p:nvSpPr>
        <p:spPr>
          <a:xfrm>
            <a:off x="3600450" y="1296491"/>
            <a:ext cx="1161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(length)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549C1-14F0-9670-95D2-92B034276C7B}"/>
              </a:ext>
            </a:extLst>
          </p:cNvPr>
          <p:cNvSpPr txBox="1"/>
          <p:nvPr/>
        </p:nvSpPr>
        <p:spPr>
          <a:xfrm>
            <a:off x="6600906" y="1346000"/>
            <a:ext cx="922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(area)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FBACFE9-9D53-CAE6-5497-86986C125A01}"/>
              </a:ext>
            </a:extLst>
          </p:cNvPr>
          <p:cNvSpPr/>
          <p:nvPr/>
        </p:nvSpPr>
        <p:spPr>
          <a:xfrm>
            <a:off x="5514976" y="1690688"/>
            <a:ext cx="1134502" cy="766762"/>
          </a:xfrm>
          <a:custGeom>
            <a:avLst/>
            <a:gdLst>
              <a:gd name="connsiteX0" fmla="*/ 723900 w 723900"/>
              <a:gd name="connsiteY0" fmla="*/ 0 h 1000125"/>
              <a:gd name="connsiteX1" fmla="*/ 200025 w 723900"/>
              <a:gd name="connsiteY1" fmla="*/ 542925 h 1000125"/>
              <a:gd name="connsiteX2" fmla="*/ 0 w 723900"/>
              <a:gd name="connsiteY2" fmla="*/ 10001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900" h="1000125">
                <a:moveTo>
                  <a:pt x="723900" y="0"/>
                </a:moveTo>
                <a:cubicBezTo>
                  <a:pt x="522287" y="188119"/>
                  <a:pt x="320675" y="376238"/>
                  <a:pt x="200025" y="542925"/>
                </a:cubicBezTo>
                <a:cubicBezTo>
                  <a:pt x="79375" y="709612"/>
                  <a:pt x="39687" y="854868"/>
                  <a:pt x="0" y="1000125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131BBB0-82CC-6571-B468-73D51DD8623E}"/>
              </a:ext>
            </a:extLst>
          </p:cNvPr>
          <p:cNvSpPr/>
          <p:nvPr/>
        </p:nvSpPr>
        <p:spPr>
          <a:xfrm flipH="1">
            <a:off x="4686300" y="1562100"/>
            <a:ext cx="628650" cy="461665"/>
          </a:xfrm>
          <a:custGeom>
            <a:avLst/>
            <a:gdLst>
              <a:gd name="connsiteX0" fmla="*/ 723900 w 723900"/>
              <a:gd name="connsiteY0" fmla="*/ 0 h 1000125"/>
              <a:gd name="connsiteX1" fmla="*/ 200025 w 723900"/>
              <a:gd name="connsiteY1" fmla="*/ 542925 h 1000125"/>
              <a:gd name="connsiteX2" fmla="*/ 0 w 723900"/>
              <a:gd name="connsiteY2" fmla="*/ 10001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900" h="1000125">
                <a:moveTo>
                  <a:pt x="723900" y="0"/>
                </a:moveTo>
                <a:cubicBezTo>
                  <a:pt x="522287" y="188119"/>
                  <a:pt x="320675" y="376238"/>
                  <a:pt x="200025" y="542925"/>
                </a:cubicBezTo>
                <a:cubicBezTo>
                  <a:pt x="79375" y="709612"/>
                  <a:pt x="39687" y="854868"/>
                  <a:pt x="0" y="1000125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40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4239906-D956-FC4B-B46D-187F39E79E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Higher dimensions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4239906-D956-FC4B-B46D-187F39E79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F6F3F87-B0B2-E382-D91F-C8D67AD61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97021" y="1509713"/>
            <a:ext cx="6597958" cy="4983162"/>
          </a:xfrm>
        </p:spPr>
      </p:pic>
    </p:spTree>
    <p:extLst>
      <p:ext uri="{BB962C8B-B14F-4D97-AF65-F5344CB8AC3E}">
        <p14:creationId xmlns:p14="http://schemas.microsoft.com/office/powerpoint/2010/main" val="2058071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05AE3B-AE49-C871-060B-C8D7775FF5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Higher dimensions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05AE3B-AE49-C871-060B-C8D7775FF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87AF7-D3FD-BB99-B657-CDB74C1380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≈3.14159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≈4.18879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≈4.93480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8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≈5.26379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5.16771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4.72477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4.05871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87AF7-D3FD-BB99-B657-CDB74C138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043" t="-2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14648F-1CF9-24EF-ABBC-C24E9814296F}"/>
                  </a:ext>
                </a:extLst>
              </p:cNvPr>
              <p:cNvSpPr txBox="1"/>
              <p:nvPr/>
            </p:nvSpPr>
            <p:spPr>
              <a:xfrm>
                <a:off x="7807710" y="231400"/>
                <a:ext cx="4080284" cy="1364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sz="4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44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14648F-1CF9-24EF-ABBC-C24E98142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710" y="231400"/>
                <a:ext cx="4080284" cy="13644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816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4239906-D956-FC4B-B46D-187F39E79E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Higher dimensions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4239906-D956-FC4B-B46D-187F39E79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F6F3F87-B0B2-E382-D91F-C8D67AD61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7021" y="1509713"/>
            <a:ext cx="6597958" cy="4983162"/>
          </a:xfrm>
        </p:spPr>
      </p:pic>
    </p:spTree>
    <p:extLst>
      <p:ext uri="{BB962C8B-B14F-4D97-AF65-F5344CB8AC3E}">
        <p14:creationId xmlns:p14="http://schemas.microsoft.com/office/powerpoint/2010/main" val="8833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9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7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E73D8-6E14-CDCF-430A-84F6B51DA367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E5C75-FC1C-0285-4A5C-22FB5FF69C3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B12DB-7192-8DD9-89CF-67119D99014F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5E91C-816D-8080-D54D-B7802BDF925B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</p:spTree>
    <p:extLst>
      <p:ext uri="{BB962C8B-B14F-4D97-AF65-F5344CB8AC3E}">
        <p14:creationId xmlns:p14="http://schemas.microsoft.com/office/powerpoint/2010/main" val="112104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C077B-D075-6A22-3C25-9997F7CC2A70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B8175-1C27-39E7-DD5B-F088B5CB27E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F98FE-5E1B-66BF-6346-4538B87F2537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5B6FD-C01E-6944-EC97-3564824F308A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D11E5-F058-BC49-F428-74C00EA3943A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8B083-1A0E-FD4D-AD4B-3E027043C751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A9D52-E68B-0CB8-115F-26BC5CC7D90C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09937-F624-692A-E9CC-A457CD82DD31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8E1EF9-8CB8-AAD5-61BB-944A0F9D7E33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7" grpId="0"/>
      <p:bldP spid="8" grpId="0"/>
      <p:bldP spid="9" grpId="0"/>
      <p:bldP spid="10" grpId="0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EF389-FC72-0078-BBD3-404C56EB8C9D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FC7BA-57D9-A58E-A819-22AE1520DE76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B6535-D3F8-C022-4ED1-22989CC869DE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D16BB-BD4A-7687-B613-EBA2FE7C24A4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C85EE-3EE0-CEB6-EB96-E0DB464833E0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FDC371-EED0-6B3F-DAE5-A091155065C8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9E3FD-DC10-8FCE-38FE-D434B0B36101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E0711-4700-B0F1-C9CA-062F06932625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D454B7-403C-56DA-5DB8-5AA6F18651E2}"/>
              </a:ext>
            </a:extLst>
          </p:cNvPr>
          <p:cNvCxnSpPr>
            <a:cxnSpLocks/>
          </p:cNvCxnSpPr>
          <p:nvPr/>
        </p:nvCxnSpPr>
        <p:spPr>
          <a:xfrm flipV="1">
            <a:off x="6091357" y="3605213"/>
            <a:ext cx="295156" cy="383917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/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122249-8963-97A5-B1A6-3F895ECD21A8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1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69A91BBA-9C9C-CD55-E284-F83F895A3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</p:spTree>
    <p:extLst>
      <p:ext uri="{BB962C8B-B14F-4D97-AF65-F5344CB8AC3E}">
        <p14:creationId xmlns:p14="http://schemas.microsoft.com/office/powerpoint/2010/main" val="313631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C9A2-D9E4-867F-A8AD-CF8A895A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45F9D5-7FBE-0698-E932-F30949803EF4}"/>
              </a:ext>
            </a:extLst>
          </p:cNvPr>
          <p:cNvGrpSpPr/>
          <p:nvPr/>
        </p:nvGrpSpPr>
        <p:grpSpPr>
          <a:xfrm>
            <a:off x="91440" y="1690688"/>
            <a:ext cx="12009119" cy="4038600"/>
            <a:chOff x="91441" y="1673126"/>
            <a:chExt cx="12009119" cy="4038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E0FFB0-0C9D-FDC7-1C0A-C47C6DE3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5310" y="1673126"/>
              <a:ext cx="3905250" cy="403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74F283-FE08-257B-9B09-00584EFAC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3376" y="1673126"/>
              <a:ext cx="3905250" cy="403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FC0D4E-BB56-639A-A579-EF1AF2A2D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1" y="1673126"/>
              <a:ext cx="3905250" cy="403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7618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7" name="Content Placeholder 6" descr="A green cube with black background&#10;&#10;Description automatically generated">
            <a:extLst>
              <a:ext uri="{FF2B5EF4-FFF2-40B4-BE49-F238E27FC236}">
                <a16:creationId xmlns:a16="http://schemas.microsoft.com/office/drawing/2014/main" id="{3DDC1693-7FA6-3E7E-20F8-7710E6E90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2D97BA-7AC1-7348-F21B-E26D444F7B1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6A953EF-9BD4-AD13-F7D5-2D81356EBB47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5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3FFC988E-A684-4ADE-F155-BD857D339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C2FB18-2A8C-44CC-A11C-8C15E54C59C4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19956BE-BB2E-98DF-E290-97892F2763C8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15850-8BFC-F005-5009-668A928153B3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8EDB50-92A0-4046-8F03-C80629ADFD01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95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square&#10;&#10;Description automatically generated">
            <a:extLst>
              <a:ext uri="{FF2B5EF4-FFF2-40B4-BE49-F238E27FC236}">
                <a16:creationId xmlns:a16="http://schemas.microsoft.com/office/drawing/2014/main" id="{06561C94-CF44-2D93-E931-30240647F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6CFC9B-163C-6DE6-F22D-000C6E586C51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FEFDF00-386E-515D-4419-1068CE1BBD5F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8F83F6-4CC2-C679-7CEB-81CAC7D81EE5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4DE9ADD-4F47-72D8-89E6-16B8E6632304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D77DA5D7-3765-F7C2-332A-1A3F3EBDE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EC09E5-D96B-27FD-41EA-F48974270CB8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/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69" b="-28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42CEF0A-B8AF-6B29-916D-0CB1D3BF2A0E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4273C0-6F10-3DB8-1039-9E7D995B4D89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5ECEF44-86ED-84FF-EE7C-B2527E73AFF3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870A3FF-BFDD-D327-93D8-8385AF2F1862}"/>
              </a:ext>
            </a:extLst>
          </p:cNvPr>
          <p:cNvSpPr/>
          <p:nvPr/>
        </p:nvSpPr>
        <p:spPr>
          <a:xfrm flipV="1">
            <a:off x="6501384" y="4462272"/>
            <a:ext cx="2299336" cy="713232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24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E81D848D-D1D5-B610-6A88-66EF60706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1B7BC0-AB2A-38A5-A28A-F6415E438A2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DE28F6B-D77D-5780-279A-047C61D19FAC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07C1A4-1C90-722A-91E8-FDC95AFCE9F2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64BDA63-25ED-6126-ACAB-327E35135A3A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67F29A-A1F6-90BC-D874-25133F15BDEF}"/>
                  </a:ext>
                </a:extLst>
              </p:cNvPr>
              <p:cNvSpPr txBox="1"/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67F29A-A1F6-90BC-D874-25133F15B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69" b="-28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8FB97FA-5B38-B9C6-2552-49A404345057}"/>
              </a:ext>
            </a:extLst>
          </p:cNvPr>
          <p:cNvSpPr/>
          <p:nvPr/>
        </p:nvSpPr>
        <p:spPr>
          <a:xfrm flipV="1">
            <a:off x="6501384" y="4462272"/>
            <a:ext cx="2299336" cy="713232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47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4E51D8-9201-0EFF-3575-31DDC3AE1C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-ball paradox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4E51D8-9201-0EFF-3575-31DDC3AE1C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4769-B998-1383-EB65-581E5AF5DB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25843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i="1" dirty="0"/>
                  <a:t> dimension: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i="1" dirty="0"/>
                  <a:t> “blue” balls, “red” ball radius: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…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4769-B998-1383-EB65-581E5AF5D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258439"/>
              </a:xfrm>
              <a:blipFill>
                <a:blip r:embed="rId3"/>
                <a:stretch>
                  <a:fillRect t="-2991" b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1496C9-C3CD-A730-772A-5DFDCD8528AC}"/>
                  </a:ext>
                </a:extLst>
              </p:cNvPr>
              <p:cNvSpPr txBox="1"/>
              <p:nvPr/>
            </p:nvSpPr>
            <p:spPr>
              <a:xfrm>
                <a:off x="8432101" y="1746250"/>
                <a:ext cx="2014537" cy="505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(=</m:t>
                      </m:r>
                      <m:rad>
                        <m:radPr>
                          <m:degHide m:val="on"/>
                          <m:ctrlPr>
                            <a:rPr lang="en-US" sz="2400" b="0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ra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 −1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1496C9-C3CD-A730-772A-5DFDCD852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101" y="1746250"/>
                <a:ext cx="2014537" cy="5052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6E958-B62E-4AAA-5049-E321E3C76892}"/>
                  </a:ext>
                </a:extLst>
              </p:cNvPr>
              <p:cNvSpPr txBox="1"/>
              <p:nvPr/>
            </p:nvSpPr>
            <p:spPr>
              <a:xfrm>
                <a:off x="-100584" y="5498805"/>
                <a:ext cx="12390120" cy="563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2800" b="1" i="1" dirty="0"/>
                  <a:t> dimensions: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𝟏𝟎𝟐𝟒</m:t>
                    </m:r>
                  </m:oMath>
                </a14:m>
                <a:r>
                  <a:rPr lang="en-US" sz="2800" b="1" i="1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</m:rad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 ≈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800" b="1" i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6E958-B62E-4AAA-5049-E321E3C76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584" y="5498805"/>
                <a:ext cx="12390120" cy="563744"/>
              </a:xfrm>
              <a:prstGeom prst="rect">
                <a:avLst/>
              </a:prstGeom>
              <a:blipFill>
                <a:blip r:embed="rId5"/>
                <a:stretch>
                  <a:fillRect t="-2151" b="-30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75B60546-E7E6-D1D3-8CC2-0FBB440D67A3}"/>
              </a:ext>
            </a:extLst>
          </p:cNvPr>
          <p:cNvSpPr/>
          <p:nvPr/>
        </p:nvSpPr>
        <p:spPr>
          <a:xfrm>
            <a:off x="11472421" y="5517855"/>
            <a:ext cx="676717" cy="563743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947CB7-0F62-FA31-E641-5269136DFB8E}"/>
                  </a:ext>
                </a:extLst>
              </p:cNvPr>
              <p:cNvSpPr txBox="1"/>
              <p:nvPr/>
            </p:nvSpPr>
            <p:spPr>
              <a:xfrm>
                <a:off x="9729788" y="3454844"/>
                <a:ext cx="9477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947CB7-0F62-FA31-E641-5269136DF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9788" y="3454844"/>
                <a:ext cx="947737" cy="461665"/>
              </a:xfrm>
              <a:prstGeom prst="rect">
                <a:avLst/>
              </a:prstGeom>
              <a:blipFill>
                <a:blip r:embed="rId6"/>
                <a:stretch>
                  <a:fillRect l="-5128" r="-2564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94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  <p:bldP spid="11" grpId="0" animBg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30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4586-C3CF-1F32-B8CA-0C39C0D9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02B474F-82F2-B7A1-C2A8-823B2AB464F5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D62A076-57A0-BB83-47AB-8036D2504A48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0D49BF6-03B6-B663-F835-048ED6DBC047}"/>
              </a:ext>
            </a:extLst>
          </p:cNvPr>
          <p:cNvSpPr/>
          <p:nvPr/>
        </p:nvSpPr>
        <p:spPr>
          <a:xfrm>
            <a:off x="7198454" y="2773007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3CBEEB3-FB5C-FF45-7291-ADBE349ABAA3}"/>
              </a:ext>
            </a:extLst>
          </p:cNvPr>
          <p:cNvSpPr/>
          <p:nvPr/>
        </p:nvSpPr>
        <p:spPr>
          <a:xfrm>
            <a:off x="4884522" y="2773007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CE27A4C-A10B-B0D0-C9DC-3859E6B44041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0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0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7A8AF2E-7B93-51E5-C292-EF29327932D4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0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0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CF3C45F-09D5-D9D1-9904-3621CE697B16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F9D74C7-71B0-45DA-FFCE-AE3EB565E6A6}"/>
              </a:ext>
            </a:extLst>
          </p:cNvPr>
          <p:cNvSpPr/>
          <p:nvPr/>
        </p:nvSpPr>
        <p:spPr>
          <a:xfrm>
            <a:off x="6241137" y="1815691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0"/>
                  <a:pt x="455090" y="0"/>
                  <a:pt x="1016473" y="0"/>
                </a:cubicBezTo>
                <a:cubicBezTo>
                  <a:pt x="1577856" y="0"/>
                  <a:pt x="2032946" y="455090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8CC54B0-A2D9-6AB9-0D4C-5FDE77496E88}"/>
              </a:ext>
            </a:extLst>
          </p:cNvPr>
          <p:cNvSpPr/>
          <p:nvPr/>
        </p:nvSpPr>
        <p:spPr>
          <a:xfrm>
            <a:off x="3927205" y="1815691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0"/>
                  <a:pt x="455090" y="0"/>
                  <a:pt x="1016473" y="0"/>
                </a:cubicBezTo>
                <a:cubicBezTo>
                  <a:pt x="1577856" y="0"/>
                  <a:pt x="2032946" y="455090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57DA03-92DF-01AD-EE8B-ED884EAE46B8}"/>
              </a:ext>
            </a:extLst>
          </p:cNvPr>
          <p:cNvSpPr/>
          <p:nvPr/>
        </p:nvSpPr>
        <p:spPr>
          <a:xfrm>
            <a:off x="3927205" y="4129622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1"/>
                  <a:pt x="455090" y="0"/>
                  <a:pt x="1016473" y="0"/>
                </a:cubicBezTo>
                <a:cubicBezTo>
                  <a:pt x="1577856" y="0"/>
                  <a:pt x="2032946" y="455091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89A0A16-5BD3-2FCF-F8C7-A673A4C8EB89}"/>
              </a:ext>
            </a:extLst>
          </p:cNvPr>
          <p:cNvSpPr/>
          <p:nvPr/>
        </p:nvSpPr>
        <p:spPr>
          <a:xfrm>
            <a:off x="6241137" y="4129622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1"/>
                  <a:pt x="455090" y="0"/>
                  <a:pt x="1016473" y="0"/>
                </a:cubicBezTo>
                <a:cubicBezTo>
                  <a:pt x="1577856" y="0"/>
                  <a:pt x="2032946" y="455091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0CFACD3-A0D9-67C3-84A7-D035DEA025E0}"/>
              </a:ext>
            </a:extLst>
          </p:cNvPr>
          <p:cNvSpPr/>
          <p:nvPr/>
        </p:nvSpPr>
        <p:spPr>
          <a:xfrm>
            <a:off x="5529263" y="3417748"/>
            <a:ext cx="1142762" cy="1142762"/>
          </a:xfrm>
          <a:custGeom>
            <a:avLst/>
            <a:gdLst>
              <a:gd name="connsiteX0" fmla="*/ 1142762 w 1142762"/>
              <a:gd name="connsiteY0" fmla="*/ 571381 h 1142762"/>
              <a:gd name="connsiteX1" fmla="*/ 571381 w 1142762"/>
              <a:gd name="connsiteY1" fmla="*/ 1142763 h 1142762"/>
              <a:gd name="connsiteX2" fmla="*/ 0 w 1142762"/>
              <a:gd name="connsiteY2" fmla="*/ 571381 h 1142762"/>
              <a:gd name="connsiteX3" fmla="*/ 571381 w 1142762"/>
              <a:gd name="connsiteY3" fmla="*/ 0 h 1142762"/>
              <a:gd name="connsiteX4" fmla="*/ 1142762 w 1142762"/>
              <a:gd name="connsiteY4" fmla="*/ 571381 h 11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762" h="1142762">
                <a:moveTo>
                  <a:pt x="1142762" y="571381"/>
                </a:moveTo>
                <a:cubicBezTo>
                  <a:pt x="1142762" y="886947"/>
                  <a:pt x="886946" y="1142763"/>
                  <a:pt x="571381" y="1142763"/>
                </a:cubicBezTo>
                <a:cubicBezTo>
                  <a:pt x="255816" y="1142763"/>
                  <a:pt x="0" y="886947"/>
                  <a:pt x="0" y="571381"/>
                </a:cubicBezTo>
                <a:cubicBezTo>
                  <a:pt x="0" y="255816"/>
                  <a:pt x="255816" y="0"/>
                  <a:pt x="571381" y="0"/>
                </a:cubicBezTo>
                <a:cubicBezTo>
                  <a:pt x="886946" y="0"/>
                  <a:pt x="1142762" y="255816"/>
                  <a:pt x="1142762" y="571381"/>
                </a:cubicBezTo>
                <a:close/>
              </a:path>
            </a:pathLst>
          </a:custGeom>
          <a:noFill/>
          <a:ln w="53836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7307A87-992D-2A41-E04C-3A4F011CD740}"/>
              </a:ext>
            </a:extLst>
          </p:cNvPr>
          <p:cNvSpPr/>
          <p:nvPr/>
        </p:nvSpPr>
        <p:spPr>
          <a:xfrm>
            <a:off x="3650785" y="1537819"/>
            <a:ext cx="4901062" cy="4902358"/>
          </a:xfrm>
          <a:custGeom>
            <a:avLst/>
            <a:gdLst>
              <a:gd name="connsiteX0" fmla="*/ 2134148 w 4901062"/>
              <a:gd name="connsiteY0" fmla="*/ 2927015 h 4902358"/>
              <a:gd name="connsiteX1" fmla="*/ 2382847 w 4901062"/>
              <a:gd name="connsiteY1" fmla="*/ 3653253 h 4902358"/>
              <a:gd name="connsiteX2" fmla="*/ 2144884 w 4901062"/>
              <a:gd name="connsiteY2" fmla="*/ 4550887 h 4902358"/>
              <a:gd name="connsiteX3" fmla="*/ 2450260 w 4901062"/>
              <a:gd name="connsiteY3" fmla="*/ 4902359 h 4902358"/>
              <a:gd name="connsiteX4" fmla="*/ 2755642 w 4901062"/>
              <a:gd name="connsiteY4" fmla="*/ 4550887 h 4902358"/>
              <a:gd name="connsiteX5" fmla="*/ 2517672 w 4901062"/>
              <a:gd name="connsiteY5" fmla="*/ 3653253 h 4902358"/>
              <a:gd name="connsiteX6" fmla="*/ 2766377 w 4901062"/>
              <a:gd name="connsiteY6" fmla="*/ 2927015 h 4902358"/>
              <a:gd name="connsiteX7" fmla="*/ 2925718 w 4901062"/>
              <a:gd name="connsiteY7" fmla="*/ 2767263 h 4902358"/>
              <a:gd name="connsiteX8" fmla="*/ 3651956 w 4901062"/>
              <a:gd name="connsiteY8" fmla="*/ 2518558 h 4902358"/>
              <a:gd name="connsiteX9" fmla="*/ 4549590 w 4901062"/>
              <a:gd name="connsiteY9" fmla="*/ 2756527 h 4902358"/>
              <a:gd name="connsiteX10" fmla="*/ 4901062 w 4901062"/>
              <a:gd name="connsiteY10" fmla="*/ 2451145 h 4902358"/>
              <a:gd name="connsiteX11" fmla="*/ 4549590 w 4901062"/>
              <a:gd name="connsiteY11" fmla="*/ 2145769 h 4902358"/>
              <a:gd name="connsiteX12" fmla="*/ 3651956 w 4901062"/>
              <a:gd name="connsiteY12" fmla="*/ 2383733 h 4902358"/>
              <a:gd name="connsiteX13" fmla="*/ 2925718 w 4901062"/>
              <a:gd name="connsiteY13" fmla="*/ 2135028 h 4902358"/>
              <a:gd name="connsiteX14" fmla="*/ 2765977 w 4901062"/>
              <a:gd name="connsiteY14" fmla="*/ 1975344 h 4902358"/>
              <a:gd name="connsiteX15" fmla="*/ 2517272 w 4901062"/>
              <a:gd name="connsiteY15" fmla="*/ 1249106 h 4902358"/>
              <a:gd name="connsiteX16" fmla="*/ 2755242 w 4901062"/>
              <a:gd name="connsiteY16" fmla="*/ 351472 h 4902358"/>
              <a:gd name="connsiteX17" fmla="*/ 2449860 w 4901062"/>
              <a:gd name="connsiteY17" fmla="*/ 0 h 4902358"/>
              <a:gd name="connsiteX18" fmla="*/ 2144484 w 4901062"/>
              <a:gd name="connsiteY18" fmla="*/ 351472 h 4902358"/>
              <a:gd name="connsiteX19" fmla="*/ 2382447 w 4901062"/>
              <a:gd name="connsiteY19" fmla="*/ 1249106 h 4902358"/>
              <a:gd name="connsiteX20" fmla="*/ 2133742 w 4901062"/>
              <a:gd name="connsiteY20" fmla="*/ 1975344 h 4902358"/>
              <a:gd name="connsiteX21" fmla="*/ 1975344 w 4901062"/>
              <a:gd name="connsiteY21" fmla="*/ 2137370 h 4902358"/>
              <a:gd name="connsiteX22" fmla="*/ 1249106 w 4901062"/>
              <a:gd name="connsiteY22" fmla="*/ 2386075 h 4902358"/>
              <a:gd name="connsiteX23" fmla="*/ 351472 w 4901062"/>
              <a:gd name="connsiteY23" fmla="*/ 2148106 h 4902358"/>
              <a:gd name="connsiteX24" fmla="*/ 0 w 4901062"/>
              <a:gd name="connsiteY24" fmla="*/ 2453488 h 4902358"/>
              <a:gd name="connsiteX25" fmla="*/ 351472 w 4901062"/>
              <a:gd name="connsiteY25" fmla="*/ 2758864 h 4902358"/>
              <a:gd name="connsiteX26" fmla="*/ 1249106 w 4901062"/>
              <a:gd name="connsiteY26" fmla="*/ 2520900 h 4902358"/>
              <a:gd name="connsiteX27" fmla="*/ 1975344 w 4901062"/>
              <a:gd name="connsiteY27" fmla="*/ 2769605 h 4902358"/>
              <a:gd name="connsiteX28" fmla="*/ 2134148 w 4901062"/>
              <a:gd name="connsiteY28" fmla="*/ 2927015 h 490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901062" h="4902358">
                <a:moveTo>
                  <a:pt x="2134148" y="2927015"/>
                </a:moveTo>
                <a:cubicBezTo>
                  <a:pt x="2335552" y="3064646"/>
                  <a:pt x="2387721" y="3395247"/>
                  <a:pt x="2382847" y="3653253"/>
                </a:cubicBezTo>
                <a:cubicBezTo>
                  <a:pt x="2377979" y="3911253"/>
                  <a:pt x="2249353" y="4331121"/>
                  <a:pt x="2144884" y="4550887"/>
                </a:cubicBezTo>
                <a:cubicBezTo>
                  <a:pt x="2040420" y="4770653"/>
                  <a:pt x="2176844" y="4897737"/>
                  <a:pt x="2450260" y="4902359"/>
                </a:cubicBezTo>
                <a:cubicBezTo>
                  <a:pt x="2723681" y="4897737"/>
                  <a:pt x="2860106" y="4770653"/>
                  <a:pt x="2755642" y="4550887"/>
                </a:cubicBezTo>
                <a:cubicBezTo>
                  <a:pt x="2651172" y="4331121"/>
                  <a:pt x="2522546" y="3911253"/>
                  <a:pt x="2517672" y="3653253"/>
                </a:cubicBezTo>
                <a:cubicBezTo>
                  <a:pt x="2512804" y="3395247"/>
                  <a:pt x="2564974" y="3064646"/>
                  <a:pt x="2766377" y="2927015"/>
                </a:cubicBezTo>
                <a:cubicBezTo>
                  <a:pt x="2824060" y="2887033"/>
                  <a:pt x="2878931" y="2838909"/>
                  <a:pt x="2925718" y="2767263"/>
                </a:cubicBezTo>
                <a:cubicBezTo>
                  <a:pt x="3063349" y="2565859"/>
                  <a:pt x="3393955" y="2513690"/>
                  <a:pt x="3651956" y="2518558"/>
                </a:cubicBezTo>
                <a:cubicBezTo>
                  <a:pt x="3909957" y="2523431"/>
                  <a:pt x="4329824" y="2652057"/>
                  <a:pt x="4549590" y="2756527"/>
                </a:cubicBezTo>
                <a:cubicBezTo>
                  <a:pt x="4769357" y="2860991"/>
                  <a:pt x="4896440" y="2724566"/>
                  <a:pt x="4901062" y="2451145"/>
                </a:cubicBezTo>
                <a:cubicBezTo>
                  <a:pt x="4896440" y="2177730"/>
                  <a:pt x="4769357" y="2041305"/>
                  <a:pt x="4549590" y="2145769"/>
                </a:cubicBezTo>
                <a:cubicBezTo>
                  <a:pt x="4329824" y="2250233"/>
                  <a:pt x="3909957" y="2378865"/>
                  <a:pt x="3651956" y="2383733"/>
                </a:cubicBezTo>
                <a:cubicBezTo>
                  <a:pt x="3393955" y="2388606"/>
                  <a:pt x="3063349" y="2336437"/>
                  <a:pt x="2925718" y="2135028"/>
                </a:cubicBezTo>
                <a:cubicBezTo>
                  <a:pt x="2880994" y="2067718"/>
                  <a:pt x="2826711" y="2016200"/>
                  <a:pt x="2765977" y="1975344"/>
                </a:cubicBezTo>
                <a:cubicBezTo>
                  <a:pt x="2564574" y="1837713"/>
                  <a:pt x="2512404" y="1507113"/>
                  <a:pt x="2517272" y="1249106"/>
                </a:cubicBezTo>
                <a:cubicBezTo>
                  <a:pt x="2522146" y="991106"/>
                  <a:pt x="2650772" y="571238"/>
                  <a:pt x="2755242" y="351472"/>
                </a:cubicBezTo>
                <a:cubicBezTo>
                  <a:pt x="2859706" y="131706"/>
                  <a:pt x="2723281" y="4624"/>
                  <a:pt x="2449860" y="0"/>
                </a:cubicBezTo>
                <a:cubicBezTo>
                  <a:pt x="2176444" y="4624"/>
                  <a:pt x="2040014" y="131706"/>
                  <a:pt x="2144484" y="351472"/>
                </a:cubicBezTo>
                <a:cubicBezTo>
                  <a:pt x="2248948" y="571238"/>
                  <a:pt x="2377579" y="991106"/>
                  <a:pt x="2382447" y="1249106"/>
                </a:cubicBezTo>
                <a:cubicBezTo>
                  <a:pt x="2387321" y="1507113"/>
                  <a:pt x="2335146" y="1837713"/>
                  <a:pt x="2133742" y="1975344"/>
                </a:cubicBezTo>
                <a:cubicBezTo>
                  <a:pt x="2072397" y="2017937"/>
                  <a:pt x="2016417" y="2067701"/>
                  <a:pt x="1975344" y="2137370"/>
                </a:cubicBezTo>
                <a:cubicBezTo>
                  <a:pt x="1837713" y="2338774"/>
                  <a:pt x="1507112" y="2390949"/>
                  <a:pt x="1249106" y="2386075"/>
                </a:cubicBezTo>
                <a:cubicBezTo>
                  <a:pt x="991106" y="2381202"/>
                  <a:pt x="571238" y="2252576"/>
                  <a:pt x="351472" y="2148106"/>
                </a:cubicBezTo>
                <a:cubicBezTo>
                  <a:pt x="131707" y="2043642"/>
                  <a:pt x="4624" y="2180067"/>
                  <a:pt x="0" y="2453488"/>
                </a:cubicBezTo>
                <a:cubicBezTo>
                  <a:pt x="4625" y="2726903"/>
                  <a:pt x="131707" y="2863334"/>
                  <a:pt x="351472" y="2758864"/>
                </a:cubicBezTo>
                <a:cubicBezTo>
                  <a:pt x="571238" y="2654400"/>
                  <a:pt x="991106" y="2525774"/>
                  <a:pt x="1249106" y="2520900"/>
                </a:cubicBezTo>
                <a:cubicBezTo>
                  <a:pt x="1507112" y="2516027"/>
                  <a:pt x="1837713" y="2568202"/>
                  <a:pt x="1975344" y="2769605"/>
                </a:cubicBezTo>
                <a:cubicBezTo>
                  <a:pt x="2019840" y="2835538"/>
                  <a:pt x="2073294" y="2887176"/>
                  <a:pt x="2134148" y="2927015"/>
                </a:cubicBezTo>
                <a:close/>
              </a:path>
            </a:pathLst>
          </a:custGeom>
          <a:noFill/>
          <a:ln w="57055" cap="rnd">
            <a:solidFill>
              <a:srgbClr val="FF66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D019B19-E929-9841-8DCD-7E974FAE6827}"/>
              </a:ext>
            </a:extLst>
          </p:cNvPr>
          <p:cNvSpPr/>
          <p:nvPr/>
        </p:nvSpPr>
        <p:spPr>
          <a:xfrm>
            <a:off x="7017544" y="3700463"/>
            <a:ext cx="504825" cy="561975"/>
          </a:xfrm>
          <a:prstGeom prst="ellipse">
            <a:avLst/>
          </a:prstGeom>
          <a:noFill/>
          <a:ln w="762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F52BAC9-6DBD-81C5-42B8-B75D04138306}"/>
              </a:ext>
            </a:extLst>
          </p:cNvPr>
          <p:cNvSpPr/>
          <p:nvPr/>
        </p:nvSpPr>
        <p:spPr>
          <a:xfrm>
            <a:off x="4448303" y="2310861"/>
            <a:ext cx="3502310" cy="3470806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1905000" cap="rnd">
            <a:solidFill>
              <a:schemeClr val="tx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94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70CDB5-419D-7CC8-D95D-ED649EC2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2F5548EC-845E-F170-7BF0-1917D0E20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77" y="1144588"/>
            <a:ext cx="5041246" cy="5713412"/>
          </a:xfrm>
        </p:spPr>
      </p:pic>
    </p:spTree>
    <p:extLst>
      <p:ext uri="{BB962C8B-B14F-4D97-AF65-F5344CB8AC3E}">
        <p14:creationId xmlns:p14="http://schemas.microsoft.com/office/powerpoint/2010/main" val="2060474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4E58-365D-2C97-236F-B27FE4C4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11" name="Content Placeholder 10" descr="A close-up of a molecule&#10;&#10;Description automatically generated">
            <a:extLst>
              <a:ext uri="{FF2B5EF4-FFF2-40B4-BE49-F238E27FC236}">
                <a16:creationId xmlns:a16="http://schemas.microsoft.com/office/drawing/2014/main" id="{9F94347C-63B8-1039-61A4-3E46C581B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77" y="1144588"/>
            <a:ext cx="5041246" cy="5713412"/>
          </a:xfr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4CC0122-1416-4A37-71B6-04D71CDFF3DE}"/>
              </a:ext>
            </a:extLst>
          </p:cNvPr>
          <p:cNvSpPr/>
          <p:nvPr/>
        </p:nvSpPr>
        <p:spPr>
          <a:xfrm>
            <a:off x="6343650" y="2798952"/>
            <a:ext cx="2790825" cy="268098"/>
          </a:xfrm>
          <a:custGeom>
            <a:avLst/>
            <a:gdLst>
              <a:gd name="connsiteX0" fmla="*/ 2790825 w 2790825"/>
              <a:gd name="connsiteY0" fmla="*/ 182373 h 268098"/>
              <a:gd name="connsiteX1" fmla="*/ 1314450 w 2790825"/>
              <a:gd name="connsiteY1" fmla="*/ 1398 h 268098"/>
              <a:gd name="connsiteX2" fmla="*/ 0 w 2790825"/>
              <a:gd name="connsiteY2" fmla="*/ 268098 h 26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0825" h="268098">
                <a:moveTo>
                  <a:pt x="2790825" y="182373"/>
                </a:moveTo>
                <a:cubicBezTo>
                  <a:pt x="2285206" y="84741"/>
                  <a:pt x="1779587" y="-12890"/>
                  <a:pt x="1314450" y="1398"/>
                </a:cubicBezTo>
                <a:cubicBezTo>
                  <a:pt x="849312" y="15685"/>
                  <a:pt x="424656" y="141891"/>
                  <a:pt x="0" y="268098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539977-3C35-E044-663B-BEE93133A81C}"/>
              </a:ext>
            </a:extLst>
          </p:cNvPr>
          <p:cNvSpPr txBox="1"/>
          <p:nvPr/>
        </p:nvSpPr>
        <p:spPr>
          <a:xfrm>
            <a:off x="9134475" y="2702168"/>
            <a:ext cx="165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Not Convex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77E0E4-C07F-B72A-030A-8A87EE91B46D}"/>
              </a:ext>
            </a:extLst>
          </p:cNvPr>
          <p:cNvSpPr/>
          <p:nvPr/>
        </p:nvSpPr>
        <p:spPr>
          <a:xfrm>
            <a:off x="4448303" y="2310861"/>
            <a:ext cx="3502310" cy="3470806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1905000" cap="rnd">
            <a:solidFill>
              <a:schemeClr val="tx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51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5699-F629-549D-6652-8D97A18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9EDBF9-D77D-D77B-137E-F61D5A6A3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502" y="1690688"/>
            <a:ext cx="5864996" cy="4621212"/>
          </a:xfrm>
        </p:spPr>
      </p:pic>
    </p:spTree>
    <p:extLst>
      <p:ext uri="{BB962C8B-B14F-4D97-AF65-F5344CB8AC3E}">
        <p14:creationId xmlns:p14="http://schemas.microsoft.com/office/powerpoint/2010/main" val="399221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50757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409811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61302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0909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53F9E061-2CA3-91A6-03FC-5AF1A5384C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58"/>
            <a:ext cx="5816560" cy="4026016"/>
          </a:xfrm>
        </p:spPr>
      </p:pic>
    </p:spTree>
    <p:extLst>
      <p:ext uri="{BB962C8B-B14F-4D97-AF65-F5344CB8AC3E}">
        <p14:creationId xmlns:p14="http://schemas.microsoft.com/office/powerpoint/2010/main" val="250783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BB034BC8-B45D-FF25-8886-F3E69BC819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60"/>
            <a:ext cx="5816561" cy="4026015"/>
          </a:xfrm>
        </p:spPr>
      </p:pic>
    </p:spTree>
    <p:extLst>
      <p:ext uri="{BB962C8B-B14F-4D97-AF65-F5344CB8AC3E}">
        <p14:creationId xmlns:p14="http://schemas.microsoft.com/office/powerpoint/2010/main" val="409467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</Words>
  <Application>Microsoft Office PowerPoint</Application>
  <PresentationFormat>Widescreen</PresentationFormat>
  <Paragraphs>92</Paragraphs>
  <Slides>29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Do you understand where your models live?</vt:lpstr>
      <vt:lpstr>Curse of dimensionality</vt:lpstr>
      <vt:lpstr>Curse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Higher dimensions of π</vt:lpstr>
      <vt:lpstr>Higher dimensions of π</vt:lpstr>
      <vt:lpstr>Higher dimensions of π</vt:lpstr>
      <vt:lpstr>Higher dimensions of π</vt:lpstr>
      <vt:lpstr>4 circles paradox</vt:lpstr>
      <vt:lpstr>4 circles paradox</vt:lpstr>
      <vt:lpstr>4 circles paradox</vt:lpstr>
      <vt:lpstr>4 circles paradox</vt:lpstr>
      <vt:lpstr>4 circles paradox</vt:lpstr>
      <vt:lpstr>8 balls paradox</vt:lpstr>
      <vt:lpstr>8 balls paradox</vt:lpstr>
      <vt:lpstr>8 balls paradox</vt:lpstr>
      <vt:lpstr>8 balls paradox</vt:lpstr>
      <vt:lpstr>8 balls paradox</vt:lpstr>
      <vt:lpstr>8 balls paradox</vt:lpstr>
      <vt:lpstr> 2^n n-ball paradox</vt:lpstr>
      <vt:lpstr>4 circles paradox</vt:lpstr>
      <vt:lpstr>4 circles paradox</vt:lpstr>
      <vt:lpstr>8 balls paradox</vt:lpstr>
      <vt:lpstr>8 balls paradox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understand where your models live?</dc:title>
  <dc:creator>Paul Dubois</dc:creator>
  <cp:lastModifiedBy>Paul Dubois</cp:lastModifiedBy>
  <cp:revision>56</cp:revision>
  <dcterms:created xsi:type="dcterms:W3CDTF">2023-12-08T10:03:41Z</dcterms:created>
  <dcterms:modified xsi:type="dcterms:W3CDTF">2023-12-13T09:47:54Z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116e0e-72df-4d64-8d95-ec79a49a5ebe_Enabled">
    <vt:lpwstr>true</vt:lpwstr>
  </property>
  <property fmtid="{D5CDD505-2E9C-101B-9397-08002B2CF9AE}" pid="3" name="MSIP_Label_df116e0e-72df-4d64-8d95-ec79a49a5ebe_SetDate">
    <vt:lpwstr>2023-12-08T10:08:20Z</vt:lpwstr>
  </property>
  <property fmtid="{D5CDD505-2E9C-101B-9397-08002B2CF9AE}" pid="4" name="MSIP_Label_df116e0e-72df-4d64-8d95-ec79a49a5ebe_Method">
    <vt:lpwstr>Standard</vt:lpwstr>
  </property>
  <property fmtid="{D5CDD505-2E9C-101B-9397-08002B2CF9AE}" pid="5" name="MSIP_Label_df116e0e-72df-4d64-8d95-ec79a49a5ebe_Name">
    <vt:lpwstr>Internal</vt:lpwstr>
  </property>
  <property fmtid="{D5CDD505-2E9C-101B-9397-08002B2CF9AE}" pid="6" name="MSIP_Label_df116e0e-72df-4d64-8d95-ec79a49a5ebe_SiteId">
    <vt:lpwstr>efa39904-64bd-4449-9e11-a0567cf564b6</vt:lpwstr>
  </property>
  <property fmtid="{D5CDD505-2E9C-101B-9397-08002B2CF9AE}" pid="7" name="MSIP_Label_df116e0e-72df-4d64-8d95-ec79a49a5ebe_ActionId">
    <vt:lpwstr>6bdbcf87-ee49-483f-946f-7acb62ff9b6c</vt:lpwstr>
  </property>
  <property fmtid="{D5CDD505-2E9C-101B-9397-08002B2CF9AE}" pid="8" name="MSIP_Label_df116e0e-72df-4d64-8d95-ec79a49a5e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