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6" r:id="rId9"/>
    <p:sldId id="267" r:id="rId10"/>
    <p:sldId id="287" r:id="rId11"/>
    <p:sldId id="286" r:id="rId12"/>
    <p:sldId id="270" r:id="rId13"/>
    <p:sldId id="268" r:id="rId14"/>
    <p:sldId id="272" r:id="rId15"/>
    <p:sldId id="273" r:id="rId16"/>
    <p:sldId id="269" r:id="rId17"/>
    <p:sldId id="274" r:id="rId18"/>
    <p:sldId id="275" r:id="rId19"/>
    <p:sldId id="276" r:id="rId20"/>
    <p:sldId id="277" r:id="rId21"/>
    <p:sldId id="279" r:id="rId22"/>
    <p:sldId id="278" r:id="rId23"/>
    <p:sldId id="280" r:id="rId24"/>
    <p:sldId id="281" r:id="rId25"/>
    <p:sldId id="282" r:id="rId26"/>
    <p:sldId id="283" r:id="rId27"/>
    <p:sldId id="285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05758016-427E-47DC-8FED-80D905FE3AEB}">
          <p14:sldIdLst>
            <p14:sldId id="257"/>
          </p14:sldIdLst>
        </p14:section>
        <p14:section name="Classics" id="{0ABD531E-7037-41B9-B2F6-9C12BB1FC624}">
          <p14:sldIdLst>
            <p14:sldId id="258"/>
            <p14:sldId id="259"/>
            <p14:sldId id="260"/>
            <p14:sldId id="261"/>
            <p14:sldId id="262"/>
            <p14:sldId id="263"/>
            <p14:sldId id="266"/>
            <p14:sldId id="267"/>
          </p14:sldIdLst>
        </p14:section>
        <p14:section name="Unusual" id="{42EB159F-85B8-41F3-970F-2D80DA23F3BA}">
          <p14:sldIdLst>
            <p14:sldId id="287"/>
            <p14:sldId id="286"/>
          </p14:sldIdLst>
        </p14:section>
        <p14:section name="Paradoxical" id="{E2223571-FAC5-4589-B421-244975766BB0}">
          <p14:sldIdLst>
            <p14:sldId id="270"/>
            <p14:sldId id="268"/>
            <p14:sldId id="272"/>
            <p14:sldId id="273"/>
            <p14:sldId id="269"/>
            <p14:sldId id="274"/>
            <p14:sldId id="275"/>
            <p14:sldId id="276"/>
            <p14:sldId id="277"/>
            <p14:sldId id="279"/>
            <p14:sldId id="278"/>
            <p14:sldId id="280"/>
            <p14:sldId id="281"/>
            <p14:sldId id="282"/>
            <p14:sldId id="283"/>
            <p14:sldId id="285"/>
          </p14:sldIdLst>
        </p14:section>
        <p14:section name="Over-Interpretations" id="{9711BCF0-0EF2-435D-A2E2-B5014891C597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ABC8"/>
    <a:srgbClr val="5AA02C"/>
    <a:srgbClr val="C1D7B6"/>
    <a:srgbClr val="FFFFFF"/>
    <a:srgbClr val="808080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39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AA149-0AC2-6499-98FE-A223A90B2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28BE05-22D4-6509-CB88-5B48823ACD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0D4573-CAFF-0AE3-17E6-7E8122577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32A42-E00F-0565-AAE1-BCBE30043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3A685-9B54-F7E1-1BA3-822A559E2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149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C88FE-FC8B-C1AE-0CB4-5237C3C03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9CB5D6-1362-6C34-C271-A58CADD125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CC1CB-CEE9-163F-4FBF-4623927A0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910C6-22BA-DD47-2362-258D5E6F9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C9C8B0-B88F-D95E-AB2F-AF82ECD61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434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0547FB-8B90-BC5B-A915-1AD0952AC4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9ABC91-CFF0-E248-935E-A1903738BB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3776E6-025A-5FEE-9A01-0EF310CD9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982E55-F373-8586-AA96-C23513BA4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40DC0-23A8-4C3F-394D-EF96D535D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624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E0F49-654A-B539-0285-835C2595F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9BB9E-4BC7-71E0-EB02-6B07D946B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31E43-1FE4-B404-C7C8-F2DFC3E88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4A9D06-B2A8-6485-8FB9-694EBF15F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49B58-7BB3-B227-CF01-386CC2503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284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518F3-ED6C-FD71-7E9B-1E76D9601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2EAEF9-4D22-9E16-912D-F7CC092D48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F5E30-E73B-2E4D-0BF1-93E2DADC8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44CF5-0BA7-69EA-E332-53E8048D3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CDDD0-CFFE-21C2-08ED-912AF4CA8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82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BA743-2D14-9022-3C4F-C4F00C0F2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F1BB6-ADF9-4277-D8A9-A480573FA2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26404C-85DA-0D9B-E4AB-C9486C5F67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2C094-36D0-80D4-579B-49CE29417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DF6533-AB0D-C3D1-9A84-6C2A8334C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4153E9-ACA7-3D49-69BC-E8445CC54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432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4BE8A-949B-A17B-5494-F15C03777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19CC8A-0D1D-3D04-2354-7ACEA2DB3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320216-8294-A306-3AC4-05C5909452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6078BE-D2DD-706F-1AC5-F16A09DC76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A59923-E3FD-D7B9-45F6-7BCC30A3B2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5CCADD-A234-1AEE-A7A4-6D5C2AFE5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8A9584-80D0-C3A0-5C53-438424ACE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558C68-9461-0073-0E05-EB1454057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616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9CB3C-F371-B225-F4B6-1D8B07719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1AB1BC-B275-EBAC-9B0A-3C79D651F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E7995D-D932-214A-DE62-2A9C3E149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C7F9D8-70AB-8316-B29F-D1901686C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193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74D41C-0690-B4DA-F688-1D9AF1F17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B18851-BA21-8DD4-E6AA-1EDE6922B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8919C4-EFBC-3439-CD6E-E1891B90D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088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806AE-80CE-C09D-EB01-862177FA1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C6B34-BCAA-6378-ADAF-EDAAA1427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5CD913-7B8C-390C-480C-49C89D1CD7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4ED2CD-FBB9-A99C-68A3-26AA844FB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EE935C-E9CF-DBAE-A8B8-1C40E4319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89A256-A4A4-429C-C52B-F74C2111B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1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23D47-FBE5-AF9E-2FB1-12F1F802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85A630-79A0-4826-BB77-B1CC01D284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28858-EF3D-BBF9-DBBE-3A0925BDCF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56AB4C-DCC0-BDBD-5DB9-986B9895E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D44879-F6D7-9675-67B1-485C87D3F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901C1A-1088-27B1-28B5-8BE693E6A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633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90D858-7876-4BD6-DDAF-9C897950C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942256-1180-06F7-CBE0-0D1524788E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363602-7E65-B703-F8EB-0C52247FB0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AF3642-6D20-126D-49B7-08BC6123E0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5072E6-F572-6BA0-EDF5-3E0CA16BF1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2CA99D-8277-5505-C5D1-AC7F5B4D5149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63500" y="6642100"/>
            <a:ext cx="433388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2599718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08A25-D238-1D56-C64A-A27830550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/>
              <a:t>Do you understand where your models live?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7C6272-58EA-3111-5F9C-C7706292BB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Paul Dubois - MICS Christmas day 2023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0CC716-0BCE-E0B8-16E0-574A7470077E}"/>
              </a:ext>
            </a:extLst>
          </p:cNvPr>
          <p:cNvSpPr txBox="1"/>
          <p:nvPr/>
        </p:nvSpPr>
        <p:spPr>
          <a:xfrm>
            <a:off x="3148901" y="1709738"/>
            <a:ext cx="588149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rPr>
              <a:t>HIGH DIMENSIONS</a:t>
            </a:r>
          </a:p>
        </p:txBody>
      </p:sp>
    </p:spTree>
    <p:extLst>
      <p:ext uri="{BB962C8B-B14F-4D97-AF65-F5344CB8AC3E}">
        <p14:creationId xmlns:p14="http://schemas.microsoft.com/office/powerpoint/2010/main" val="31977066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C05AE3B-AE49-C871-060B-C8D7775FF58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Higher dimensions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C05AE3B-AE49-C871-060B-C8D7775FF5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E87AF7-D3FD-BB99-B657-CDB74C1380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A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-ball of radius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has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-volume of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-ball of radius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has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-volume of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≈3.14159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-ball of radius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has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-volume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0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4 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≈4.18879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-ball of radius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has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-volume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≈4.93480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-ball of radius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has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-volume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8</m:t>
                        </m:r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15</m:t>
                        </m:r>
                      </m:den>
                    </m:f>
                    <m:r>
                      <a:rPr lang="en-US" i="1" dirty="0">
                        <a:latin typeface="Cambria Math" panose="02040503050406030204" pitchFamily="18" charset="0"/>
                      </a:rPr>
                      <m:t>≈5.26379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E87AF7-D3FD-BB99-B657-CDB74C1380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814648F-1CF9-24EF-ABBC-C24E9814296F}"/>
                  </a:ext>
                </a:extLst>
              </p:cNvPr>
              <p:cNvSpPr txBox="1"/>
              <p:nvPr/>
            </p:nvSpPr>
            <p:spPr>
              <a:xfrm>
                <a:off x="8360160" y="643185"/>
                <a:ext cx="3004862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1" i="1" smtClean="0">
                              <a:latin typeface="Cambria Math" panose="02040503050406030204" pitchFamily="18" charset="0"/>
                            </a:rPr>
                            <m:t>𝓥</m:t>
                          </m:r>
                        </m:e>
                        <m:sub>
                          <m:r>
                            <a:rPr lang="en-US" sz="44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US" sz="44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1" i="1" smtClean="0">
                              <a:latin typeface="Cambria Math" panose="02040503050406030204" pitchFamily="18" charset="0"/>
                            </a:rPr>
                            <m:t>𝝅</m:t>
                          </m:r>
                        </m:e>
                        <m:sub>
                          <m:r>
                            <a:rPr lang="en-US" sz="44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sSup>
                        <m:sSupPr>
                          <m:ctrlPr>
                            <a:rPr lang="en-US" sz="4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p>
                          <m:r>
                            <a:rPr lang="en-US" sz="44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</m:sSup>
                    </m:oMath>
                  </m:oMathPara>
                </a14:m>
                <a:endParaRPr lang="en-US" sz="4400" b="1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814648F-1CF9-24EF-ABBC-C24E981429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0160" y="643185"/>
                <a:ext cx="3004862" cy="7694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E5A38152-BA43-8DFC-0FA1-A4E7B84DEC1D}"/>
              </a:ext>
            </a:extLst>
          </p:cNvPr>
          <p:cNvSpPr txBox="1"/>
          <p:nvPr/>
        </p:nvSpPr>
        <p:spPr>
          <a:xfrm>
            <a:off x="3600450" y="1296491"/>
            <a:ext cx="11610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(length)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1549C1-14F0-9670-95D2-92B034276C7B}"/>
              </a:ext>
            </a:extLst>
          </p:cNvPr>
          <p:cNvSpPr txBox="1"/>
          <p:nvPr/>
        </p:nvSpPr>
        <p:spPr>
          <a:xfrm>
            <a:off x="6600906" y="1346000"/>
            <a:ext cx="9228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(area)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FBACFE9-9D53-CAE6-5497-86986C125A01}"/>
              </a:ext>
            </a:extLst>
          </p:cNvPr>
          <p:cNvSpPr/>
          <p:nvPr/>
        </p:nvSpPr>
        <p:spPr>
          <a:xfrm>
            <a:off x="5514976" y="1690688"/>
            <a:ext cx="1134502" cy="766762"/>
          </a:xfrm>
          <a:custGeom>
            <a:avLst/>
            <a:gdLst>
              <a:gd name="connsiteX0" fmla="*/ 723900 w 723900"/>
              <a:gd name="connsiteY0" fmla="*/ 0 h 1000125"/>
              <a:gd name="connsiteX1" fmla="*/ 200025 w 723900"/>
              <a:gd name="connsiteY1" fmla="*/ 542925 h 1000125"/>
              <a:gd name="connsiteX2" fmla="*/ 0 w 723900"/>
              <a:gd name="connsiteY2" fmla="*/ 1000125 h 1000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900" h="1000125">
                <a:moveTo>
                  <a:pt x="723900" y="0"/>
                </a:moveTo>
                <a:cubicBezTo>
                  <a:pt x="522287" y="188119"/>
                  <a:pt x="320675" y="376238"/>
                  <a:pt x="200025" y="542925"/>
                </a:cubicBezTo>
                <a:cubicBezTo>
                  <a:pt x="79375" y="709612"/>
                  <a:pt x="39687" y="854868"/>
                  <a:pt x="0" y="1000125"/>
                </a:cubicBezTo>
              </a:path>
            </a:pathLst>
          </a:custGeom>
          <a:noFill/>
          <a:ln w="28575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E131BBB0-82CC-6571-B468-73D51DD8623E}"/>
              </a:ext>
            </a:extLst>
          </p:cNvPr>
          <p:cNvSpPr/>
          <p:nvPr/>
        </p:nvSpPr>
        <p:spPr>
          <a:xfrm flipH="1">
            <a:off x="4686300" y="1562100"/>
            <a:ext cx="628650" cy="461665"/>
          </a:xfrm>
          <a:custGeom>
            <a:avLst/>
            <a:gdLst>
              <a:gd name="connsiteX0" fmla="*/ 723900 w 723900"/>
              <a:gd name="connsiteY0" fmla="*/ 0 h 1000125"/>
              <a:gd name="connsiteX1" fmla="*/ 200025 w 723900"/>
              <a:gd name="connsiteY1" fmla="*/ 542925 h 1000125"/>
              <a:gd name="connsiteX2" fmla="*/ 0 w 723900"/>
              <a:gd name="connsiteY2" fmla="*/ 1000125 h 1000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900" h="1000125">
                <a:moveTo>
                  <a:pt x="723900" y="0"/>
                </a:moveTo>
                <a:cubicBezTo>
                  <a:pt x="522287" y="188119"/>
                  <a:pt x="320675" y="376238"/>
                  <a:pt x="200025" y="542925"/>
                </a:cubicBezTo>
                <a:cubicBezTo>
                  <a:pt x="79375" y="709612"/>
                  <a:pt x="39687" y="854868"/>
                  <a:pt x="0" y="1000125"/>
                </a:cubicBezTo>
              </a:path>
            </a:pathLst>
          </a:custGeom>
          <a:noFill/>
          <a:ln w="28575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2409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C05AE3B-AE49-C871-060B-C8D7775FF58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Higher dimensions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C05AE3B-AE49-C871-060B-C8D7775FF5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E87AF7-D3FD-BB99-B657-CDB74C1380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A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-ball of radius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has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-volume of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-ball of radius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has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-volume of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≈3.14159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-ball of radius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has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-volume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0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4 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≈4.18879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-ball of radius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has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-volume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≈4.93480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-ball of radius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has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-volume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8</m:t>
                        </m:r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15</m:t>
                        </m:r>
                      </m:den>
                    </m:f>
                    <m:r>
                      <a:rPr lang="en-US" i="1" dirty="0">
                        <a:latin typeface="Cambria Math" panose="02040503050406030204" pitchFamily="18" charset="0"/>
                      </a:rPr>
                      <m:t>≈5.26379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-ball of radius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has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-volume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5.16771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A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-ball of radius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has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-volume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16</m:t>
                        </m:r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4.72477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-ball of radius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has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-volume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24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4.05871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E87AF7-D3FD-BB99-B657-CDB74C1380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3"/>
                <a:stretch>
                  <a:fillRect l="-1043" t="-26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814648F-1CF9-24EF-ABBC-C24E9814296F}"/>
                  </a:ext>
                </a:extLst>
              </p:cNvPr>
              <p:cNvSpPr txBox="1"/>
              <p:nvPr/>
            </p:nvSpPr>
            <p:spPr>
              <a:xfrm>
                <a:off x="8360160" y="643185"/>
                <a:ext cx="3004862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1" i="1" smtClean="0">
                              <a:latin typeface="Cambria Math" panose="02040503050406030204" pitchFamily="18" charset="0"/>
                            </a:rPr>
                            <m:t>𝓥</m:t>
                          </m:r>
                        </m:e>
                        <m:sub>
                          <m:r>
                            <a:rPr lang="en-US" sz="44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US" sz="44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1" i="1" smtClean="0">
                              <a:latin typeface="Cambria Math" panose="02040503050406030204" pitchFamily="18" charset="0"/>
                            </a:rPr>
                            <m:t>𝝅</m:t>
                          </m:r>
                        </m:e>
                        <m:sub>
                          <m:r>
                            <a:rPr lang="en-US" sz="44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sSup>
                        <m:sSupPr>
                          <m:ctrlPr>
                            <a:rPr lang="en-US" sz="4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p>
                          <m:r>
                            <a:rPr lang="en-US" sz="44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</m:sSup>
                    </m:oMath>
                  </m:oMathPara>
                </a14:m>
                <a:endParaRPr lang="en-US" sz="4400" b="1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814648F-1CF9-24EF-ABBC-C24E981429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0160" y="643185"/>
                <a:ext cx="3004862" cy="7694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E5A38152-BA43-8DFC-0FA1-A4E7B84DEC1D}"/>
              </a:ext>
            </a:extLst>
          </p:cNvPr>
          <p:cNvSpPr txBox="1"/>
          <p:nvPr/>
        </p:nvSpPr>
        <p:spPr>
          <a:xfrm>
            <a:off x="3600450" y="1296491"/>
            <a:ext cx="11610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(length)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1549C1-14F0-9670-95D2-92B034276C7B}"/>
              </a:ext>
            </a:extLst>
          </p:cNvPr>
          <p:cNvSpPr txBox="1"/>
          <p:nvPr/>
        </p:nvSpPr>
        <p:spPr>
          <a:xfrm>
            <a:off x="6600906" y="1346000"/>
            <a:ext cx="9228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(area)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FBACFE9-9D53-CAE6-5497-86986C125A01}"/>
              </a:ext>
            </a:extLst>
          </p:cNvPr>
          <p:cNvSpPr/>
          <p:nvPr/>
        </p:nvSpPr>
        <p:spPr>
          <a:xfrm>
            <a:off x="5514976" y="1690688"/>
            <a:ext cx="1134502" cy="766762"/>
          </a:xfrm>
          <a:custGeom>
            <a:avLst/>
            <a:gdLst>
              <a:gd name="connsiteX0" fmla="*/ 723900 w 723900"/>
              <a:gd name="connsiteY0" fmla="*/ 0 h 1000125"/>
              <a:gd name="connsiteX1" fmla="*/ 200025 w 723900"/>
              <a:gd name="connsiteY1" fmla="*/ 542925 h 1000125"/>
              <a:gd name="connsiteX2" fmla="*/ 0 w 723900"/>
              <a:gd name="connsiteY2" fmla="*/ 1000125 h 1000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900" h="1000125">
                <a:moveTo>
                  <a:pt x="723900" y="0"/>
                </a:moveTo>
                <a:cubicBezTo>
                  <a:pt x="522287" y="188119"/>
                  <a:pt x="320675" y="376238"/>
                  <a:pt x="200025" y="542925"/>
                </a:cubicBezTo>
                <a:cubicBezTo>
                  <a:pt x="79375" y="709612"/>
                  <a:pt x="39687" y="854868"/>
                  <a:pt x="0" y="1000125"/>
                </a:cubicBezTo>
              </a:path>
            </a:pathLst>
          </a:custGeom>
          <a:noFill/>
          <a:ln w="28575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E131BBB0-82CC-6571-B468-73D51DD8623E}"/>
              </a:ext>
            </a:extLst>
          </p:cNvPr>
          <p:cNvSpPr/>
          <p:nvPr/>
        </p:nvSpPr>
        <p:spPr>
          <a:xfrm flipH="1">
            <a:off x="4686300" y="1562100"/>
            <a:ext cx="628650" cy="461665"/>
          </a:xfrm>
          <a:custGeom>
            <a:avLst/>
            <a:gdLst>
              <a:gd name="connsiteX0" fmla="*/ 723900 w 723900"/>
              <a:gd name="connsiteY0" fmla="*/ 0 h 1000125"/>
              <a:gd name="connsiteX1" fmla="*/ 200025 w 723900"/>
              <a:gd name="connsiteY1" fmla="*/ 542925 h 1000125"/>
              <a:gd name="connsiteX2" fmla="*/ 0 w 723900"/>
              <a:gd name="connsiteY2" fmla="*/ 1000125 h 1000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900" h="1000125">
                <a:moveTo>
                  <a:pt x="723900" y="0"/>
                </a:moveTo>
                <a:cubicBezTo>
                  <a:pt x="522287" y="188119"/>
                  <a:pt x="320675" y="376238"/>
                  <a:pt x="200025" y="542925"/>
                </a:cubicBezTo>
                <a:cubicBezTo>
                  <a:pt x="79375" y="709612"/>
                  <a:pt x="39687" y="854868"/>
                  <a:pt x="0" y="1000125"/>
                </a:cubicBezTo>
              </a:path>
            </a:pathLst>
          </a:custGeom>
          <a:noFill/>
          <a:ln w="28575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8163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B76A5-DDCA-2DC9-EBD8-9B80787C8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circles paradox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033A28E-0C8A-AF71-25E9-358F61F4736E}"/>
              </a:ext>
            </a:extLst>
          </p:cNvPr>
          <p:cNvSpPr/>
          <p:nvPr/>
        </p:nvSpPr>
        <p:spPr>
          <a:xfrm>
            <a:off x="6100644" y="1172419"/>
            <a:ext cx="57134" cy="5673416"/>
          </a:xfrm>
          <a:custGeom>
            <a:avLst/>
            <a:gdLst>
              <a:gd name="connsiteX0" fmla="*/ 0 w 57134"/>
              <a:gd name="connsiteY0" fmla="*/ 5673417 h 5673416"/>
              <a:gd name="connsiteX1" fmla="*/ 0 w 57134"/>
              <a:gd name="connsiteY1" fmla="*/ 0 h 5673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34" h="5673416">
                <a:moveTo>
                  <a:pt x="0" y="5673417"/>
                </a:moveTo>
                <a:lnTo>
                  <a:pt x="0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F57F973-4873-579E-B69C-60C91206DBB9}"/>
              </a:ext>
            </a:extLst>
          </p:cNvPr>
          <p:cNvSpPr/>
          <p:nvPr/>
        </p:nvSpPr>
        <p:spPr>
          <a:xfrm>
            <a:off x="3243940" y="3989130"/>
            <a:ext cx="5673416" cy="57134"/>
          </a:xfrm>
          <a:custGeom>
            <a:avLst/>
            <a:gdLst>
              <a:gd name="connsiteX0" fmla="*/ 0 w 5673416"/>
              <a:gd name="connsiteY0" fmla="*/ 0 h 57134"/>
              <a:gd name="connsiteX1" fmla="*/ 5673417 w 5673416"/>
              <a:gd name="connsiteY1" fmla="*/ 0 h 57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73416" h="57134">
                <a:moveTo>
                  <a:pt x="0" y="0"/>
                </a:moveTo>
                <a:lnTo>
                  <a:pt x="5673417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BB250A9-01B5-A9A8-C2E0-63EC801B8D27}"/>
              </a:ext>
            </a:extLst>
          </p:cNvPr>
          <p:cNvSpPr/>
          <p:nvPr/>
        </p:nvSpPr>
        <p:spPr>
          <a:xfrm>
            <a:off x="7198454" y="2773007"/>
            <a:ext cx="118313" cy="118319"/>
          </a:xfrm>
          <a:custGeom>
            <a:avLst/>
            <a:gdLst>
              <a:gd name="connsiteX0" fmla="*/ 118313 w 118313"/>
              <a:gd name="connsiteY0" fmla="*/ 0 h 118319"/>
              <a:gd name="connsiteX1" fmla="*/ 1211 w 118313"/>
              <a:gd name="connsiteY1" fmla="*/ 117474 h 118319"/>
              <a:gd name="connsiteX2" fmla="*/ 0 w 118313"/>
              <a:gd name="connsiteY2" fmla="*/ 846 h 118319"/>
              <a:gd name="connsiteX3" fmla="*/ 117102 w 118313"/>
              <a:gd name="connsiteY3" fmla="*/ 118319 h 118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9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9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4DDC5C8-D3CF-896F-1915-6DD2393BDE25}"/>
              </a:ext>
            </a:extLst>
          </p:cNvPr>
          <p:cNvSpPr/>
          <p:nvPr/>
        </p:nvSpPr>
        <p:spPr>
          <a:xfrm>
            <a:off x="4884522" y="2773007"/>
            <a:ext cx="118313" cy="118319"/>
          </a:xfrm>
          <a:custGeom>
            <a:avLst/>
            <a:gdLst>
              <a:gd name="connsiteX0" fmla="*/ 118313 w 118313"/>
              <a:gd name="connsiteY0" fmla="*/ 0 h 118319"/>
              <a:gd name="connsiteX1" fmla="*/ 1211 w 118313"/>
              <a:gd name="connsiteY1" fmla="*/ 117474 h 118319"/>
              <a:gd name="connsiteX2" fmla="*/ 0 w 118313"/>
              <a:gd name="connsiteY2" fmla="*/ 846 h 118319"/>
              <a:gd name="connsiteX3" fmla="*/ 117102 w 118313"/>
              <a:gd name="connsiteY3" fmla="*/ 118319 h 118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9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9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C309EB5-9A19-0F14-FE29-80DB88C82A77}"/>
              </a:ext>
            </a:extLst>
          </p:cNvPr>
          <p:cNvSpPr/>
          <p:nvPr/>
        </p:nvSpPr>
        <p:spPr>
          <a:xfrm>
            <a:off x="4884522" y="5086939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3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3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F831900-4E44-A885-9ADE-2BB52E0324DC}"/>
              </a:ext>
            </a:extLst>
          </p:cNvPr>
          <p:cNvSpPr/>
          <p:nvPr/>
        </p:nvSpPr>
        <p:spPr>
          <a:xfrm>
            <a:off x="7198454" y="5086939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3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3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27FA6BC-CF38-97C4-A294-8716A7C43D75}"/>
              </a:ext>
            </a:extLst>
          </p:cNvPr>
          <p:cNvSpPr/>
          <p:nvPr/>
        </p:nvSpPr>
        <p:spPr>
          <a:xfrm>
            <a:off x="3772431" y="1660916"/>
            <a:ext cx="4656430" cy="4656430"/>
          </a:xfrm>
          <a:custGeom>
            <a:avLst/>
            <a:gdLst>
              <a:gd name="connsiteX0" fmla="*/ 0 w 4656430"/>
              <a:gd name="connsiteY0" fmla="*/ 0 h 4656430"/>
              <a:gd name="connsiteX1" fmla="*/ 4656431 w 4656430"/>
              <a:gd name="connsiteY1" fmla="*/ 0 h 4656430"/>
              <a:gd name="connsiteX2" fmla="*/ 4656431 w 4656430"/>
              <a:gd name="connsiteY2" fmla="*/ 4656431 h 4656430"/>
              <a:gd name="connsiteX3" fmla="*/ 0 w 4656430"/>
              <a:gd name="connsiteY3" fmla="*/ 4656431 h 4656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6430" h="4656430">
                <a:moveTo>
                  <a:pt x="0" y="0"/>
                </a:moveTo>
                <a:lnTo>
                  <a:pt x="4656431" y="0"/>
                </a:lnTo>
                <a:lnTo>
                  <a:pt x="4656431" y="4656431"/>
                </a:lnTo>
                <a:lnTo>
                  <a:pt x="0" y="4656431"/>
                </a:lnTo>
                <a:close/>
              </a:path>
            </a:pathLst>
          </a:custGeom>
          <a:noFill/>
          <a:ln w="57055" cap="rnd">
            <a:solidFill>
              <a:srgbClr val="5AA02C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55D245B-8679-F95D-DF14-A8426BF2EA6F}"/>
              </a:ext>
            </a:extLst>
          </p:cNvPr>
          <p:cNvSpPr/>
          <p:nvPr/>
        </p:nvSpPr>
        <p:spPr>
          <a:xfrm>
            <a:off x="6137530" y="1712084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0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0"/>
                  <a:pt x="1120080" y="2240160"/>
                </a:cubicBezTo>
                <a:cubicBezTo>
                  <a:pt x="501477" y="2240160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2500A33-AE17-252C-E174-D1197C4C3128}"/>
              </a:ext>
            </a:extLst>
          </p:cNvPr>
          <p:cNvSpPr/>
          <p:nvPr/>
        </p:nvSpPr>
        <p:spPr>
          <a:xfrm>
            <a:off x="3823598" y="1712084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0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0"/>
                  <a:pt x="1120080" y="2240160"/>
                </a:cubicBezTo>
                <a:cubicBezTo>
                  <a:pt x="501477" y="2240160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D038C99-415F-73A9-C25F-5DC759A1DEFF}"/>
              </a:ext>
            </a:extLst>
          </p:cNvPr>
          <p:cNvSpPr/>
          <p:nvPr/>
        </p:nvSpPr>
        <p:spPr>
          <a:xfrm>
            <a:off x="3823598" y="4026015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1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1"/>
                  <a:pt x="1120080" y="2240161"/>
                </a:cubicBezTo>
                <a:cubicBezTo>
                  <a:pt x="501477" y="2240161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31E3D6C-86AD-CEAA-E4AD-F010A76C3EDE}"/>
              </a:ext>
            </a:extLst>
          </p:cNvPr>
          <p:cNvSpPr/>
          <p:nvPr/>
        </p:nvSpPr>
        <p:spPr>
          <a:xfrm>
            <a:off x="6137530" y="4026015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1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1"/>
                  <a:pt x="1120080" y="2240161"/>
                </a:cubicBezTo>
                <a:cubicBezTo>
                  <a:pt x="501477" y="2240161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8D7CF88-D832-CE93-A09C-74E13B415924}"/>
              </a:ext>
            </a:extLst>
          </p:cNvPr>
          <p:cNvSpPr/>
          <p:nvPr/>
        </p:nvSpPr>
        <p:spPr>
          <a:xfrm>
            <a:off x="5616209" y="3504694"/>
            <a:ext cx="968871" cy="968871"/>
          </a:xfrm>
          <a:custGeom>
            <a:avLst/>
            <a:gdLst>
              <a:gd name="connsiteX0" fmla="*/ 968871 w 968871"/>
              <a:gd name="connsiteY0" fmla="*/ 484436 h 968871"/>
              <a:gd name="connsiteX1" fmla="*/ 484436 w 968871"/>
              <a:gd name="connsiteY1" fmla="*/ 968871 h 968871"/>
              <a:gd name="connsiteX2" fmla="*/ 0 w 968871"/>
              <a:gd name="connsiteY2" fmla="*/ 484436 h 968871"/>
              <a:gd name="connsiteX3" fmla="*/ 484436 w 968871"/>
              <a:gd name="connsiteY3" fmla="*/ 0 h 968871"/>
              <a:gd name="connsiteX4" fmla="*/ 968871 w 968871"/>
              <a:gd name="connsiteY4" fmla="*/ 484436 h 968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8871" h="968871">
                <a:moveTo>
                  <a:pt x="968871" y="484436"/>
                </a:moveTo>
                <a:cubicBezTo>
                  <a:pt x="968871" y="751982"/>
                  <a:pt x="751982" y="968871"/>
                  <a:pt x="484436" y="968871"/>
                </a:cubicBezTo>
                <a:cubicBezTo>
                  <a:pt x="216889" y="968871"/>
                  <a:pt x="0" y="751982"/>
                  <a:pt x="0" y="484436"/>
                </a:cubicBezTo>
                <a:cubicBezTo>
                  <a:pt x="0" y="216889"/>
                  <a:pt x="216889" y="0"/>
                  <a:pt x="484436" y="0"/>
                </a:cubicBezTo>
                <a:cubicBezTo>
                  <a:pt x="751982" y="0"/>
                  <a:pt x="968871" y="216889"/>
                  <a:pt x="968871" y="484436"/>
                </a:cubicBezTo>
                <a:close/>
              </a:path>
            </a:pathLst>
          </a:custGeom>
          <a:noFill/>
          <a:ln w="45644" cap="sq">
            <a:solidFill>
              <a:srgbClr val="D4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797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B76A5-DDCA-2DC9-EBD8-9B80787C8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circles paradox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033A28E-0C8A-AF71-25E9-358F61F4736E}"/>
              </a:ext>
            </a:extLst>
          </p:cNvPr>
          <p:cNvSpPr/>
          <p:nvPr/>
        </p:nvSpPr>
        <p:spPr>
          <a:xfrm>
            <a:off x="6100644" y="1172419"/>
            <a:ext cx="57134" cy="5673416"/>
          </a:xfrm>
          <a:custGeom>
            <a:avLst/>
            <a:gdLst>
              <a:gd name="connsiteX0" fmla="*/ 0 w 57134"/>
              <a:gd name="connsiteY0" fmla="*/ 5673417 h 5673416"/>
              <a:gd name="connsiteX1" fmla="*/ 0 w 57134"/>
              <a:gd name="connsiteY1" fmla="*/ 0 h 5673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34" h="5673416">
                <a:moveTo>
                  <a:pt x="0" y="5673417"/>
                </a:moveTo>
                <a:lnTo>
                  <a:pt x="0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F57F973-4873-579E-B69C-60C91206DBB9}"/>
              </a:ext>
            </a:extLst>
          </p:cNvPr>
          <p:cNvSpPr/>
          <p:nvPr/>
        </p:nvSpPr>
        <p:spPr>
          <a:xfrm>
            <a:off x="3243940" y="3989130"/>
            <a:ext cx="5673416" cy="57134"/>
          </a:xfrm>
          <a:custGeom>
            <a:avLst/>
            <a:gdLst>
              <a:gd name="connsiteX0" fmla="*/ 0 w 5673416"/>
              <a:gd name="connsiteY0" fmla="*/ 0 h 57134"/>
              <a:gd name="connsiteX1" fmla="*/ 5673417 w 5673416"/>
              <a:gd name="connsiteY1" fmla="*/ 0 h 57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73416" h="57134">
                <a:moveTo>
                  <a:pt x="0" y="0"/>
                </a:moveTo>
                <a:lnTo>
                  <a:pt x="5673417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9077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B76A5-DDCA-2DC9-EBD8-9B80787C8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circles paradox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033A28E-0C8A-AF71-25E9-358F61F4736E}"/>
              </a:ext>
            </a:extLst>
          </p:cNvPr>
          <p:cNvSpPr/>
          <p:nvPr/>
        </p:nvSpPr>
        <p:spPr>
          <a:xfrm>
            <a:off x="6100644" y="1172419"/>
            <a:ext cx="57134" cy="5673416"/>
          </a:xfrm>
          <a:custGeom>
            <a:avLst/>
            <a:gdLst>
              <a:gd name="connsiteX0" fmla="*/ 0 w 57134"/>
              <a:gd name="connsiteY0" fmla="*/ 5673417 h 5673416"/>
              <a:gd name="connsiteX1" fmla="*/ 0 w 57134"/>
              <a:gd name="connsiteY1" fmla="*/ 0 h 5673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34" h="5673416">
                <a:moveTo>
                  <a:pt x="0" y="5673417"/>
                </a:moveTo>
                <a:lnTo>
                  <a:pt x="0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F57F973-4873-579E-B69C-60C91206DBB9}"/>
              </a:ext>
            </a:extLst>
          </p:cNvPr>
          <p:cNvSpPr/>
          <p:nvPr/>
        </p:nvSpPr>
        <p:spPr>
          <a:xfrm>
            <a:off x="3243940" y="3989130"/>
            <a:ext cx="5673416" cy="57134"/>
          </a:xfrm>
          <a:custGeom>
            <a:avLst/>
            <a:gdLst>
              <a:gd name="connsiteX0" fmla="*/ 0 w 5673416"/>
              <a:gd name="connsiteY0" fmla="*/ 0 h 57134"/>
              <a:gd name="connsiteX1" fmla="*/ 5673417 w 5673416"/>
              <a:gd name="connsiteY1" fmla="*/ 0 h 57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73416" h="57134">
                <a:moveTo>
                  <a:pt x="0" y="0"/>
                </a:moveTo>
                <a:lnTo>
                  <a:pt x="5673417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27FA6BC-CF38-97C4-A294-8716A7C43D75}"/>
              </a:ext>
            </a:extLst>
          </p:cNvPr>
          <p:cNvSpPr/>
          <p:nvPr/>
        </p:nvSpPr>
        <p:spPr>
          <a:xfrm>
            <a:off x="3772431" y="1660916"/>
            <a:ext cx="4656430" cy="4656430"/>
          </a:xfrm>
          <a:custGeom>
            <a:avLst/>
            <a:gdLst>
              <a:gd name="connsiteX0" fmla="*/ 0 w 4656430"/>
              <a:gd name="connsiteY0" fmla="*/ 0 h 4656430"/>
              <a:gd name="connsiteX1" fmla="*/ 4656431 w 4656430"/>
              <a:gd name="connsiteY1" fmla="*/ 0 h 4656430"/>
              <a:gd name="connsiteX2" fmla="*/ 4656431 w 4656430"/>
              <a:gd name="connsiteY2" fmla="*/ 4656431 h 4656430"/>
              <a:gd name="connsiteX3" fmla="*/ 0 w 4656430"/>
              <a:gd name="connsiteY3" fmla="*/ 4656431 h 4656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6430" h="4656430">
                <a:moveTo>
                  <a:pt x="0" y="0"/>
                </a:moveTo>
                <a:lnTo>
                  <a:pt x="4656431" y="0"/>
                </a:lnTo>
                <a:lnTo>
                  <a:pt x="4656431" y="4656431"/>
                </a:lnTo>
                <a:lnTo>
                  <a:pt x="0" y="4656431"/>
                </a:lnTo>
                <a:close/>
              </a:path>
            </a:pathLst>
          </a:custGeom>
          <a:noFill/>
          <a:ln w="57055" cap="rnd">
            <a:solidFill>
              <a:srgbClr val="5AA02C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EE73D8-6E14-CDCF-430A-84F6B51DA367}"/>
              </a:ext>
            </a:extLst>
          </p:cNvPr>
          <p:cNvSpPr txBox="1"/>
          <p:nvPr/>
        </p:nvSpPr>
        <p:spPr>
          <a:xfrm>
            <a:off x="8485991" y="1221938"/>
            <a:ext cx="8675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(2,2)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BE5C75-FC1C-0285-4A5C-22FB5FF69C3C}"/>
              </a:ext>
            </a:extLst>
          </p:cNvPr>
          <p:cNvSpPr txBox="1"/>
          <p:nvPr/>
        </p:nvSpPr>
        <p:spPr>
          <a:xfrm>
            <a:off x="8485991" y="6083096"/>
            <a:ext cx="978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(2,-2)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2B12DB-7192-8DD9-89CF-67119D99014F}"/>
              </a:ext>
            </a:extLst>
          </p:cNvPr>
          <p:cNvSpPr txBox="1"/>
          <p:nvPr/>
        </p:nvSpPr>
        <p:spPr>
          <a:xfrm>
            <a:off x="2794278" y="1221938"/>
            <a:ext cx="978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(-2,2)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65E91C-816D-8080-D54D-B7802BDF925B}"/>
              </a:ext>
            </a:extLst>
          </p:cNvPr>
          <p:cNvSpPr txBox="1"/>
          <p:nvPr/>
        </p:nvSpPr>
        <p:spPr>
          <a:xfrm>
            <a:off x="2683671" y="6083096"/>
            <a:ext cx="1088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(-2,-2)</a:t>
            </a:r>
          </a:p>
        </p:txBody>
      </p:sp>
    </p:spTree>
    <p:extLst>
      <p:ext uri="{BB962C8B-B14F-4D97-AF65-F5344CB8AC3E}">
        <p14:creationId xmlns:p14="http://schemas.microsoft.com/office/powerpoint/2010/main" val="11210422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B76A5-DDCA-2DC9-EBD8-9B80787C8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circles paradox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033A28E-0C8A-AF71-25E9-358F61F4736E}"/>
              </a:ext>
            </a:extLst>
          </p:cNvPr>
          <p:cNvSpPr/>
          <p:nvPr/>
        </p:nvSpPr>
        <p:spPr>
          <a:xfrm>
            <a:off x="6100644" y="1172419"/>
            <a:ext cx="57134" cy="5673416"/>
          </a:xfrm>
          <a:custGeom>
            <a:avLst/>
            <a:gdLst>
              <a:gd name="connsiteX0" fmla="*/ 0 w 57134"/>
              <a:gd name="connsiteY0" fmla="*/ 5673417 h 5673416"/>
              <a:gd name="connsiteX1" fmla="*/ 0 w 57134"/>
              <a:gd name="connsiteY1" fmla="*/ 0 h 5673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34" h="5673416">
                <a:moveTo>
                  <a:pt x="0" y="5673417"/>
                </a:moveTo>
                <a:lnTo>
                  <a:pt x="0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F57F973-4873-579E-B69C-60C91206DBB9}"/>
              </a:ext>
            </a:extLst>
          </p:cNvPr>
          <p:cNvSpPr/>
          <p:nvPr/>
        </p:nvSpPr>
        <p:spPr>
          <a:xfrm>
            <a:off x="3243940" y="3989130"/>
            <a:ext cx="5673416" cy="57134"/>
          </a:xfrm>
          <a:custGeom>
            <a:avLst/>
            <a:gdLst>
              <a:gd name="connsiteX0" fmla="*/ 0 w 5673416"/>
              <a:gd name="connsiteY0" fmla="*/ 0 h 57134"/>
              <a:gd name="connsiteX1" fmla="*/ 5673417 w 5673416"/>
              <a:gd name="connsiteY1" fmla="*/ 0 h 57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73416" h="57134">
                <a:moveTo>
                  <a:pt x="0" y="0"/>
                </a:moveTo>
                <a:lnTo>
                  <a:pt x="5673417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BB250A9-01B5-A9A8-C2E0-63EC801B8D27}"/>
              </a:ext>
            </a:extLst>
          </p:cNvPr>
          <p:cNvSpPr/>
          <p:nvPr/>
        </p:nvSpPr>
        <p:spPr>
          <a:xfrm>
            <a:off x="7198454" y="2773007"/>
            <a:ext cx="118313" cy="118319"/>
          </a:xfrm>
          <a:custGeom>
            <a:avLst/>
            <a:gdLst>
              <a:gd name="connsiteX0" fmla="*/ 118313 w 118313"/>
              <a:gd name="connsiteY0" fmla="*/ 0 h 118319"/>
              <a:gd name="connsiteX1" fmla="*/ 1211 w 118313"/>
              <a:gd name="connsiteY1" fmla="*/ 117474 h 118319"/>
              <a:gd name="connsiteX2" fmla="*/ 0 w 118313"/>
              <a:gd name="connsiteY2" fmla="*/ 846 h 118319"/>
              <a:gd name="connsiteX3" fmla="*/ 117102 w 118313"/>
              <a:gd name="connsiteY3" fmla="*/ 118319 h 118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9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9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4DDC5C8-D3CF-896F-1915-6DD2393BDE25}"/>
              </a:ext>
            </a:extLst>
          </p:cNvPr>
          <p:cNvSpPr/>
          <p:nvPr/>
        </p:nvSpPr>
        <p:spPr>
          <a:xfrm>
            <a:off x="4884522" y="2773007"/>
            <a:ext cx="118313" cy="118319"/>
          </a:xfrm>
          <a:custGeom>
            <a:avLst/>
            <a:gdLst>
              <a:gd name="connsiteX0" fmla="*/ 118313 w 118313"/>
              <a:gd name="connsiteY0" fmla="*/ 0 h 118319"/>
              <a:gd name="connsiteX1" fmla="*/ 1211 w 118313"/>
              <a:gd name="connsiteY1" fmla="*/ 117474 h 118319"/>
              <a:gd name="connsiteX2" fmla="*/ 0 w 118313"/>
              <a:gd name="connsiteY2" fmla="*/ 846 h 118319"/>
              <a:gd name="connsiteX3" fmla="*/ 117102 w 118313"/>
              <a:gd name="connsiteY3" fmla="*/ 118319 h 118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9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9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C309EB5-9A19-0F14-FE29-80DB88C82A77}"/>
              </a:ext>
            </a:extLst>
          </p:cNvPr>
          <p:cNvSpPr/>
          <p:nvPr/>
        </p:nvSpPr>
        <p:spPr>
          <a:xfrm>
            <a:off x="4884522" y="5086939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3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3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F831900-4E44-A885-9ADE-2BB52E0324DC}"/>
              </a:ext>
            </a:extLst>
          </p:cNvPr>
          <p:cNvSpPr/>
          <p:nvPr/>
        </p:nvSpPr>
        <p:spPr>
          <a:xfrm>
            <a:off x="7198454" y="5086939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3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3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27FA6BC-CF38-97C4-A294-8716A7C43D75}"/>
              </a:ext>
            </a:extLst>
          </p:cNvPr>
          <p:cNvSpPr/>
          <p:nvPr/>
        </p:nvSpPr>
        <p:spPr>
          <a:xfrm>
            <a:off x="3772431" y="1660916"/>
            <a:ext cx="4656430" cy="4656430"/>
          </a:xfrm>
          <a:custGeom>
            <a:avLst/>
            <a:gdLst>
              <a:gd name="connsiteX0" fmla="*/ 0 w 4656430"/>
              <a:gd name="connsiteY0" fmla="*/ 0 h 4656430"/>
              <a:gd name="connsiteX1" fmla="*/ 4656431 w 4656430"/>
              <a:gd name="connsiteY1" fmla="*/ 0 h 4656430"/>
              <a:gd name="connsiteX2" fmla="*/ 4656431 w 4656430"/>
              <a:gd name="connsiteY2" fmla="*/ 4656431 h 4656430"/>
              <a:gd name="connsiteX3" fmla="*/ 0 w 4656430"/>
              <a:gd name="connsiteY3" fmla="*/ 4656431 h 4656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6430" h="4656430">
                <a:moveTo>
                  <a:pt x="0" y="0"/>
                </a:moveTo>
                <a:lnTo>
                  <a:pt x="4656431" y="0"/>
                </a:lnTo>
                <a:lnTo>
                  <a:pt x="4656431" y="4656431"/>
                </a:lnTo>
                <a:lnTo>
                  <a:pt x="0" y="4656431"/>
                </a:lnTo>
                <a:close/>
              </a:path>
            </a:pathLst>
          </a:custGeom>
          <a:noFill/>
          <a:ln w="57055" cap="rnd">
            <a:solidFill>
              <a:srgbClr val="5AA02C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55D245B-8679-F95D-DF14-A8426BF2EA6F}"/>
              </a:ext>
            </a:extLst>
          </p:cNvPr>
          <p:cNvSpPr/>
          <p:nvPr/>
        </p:nvSpPr>
        <p:spPr>
          <a:xfrm>
            <a:off x="6137530" y="1712084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0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0"/>
                  <a:pt x="1120080" y="2240160"/>
                </a:cubicBezTo>
                <a:cubicBezTo>
                  <a:pt x="501477" y="2240160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2500A33-AE17-252C-E174-D1197C4C3128}"/>
              </a:ext>
            </a:extLst>
          </p:cNvPr>
          <p:cNvSpPr/>
          <p:nvPr/>
        </p:nvSpPr>
        <p:spPr>
          <a:xfrm>
            <a:off x="3823598" y="1712084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0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0"/>
                  <a:pt x="1120080" y="2240160"/>
                </a:cubicBezTo>
                <a:cubicBezTo>
                  <a:pt x="501477" y="2240160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D038C99-415F-73A9-C25F-5DC759A1DEFF}"/>
              </a:ext>
            </a:extLst>
          </p:cNvPr>
          <p:cNvSpPr/>
          <p:nvPr/>
        </p:nvSpPr>
        <p:spPr>
          <a:xfrm>
            <a:off x="3823598" y="4026015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1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1"/>
                  <a:pt x="1120080" y="2240161"/>
                </a:cubicBezTo>
                <a:cubicBezTo>
                  <a:pt x="501477" y="2240161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31E3D6C-86AD-CEAA-E4AD-F010A76C3EDE}"/>
              </a:ext>
            </a:extLst>
          </p:cNvPr>
          <p:cNvSpPr/>
          <p:nvPr/>
        </p:nvSpPr>
        <p:spPr>
          <a:xfrm>
            <a:off x="6137530" y="4026015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1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1"/>
                  <a:pt x="1120080" y="2240161"/>
                </a:cubicBezTo>
                <a:cubicBezTo>
                  <a:pt x="501477" y="2240161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3C077B-D075-6A22-3C25-9997F7CC2A70}"/>
              </a:ext>
            </a:extLst>
          </p:cNvPr>
          <p:cNvSpPr txBox="1"/>
          <p:nvPr/>
        </p:nvSpPr>
        <p:spPr>
          <a:xfrm>
            <a:off x="8485991" y="1221938"/>
            <a:ext cx="8675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(2,2)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8B8175-1C27-39E7-DD5B-F088B5CB27EC}"/>
              </a:ext>
            </a:extLst>
          </p:cNvPr>
          <p:cNvSpPr txBox="1"/>
          <p:nvPr/>
        </p:nvSpPr>
        <p:spPr>
          <a:xfrm>
            <a:off x="8485991" y="6083096"/>
            <a:ext cx="978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(2,-2)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6F98FE-5E1B-66BF-6346-4538B87F2537}"/>
              </a:ext>
            </a:extLst>
          </p:cNvPr>
          <p:cNvSpPr txBox="1"/>
          <p:nvPr/>
        </p:nvSpPr>
        <p:spPr>
          <a:xfrm>
            <a:off x="2794278" y="1221938"/>
            <a:ext cx="978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(-2,2)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85B6FD-C01E-6944-EC97-3564824F308A}"/>
              </a:ext>
            </a:extLst>
          </p:cNvPr>
          <p:cNvSpPr txBox="1"/>
          <p:nvPr/>
        </p:nvSpPr>
        <p:spPr>
          <a:xfrm>
            <a:off x="2683671" y="6083096"/>
            <a:ext cx="1088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(-2,-2)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9D11E5-F058-BC49-F428-74C00EA3943A}"/>
              </a:ext>
            </a:extLst>
          </p:cNvPr>
          <p:cNvSpPr txBox="1"/>
          <p:nvPr/>
        </p:nvSpPr>
        <p:spPr>
          <a:xfrm>
            <a:off x="7235238" y="2408746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808080"/>
                </a:solidFill>
              </a:rPr>
              <a:t>(1,1)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98B083-1A0E-FD4D-AD4B-3E027043C751}"/>
              </a:ext>
            </a:extLst>
          </p:cNvPr>
          <p:cNvSpPr txBox="1"/>
          <p:nvPr/>
        </p:nvSpPr>
        <p:spPr>
          <a:xfrm>
            <a:off x="4121626" y="2405479"/>
            <a:ext cx="862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808080"/>
                </a:solidFill>
              </a:rPr>
              <a:t>(-1,1)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0A9D52-E68B-0CB8-115F-26BC5CC7D90C}"/>
              </a:ext>
            </a:extLst>
          </p:cNvPr>
          <p:cNvSpPr txBox="1"/>
          <p:nvPr/>
        </p:nvSpPr>
        <p:spPr>
          <a:xfrm>
            <a:off x="3986365" y="5080836"/>
            <a:ext cx="9573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808080"/>
                </a:solidFill>
              </a:rPr>
              <a:t>(-1,-1)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B09937-F624-692A-E9CC-A457CD82DD31}"/>
              </a:ext>
            </a:extLst>
          </p:cNvPr>
          <p:cNvSpPr txBox="1"/>
          <p:nvPr/>
        </p:nvSpPr>
        <p:spPr>
          <a:xfrm>
            <a:off x="7246538" y="5080835"/>
            <a:ext cx="862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808080"/>
                </a:solidFill>
              </a:rPr>
              <a:t>(1,-1)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00845C87-91AD-323E-A065-55F1089BAECD}"/>
                  </a:ext>
                </a:extLst>
              </p:cNvPr>
              <p:cNvSpPr/>
              <p:nvPr/>
            </p:nvSpPr>
            <p:spPr>
              <a:xfrm>
                <a:off x="6817110" y="2023960"/>
                <a:ext cx="317473" cy="45807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alpha val="6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2400" b="1" dirty="0">
                    <a:solidFill>
                      <a:schemeClr val="accent5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00845C87-91AD-323E-A065-55F1089BAE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7110" y="2023960"/>
                <a:ext cx="317473" cy="458070"/>
              </a:xfrm>
              <a:prstGeom prst="roundRect">
                <a:avLst>
                  <a:gd name="adj" fmla="val 50000"/>
                </a:avLst>
              </a:prstGeom>
              <a:blipFill>
                <a:blip r:embed="rId2"/>
                <a:stretch>
                  <a:fillRect l="-11538" r="-1346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A8E1EF9-8CB8-AAD5-61BB-944A0F9D7E33}"/>
              </a:ext>
            </a:extLst>
          </p:cNvPr>
          <p:cNvCxnSpPr>
            <a:cxnSpLocks/>
          </p:cNvCxnSpPr>
          <p:nvPr/>
        </p:nvCxnSpPr>
        <p:spPr>
          <a:xfrm>
            <a:off x="6534150" y="1981200"/>
            <a:ext cx="712388" cy="847725"/>
          </a:xfrm>
          <a:prstGeom prst="straightConnector1">
            <a:avLst/>
          </a:prstGeom>
          <a:ln w="38100">
            <a:solidFill>
              <a:schemeClr val="accent5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1814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7" grpId="0"/>
      <p:bldP spid="8" grpId="0"/>
      <p:bldP spid="9" grpId="0"/>
      <p:bldP spid="10" grpId="0"/>
      <p:bldP spid="2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B76A5-DDCA-2DC9-EBD8-9B80787C8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circles paradox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033A28E-0C8A-AF71-25E9-358F61F4736E}"/>
              </a:ext>
            </a:extLst>
          </p:cNvPr>
          <p:cNvSpPr/>
          <p:nvPr/>
        </p:nvSpPr>
        <p:spPr>
          <a:xfrm>
            <a:off x="6100644" y="1172419"/>
            <a:ext cx="57134" cy="5673416"/>
          </a:xfrm>
          <a:custGeom>
            <a:avLst/>
            <a:gdLst>
              <a:gd name="connsiteX0" fmla="*/ 0 w 57134"/>
              <a:gd name="connsiteY0" fmla="*/ 5673417 h 5673416"/>
              <a:gd name="connsiteX1" fmla="*/ 0 w 57134"/>
              <a:gd name="connsiteY1" fmla="*/ 0 h 5673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34" h="5673416">
                <a:moveTo>
                  <a:pt x="0" y="5673417"/>
                </a:moveTo>
                <a:lnTo>
                  <a:pt x="0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F57F973-4873-579E-B69C-60C91206DBB9}"/>
              </a:ext>
            </a:extLst>
          </p:cNvPr>
          <p:cNvSpPr/>
          <p:nvPr/>
        </p:nvSpPr>
        <p:spPr>
          <a:xfrm>
            <a:off x="3243940" y="3989130"/>
            <a:ext cx="5673416" cy="57134"/>
          </a:xfrm>
          <a:custGeom>
            <a:avLst/>
            <a:gdLst>
              <a:gd name="connsiteX0" fmla="*/ 0 w 5673416"/>
              <a:gd name="connsiteY0" fmla="*/ 0 h 57134"/>
              <a:gd name="connsiteX1" fmla="*/ 5673417 w 5673416"/>
              <a:gd name="connsiteY1" fmla="*/ 0 h 57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73416" h="57134">
                <a:moveTo>
                  <a:pt x="0" y="0"/>
                </a:moveTo>
                <a:lnTo>
                  <a:pt x="5673417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BB250A9-01B5-A9A8-C2E0-63EC801B8D27}"/>
              </a:ext>
            </a:extLst>
          </p:cNvPr>
          <p:cNvSpPr/>
          <p:nvPr/>
        </p:nvSpPr>
        <p:spPr>
          <a:xfrm>
            <a:off x="7198454" y="2773007"/>
            <a:ext cx="118313" cy="118319"/>
          </a:xfrm>
          <a:custGeom>
            <a:avLst/>
            <a:gdLst>
              <a:gd name="connsiteX0" fmla="*/ 118313 w 118313"/>
              <a:gd name="connsiteY0" fmla="*/ 0 h 118319"/>
              <a:gd name="connsiteX1" fmla="*/ 1211 w 118313"/>
              <a:gd name="connsiteY1" fmla="*/ 117474 h 118319"/>
              <a:gd name="connsiteX2" fmla="*/ 0 w 118313"/>
              <a:gd name="connsiteY2" fmla="*/ 846 h 118319"/>
              <a:gd name="connsiteX3" fmla="*/ 117102 w 118313"/>
              <a:gd name="connsiteY3" fmla="*/ 118319 h 118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9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9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4DDC5C8-D3CF-896F-1915-6DD2393BDE25}"/>
              </a:ext>
            </a:extLst>
          </p:cNvPr>
          <p:cNvSpPr/>
          <p:nvPr/>
        </p:nvSpPr>
        <p:spPr>
          <a:xfrm>
            <a:off x="4884522" y="2773007"/>
            <a:ext cx="118313" cy="118319"/>
          </a:xfrm>
          <a:custGeom>
            <a:avLst/>
            <a:gdLst>
              <a:gd name="connsiteX0" fmla="*/ 118313 w 118313"/>
              <a:gd name="connsiteY0" fmla="*/ 0 h 118319"/>
              <a:gd name="connsiteX1" fmla="*/ 1211 w 118313"/>
              <a:gd name="connsiteY1" fmla="*/ 117474 h 118319"/>
              <a:gd name="connsiteX2" fmla="*/ 0 w 118313"/>
              <a:gd name="connsiteY2" fmla="*/ 846 h 118319"/>
              <a:gd name="connsiteX3" fmla="*/ 117102 w 118313"/>
              <a:gd name="connsiteY3" fmla="*/ 118319 h 118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9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9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C309EB5-9A19-0F14-FE29-80DB88C82A77}"/>
              </a:ext>
            </a:extLst>
          </p:cNvPr>
          <p:cNvSpPr/>
          <p:nvPr/>
        </p:nvSpPr>
        <p:spPr>
          <a:xfrm>
            <a:off x="4884522" y="5086939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3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3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F831900-4E44-A885-9ADE-2BB52E0324DC}"/>
              </a:ext>
            </a:extLst>
          </p:cNvPr>
          <p:cNvSpPr/>
          <p:nvPr/>
        </p:nvSpPr>
        <p:spPr>
          <a:xfrm>
            <a:off x="7198454" y="5086939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3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3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27FA6BC-CF38-97C4-A294-8716A7C43D75}"/>
              </a:ext>
            </a:extLst>
          </p:cNvPr>
          <p:cNvSpPr/>
          <p:nvPr/>
        </p:nvSpPr>
        <p:spPr>
          <a:xfrm>
            <a:off x="3772431" y="1660916"/>
            <a:ext cx="4656430" cy="4656430"/>
          </a:xfrm>
          <a:custGeom>
            <a:avLst/>
            <a:gdLst>
              <a:gd name="connsiteX0" fmla="*/ 0 w 4656430"/>
              <a:gd name="connsiteY0" fmla="*/ 0 h 4656430"/>
              <a:gd name="connsiteX1" fmla="*/ 4656431 w 4656430"/>
              <a:gd name="connsiteY1" fmla="*/ 0 h 4656430"/>
              <a:gd name="connsiteX2" fmla="*/ 4656431 w 4656430"/>
              <a:gd name="connsiteY2" fmla="*/ 4656431 h 4656430"/>
              <a:gd name="connsiteX3" fmla="*/ 0 w 4656430"/>
              <a:gd name="connsiteY3" fmla="*/ 4656431 h 4656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6430" h="4656430">
                <a:moveTo>
                  <a:pt x="0" y="0"/>
                </a:moveTo>
                <a:lnTo>
                  <a:pt x="4656431" y="0"/>
                </a:lnTo>
                <a:lnTo>
                  <a:pt x="4656431" y="4656431"/>
                </a:lnTo>
                <a:lnTo>
                  <a:pt x="0" y="4656431"/>
                </a:lnTo>
                <a:close/>
              </a:path>
            </a:pathLst>
          </a:custGeom>
          <a:noFill/>
          <a:ln w="57055" cap="rnd">
            <a:solidFill>
              <a:srgbClr val="5AA02C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55D245B-8679-F95D-DF14-A8426BF2EA6F}"/>
              </a:ext>
            </a:extLst>
          </p:cNvPr>
          <p:cNvSpPr/>
          <p:nvPr/>
        </p:nvSpPr>
        <p:spPr>
          <a:xfrm>
            <a:off x="6137530" y="1712084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0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0"/>
                  <a:pt x="1120080" y="2240160"/>
                </a:cubicBezTo>
                <a:cubicBezTo>
                  <a:pt x="501477" y="2240160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2500A33-AE17-252C-E174-D1197C4C3128}"/>
              </a:ext>
            </a:extLst>
          </p:cNvPr>
          <p:cNvSpPr/>
          <p:nvPr/>
        </p:nvSpPr>
        <p:spPr>
          <a:xfrm>
            <a:off x="3823598" y="1712084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0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0"/>
                  <a:pt x="1120080" y="2240160"/>
                </a:cubicBezTo>
                <a:cubicBezTo>
                  <a:pt x="501477" y="2240160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D038C99-415F-73A9-C25F-5DC759A1DEFF}"/>
              </a:ext>
            </a:extLst>
          </p:cNvPr>
          <p:cNvSpPr/>
          <p:nvPr/>
        </p:nvSpPr>
        <p:spPr>
          <a:xfrm>
            <a:off x="3823598" y="4026015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1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1"/>
                  <a:pt x="1120080" y="2240161"/>
                </a:cubicBezTo>
                <a:cubicBezTo>
                  <a:pt x="501477" y="2240161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31E3D6C-86AD-CEAA-E4AD-F010A76C3EDE}"/>
              </a:ext>
            </a:extLst>
          </p:cNvPr>
          <p:cNvSpPr/>
          <p:nvPr/>
        </p:nvSpPr>
        <p:spPr>
          <a:xfrm>
            <a:off x="6137530" y="4026015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1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1"/>
                  <a:pt x="1120080" y="2240161"/>
                </a:cubicBezTo>
                <a:cubicBezTo>
                  <a:pt x="501477" y="2240161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8D7CF88-D832-CE93-A09C-74E13B415924}"/>
              </a:ext>
            </a:extLst>
          </p:cNvPr>
          <p:cNvSpPr/>
          <p:nvPr/>
        </p:nvSpPr>
        <p:spPr>
          <a:xfrm>
            <a:off x="5616209" y="3504694"/>
            <a:ext cx="968871" cy="968871"/>
          </a:xfrm>
          <a:custGeom>
            <a:avLst/>
            <a:gdLst>
              <a:gd name="connsiteX0" fmla="*/ 968871 w 968871"/>
              <a:gd name="connsiteY0" fmla="*/ 484436 h 968871"/>
              <a:gd name="connsiteX1" fmla="*/ 484436 w 968871"/>
              <a:gd name="connsiteY1" fmla="*/ 968871 h 968871"/>
              <a:gd name="connsiteX2" fmla="*/ 0 w 968871"/>
              <a:gd name="connsiteY2" fmla="*/ 484436 h 968871"/>
              <a:gd name="connsiteX3" fmla="*/ 484436 w 968871"/>
              <a:gd name="connsiteY3" fmla="*/ 0 h 968871"/>
              <a:gd name="connsiteX4" fmla="*/ 968871 w 968871"/>
              <a:gd name="connsiteY4" fmla="*/ 484436 h 968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8871" h="968871">
                <a:moveTo>
                  <a:pt x="968871" y="484436"/>
                </a:moveTo>
                <a:cubicBezTo>
                  <a:pt x="968871" y="751982"/>
                  <a:pt x="751982" y="968871"/>
                  <a:pt x="484436" y="968871"/>
                </a:cubicBezTo>
                <a:cubicBezTo>
                  <a:pt x="216889" y="968871"/>
                  <a:pt x="0" y="751982"/>
                  <a:pt x="0" y="484436"/>
                </a:cubicBezTo>
                <a:cubicBezTo>
                  <a:pt x="0" y="216889"/>
                  <a:pt x="216889" y="0"/>
                  <a:pt x="484436" y="0"/>
                </a:cubicBezTo>
                <a:cubicBezTo>
                  <a:pt x="751982" y="0"/>
                  <a:pt x="968871" y="216889"/>
                  <a:pt x="968871" y="484436"/>
                </a:cubicBezTo>
                <a:close/>
              </a:path>
            </a:pathLst>
          </a:custGeom>
          <a:noFill/>
          <a:ln w="45644" cap="sq">
            <a:solidFill>
              <a:srgbClr val="D4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1EF389-FC72-0078-BBD3-404C56EB8C9D}"/>
              </a:ext>
            </a:extLst>
          </p:cNvPr>
          <p:cNvSpPr txBox="1"/>
          <p:nvPr/>
        </p:nvSpPr>
        <p:spPr>
          <a:xfrm>
            <a:off x="8485991" y="1221938"/>
            <a:ext cx="8675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(2,2)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9FC7BA-57D9-A58E-A819-22AE1520DE76}"/>
              </a:ext>
            </a:extLst>
          </p:cNvPr>
          <p:cNvSpPr txBox="1"/>
          <p:nvPr/>
        </p:nvSpPr>
        <p:spPr>
          <a:xfrm>
            <a:off x="8485991" y="6083096"/>
            <a:ext cx="978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(2,-2)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FB6535-D3F8-C022-4ED1-22989CC869DE}"/>
              </a:ext>
            </a:extLst>
          </p:cNvPr>
          <p:cNvSpPr txBox="1"/>
          <p:nvPr/>
        </p:nvSpPr>
        <p:spPr>
          <a:xfrm>
            <a:off x="2794278" y="1221938"/>
            <a:ext cx="978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(-2,2)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ED16BB-BD4A-7687-B613-EBA2FE7C24A4}"/>
              </a:ext>
            </a:extLst>
          </p:cNvPr>
          <p:cNvSpPr txBox="1"/>
          <p:nvPr/>
        </p:nvSpPr>
        <p:spPr>
          <a:xfrm>
            <a:off x="2683671" y="6083096"/>
            <a:ext cx="1088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(-2,-2)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1C85EE-3EE0-CEB6-EB96-E0DB464833E0}"/>
              </a:ext>
            </a:extLst>
          </p:cNvPr>
          <p:cNvSpPr txBox="1"/>
          <p:nvPr/>
        </p:nvSpPr>
        <p:spPr>
          <a:xfrm>
            <a:off x="7235238" y="2408746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808080"/>
                </a:solidFill>
              </a:rPr>
              <a:t>(1,1)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FDC371-EED0-6B3F-DAE5-A091155065C8}"/>
              </a:ext>
            </a:extLst>
          </p:cNvPr>
          <p:cNvSpPr txBox="1"/>
          <p:nvPr/>
        </p:nvSpPr>
        <p:spPr>
          <a:xfrm>
            <a:off x="4121626" y="2405479"/>
            <a:ext cx="862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808080"/>
                </a:solidFill>
              </a:rPr>
              <a:t>(-1,1)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09E3FD-DC10-8FCE-38FE-D434B0B36101}"/>
              </a:ext>
            </a:extLst>
          </p:cNvPr>
          <p:cNvSpPr txBox="1"/>
          <p:nvPr/>
        </p:nvSpPr>
        <p:spPr>
          <a:xfrm>
            <a:off x="3986365" y="5080836"/>
            <a:ext cx="9573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808080"/>
                </a:solidFill>
              </a:rPr>
              <a:t>(-1,-1)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4E0711-4700-B0F1-C9CA-062F06932625}"/>
              </a:ext>
            </a:extLst>
          </p:cNvPr>
          <p:cNvSpPr txBox="1"/>
          <p:nvPr/>
        </p:nvSpPr>
        <p:spPr>
          <a:xfrm>
            <a:off x="7246538" y="5080835"/>
            <a:ext cx="862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808080"/>
                </a:solidFill>
              </a:rPr>
              <a:t>(1,-1)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8D454B7-403C-56DA-5DB8-5AA6F18651E2}"/>
              </a:ext>
            </a:extLst>
          </p:cNvPr>
          <p:cNvCxnSpPr>
            <a:cxnSpLocks/>
          </p:cNvCxnSpPr>
          <p:nvPr/>
        </p:nvCxnSpPr>
        <p:spPr>
          <a:xfrm flipV="1">
            <a:off x="6091357" y="3605213"/>
            <a:ext cx="295156" cy="383917"/>
          </a:xfrm>
          <a:prstGeom prst="straightConnector1">
            <a:avLst/>
          </a:prstGeom>
          <a:ln w="38100">
            <a:solidFill>
              <a:srgbClr val="C0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1160DBA6-44A0-49C1-8DDC-47BE0FD042A9}"/>
                  </a:ext>
                </a:extLst>
              </p:cNvPr>
              <p:cNvSpPr/>
              <p:nvPr/>
            </p:nvSpPr>
            <p:spPr>
              <a:xfrm>
                <a:off x="6267360" y="3751011"/>
                <a:ext cx="1322883" cy="45807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alpha val="6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rad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2400" b="1" dirty="0">
                    <a:solidFill>
                      <a:srgbClr val="C00000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1160DBA6-44A0-49C1-8DDC-47BE0FD042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7360" y="3751011"/>
                <a:ext cx="1322883" cy="458070"/>
              </a:xfrm>
              <a:prstGeom prst="roundRect">
                <a:avLst>
                  <a:gd name="adj" fmla="val 50000"/>
                </a:avLst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3CDB28E5-E1F2-1EA9-B344-257601632D00}"/>
                  </a:ext>
                </a:extLst>
              </p:cNvPr>
              <p:cNvSpPr/>
              <p:nvPr/>
            </p:nvSpPr>
            <p:spPr>
              <a:xfrm>
                <a:off x="6817110" y="2023960"/>
                <a:ext cx="317473" cy="45807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alpha val="6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2400" b="1" dirty="0">
                    <a:solidFill>
                      <a:schemeClr val="accent5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3CDB28E5-E1F2-1EA9-B344-257601632D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7110" y="2023960"/>
                <a:ext cx="317473" cy="458070"/>
              </a:xfrm>
              <a:prstGeom prst="roundRect">
                <a:avLst>
                  <a:gd name="adj" fmla="val 50000"/>
                </a:avLst>
              </a:prstGeom>
              <a:blipFill>
                <a:blip r:embed="rId3"/>
                <a:stretch>
                  <a:fillRect l="-11538" r="-1346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C122249-8963-97A5-B1A6-3F895ECD21A8}"/>
              </a:ext>
            </a:extLst>
          </p:cNvPr>
          <p:cNvCxnSpPr>
            <a:cxnSpLocks/>
          </p:cNvCxnSpPr>
          <p:nvPr/>
        </p:nvCxnSpPr>
        <p:spPr>
          <a:xfrm>
            <a:off x="6534150" y="1981200"/>
            <a:ext cx="712388" cy="847725"/>
          </a:xfrm>
          <a:prstGeom prst="straightConnector1">
            <a:avLst/>
          </a:prstGeom>
          <a:ln w="38100">
            <a:solidFill>
              <a:schemeClr val="accent5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29105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BC690-40CA-30C2-4E91-661B86D51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balls paradox</a:t>
            </a:r>
          </a:p>
        </p:txBody>
      </p:sp>
      <p:pic>
        <p:nvPicPr>
          <p:cNvPr id="5" name="Content Placeholder 4" descr="A group of spheres with a red center&#10;&#10;Description automatically generated">
            <a:extLst>
              <a:ext uri="{FF2B5EF4-FFF2-40B4-BE49-F238E27FC236}">
                <a16:creationId xmlns:a16="http://schemas.microsoft.com/office/drawing/2014/main" id="{69A91BBA-9C9C-CD55-E284-F83F895A33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8413" y="1144588"/>
            <a:ext cx="5035174" cy="5713412"/>
          </a:xfrm>
        </p:spPr>
      </p:pic>
    </p:spTree>
    <p:extLst>
      <p:ext uri="{BB962C8B-B14F-4D97-AF65-F5344CB8AC3E}">
        <p14:creationId xmlns:p14="http://schemas.microsoft.com/office/powerpoint/2010/main" val="31363159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BC690-40CA-30C2-4E91-661B86D51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balls paradox</a:t>
            </a:r>
          </a:p>
        </p:txBody>
      </p:sp>
      <p:pic>
        <p:nvPicPr>
          <p:cNvPr id="7" name="Content Placeholder 6" descr="A green cube with black background&#10;&#10;Description automatically generated">
            <a:extLst>
              <a:ext uri="{FF2B5EF4-FFF2-40B4-BE49-F238E27FC236}">
                <a16:creationId xmlns:a16="http://schemas.microsoft.com/office/drawing/2014/main" id="{3DDC1693-7FA6-3E7E-20F8-7710E6E90D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8413" y="1144588"/>
            <a:ext cx="5035174" cy="5713412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32D97BA-7AC1-7348-F21B-E26D444F7B1D}"/>
              </a:ext>
            </a:extLst>
          </p:cNvPr>
          <p:cNvSpPr txBox="1"/>
          <p:nvPr/>
        </p:nvSpPr>
        <p:spPr>
          <a:xfrm>
            <a:off x="8013396" y="1019175"/>
            <a:ext cx="15937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5AA02C"/>
                </a:solidFill>
              </a:rPr>
              <a:t>4x4x4 cube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6A953EF-9BD4-AD13-F7D5-2D81356EBB47}"/>
              </a:ext>
            </a:extLst>
          </p:cNvPr>
          <p:cNvSpPr/>
          <p:nvPr/>
        </p:nvSpPr>
        <p:spPr>
          <a:xfrm>
            <a:off x="6885432" y="1247776"/>
            <a:ext cx="1096518" cy="461666"/>
          </a:xfrm>
          <a:custGeom>
            <a:avLst/>
            <a:gdLst>
              <a:gd name="connsiteX0" fmla="*/ 1371600 w 1371600"/>
              <a:gd name="connsiteY0" fmla="*/ 0 h 790575"/>
              <a:gd name="connsiteX1" fmla="*/ 628650 w 1371600"/>
              <a:gd name="connsiteY1" fmla="*/ 228600 h 790575"/>
              <a:gd name="connsiteX2" fmla="*/ 0 w 1371600"/>
              <a:gd name="connsiteY2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90575">
                <a:moveTo>
                  <a:pt x="1371600" y="0"/>
                </a:moveTo>
                <a:cubicBezTo>
                  <a:pt x="1114425" y="48419"/>
                  <a:pt x="857250" y="96838"/>
                  <a:pt x="628650" y="228600"/>
                </a:cubicBezTo>
                <a:cubicBezTo>
                  <a:pt x="400050" y="360363"/>
                  <a:pt x="200025" y="575469"/>
                  <a:pt x="0" y="790575"/>
                </a:cubicBezTo>
              </a:path>
            </a:pathLst>
          </a:custGeom>
          <a:noFill/>
          <a:ln w="57150">
            <a:solidFill>
              <a:srgbClr val="5AA02C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258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BC690-40CA-30C2-4E91-661B86D51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balls paradox</a:t>
            </a:r>
          </a:p>
        </p:txBody>
      </p:sp>
      <p:pic>
        <p:nvPicPr>
          <p:cNvPr id="6" name="Content Placeholder 5" descr="A group of spheres in a cube&#10;&#10;Description automatically generated">
            <a:extLst>
              <a:ext uri="{FF2B5EF4-FFF2-40B4-BE49-F238E27FC236}">
                <a16:creationId xmlns:a16="http://schemas.microsoft.com/office/drawing/2014/main" id="{3FFC988E-A684-4ADE-F155-BD857D3396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8413" y="1144588"/>
            <a:ext cx="5035174" cy="5713412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8C2FB18-2A8C-44CC-A11C-8C15E54C59C4}"/>
              </a:ext>
            </a:extLst>
          </p:cNvPr>
          <p:cNvSpPr txBox="1"/>
          <p:nvPr/>
        </p:nvSpPr>
        <p:spPr>
          <a:xfrm>
            <a:off x="8013396" y="1019175"/>
            <a:ext cx="15937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5AA02C"/>
                </a:solidFill>
              </a:rPr>
              <a:t>4x4x4 cube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19956BE-BB2E-98DF-E290-97892F2763C8}"/>
              </a:ext>
            </a:extLst>
          </p:cNvPr>
          <p:cNvSpPr/>
          <p:nvPr/>
        </p:nvSpPr>
        <p:spPr>
          <a:xfrm flipH="1">
            <a:off x="3391279" y="2438399"/>
            <a:ext cx="1199008" cy="560833"/>
          </a:xfrm>
          <a:custGeom>
            <a:avLst/>
            <a:gdLst>
              <a:gd name="connsiteX0" fmla="*/ 1371600 w 1371600"/>
              <a:gd name="connsiteY0" fmla="*/ 0 h 790575"/>
              <a:gd name="connsiteX1" fmla="*/ 628650 w 1371600"/>
              <a:gd name="connsiteY1" fmla="*/ 228600 h 790575"/>
              <a:gd name="connsiteX2" fmla="*/ 0 w 1371600"/>
              <a:gd name="connsiteY2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90575">
                <a:moveTo>
                  <a:pt x="1371600" y="0"/>
                </a:moveTo>
                <a:cubicBezTo>
                  <a:pt x="1114425" y="48419"/>
                  <a:pt x="857250" y="96838"/>
                  <a:pt x="628650" y="228600"/>
                </a:cubicBezTo>
                <a:cubicBezTo>
                  <a:pt x="400050" y="360363"/>
                  <a:pt x="200025" y="575469"/>
                  <a:pt x="0" y="790575"/>
                </a:cubicBezTo>
              </a:path>
            </a:pathLst>
          </a:custGeom>
          <a:noFill/>
          <a:ln w="57150">
            <a:solidFill>
              <a:srgbClr val="37ABC8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915850-8BFC-F005-5009-668A928153B3}"/>
              </a:ext>
            </a:extLst>
          </p:cNvPr>
          <p:cNvSpPr txBox="1"/>
          <p:nvPr/>
        </p:nvSpPr>
        <p:spPr>
          <a:xfrm>
            <a:off x="2219037" y="2140892"/>
            <a:ext cx="1353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37ABC8"/>
                </a:solidFill>
              </a:rPr>
              <a:t>radius 1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8EDB50-92A0-4046-8F03-C80629ADFD01}"/>
              </a:ext>
            </a:extLst>
          </p:cNvPr>
          <p:cNvSpPr/>
          <p:nvPr/>
        </p:nvSpPr>
        <p:spPr>
          <a:xfrm>
            <a:off x="6885432" y="1247776"/>
            <a:ext cx="1096518" cy="461666"/>
          </a:xfrm>
          <a:custGeom>
            <a:avLst/>
            <a:gdLst>
              <a:gd name="connsiteX0" fmla="*/ 1371600 w 1371600"/>
              <a:gd name="connsiteY0" fmla="*/ 0 h 790575"/>
              <a:gd name="connsiteX1" fmla="*/ 628650 w 1371600"/>
              <a:gd name="connsiteY1" fmla="*/ 228600 h 790575"/>
              <a:gd name="connsiteX2" fmla="*/ 0 w 1371600"/>
              <a:gd name="connsiteY2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90575">
                <a:moveTo>
                  <a:pt x="1371600" y="0"/>
                </a:moveTo>
                <a:cubicBezTo>
                  <a:pt x="1114425" y="48419"/>
                  <a:pt x="857250" y="96838"/>
                  <a:pt x="628650" y="228600"/>
                </a:cubicBezTo>
                <a:cubicBezTo>
                  <a:pt x="400050" y="360363"/>
                  <a:pt x="200025" y="575469"/>
                  <a:pt x="0" y="790575"/>
                </a:cubicBezTo>
              </a:path>
            </a:pathLst>
          </a:custGeom>
          <a:noFill/>
          <a:ln w="57150">
            <a:solidFill>
              <a:srgbClr val="5AA02C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8956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CC9A2-D9E4-867F-A8AD-CF8A895A4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Curse of dimensionality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F45F9D5-7FBE-0698-E932-F30949803EF4}"/>
              </a:ext>
            </a:extLst>
          </p:cNvPr>
          <p:cNvGrpSpPr/>
          <p:nvPr/>
        </p:nvGrpSpPr>
        <p:grpSpPr>
          <a:xfrm>
            <a:off x="91440" y="1690688"/>
            <a:ext cx="12009119" cy="4038600"/>
            <a:chOff x="91441" y="1673126"/>
            <a:chExt cx="12009119" cy="403860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7E0FFB0-0C9D-FDC7-1C0A-C47C6DE370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95310" y="1673126"/>
              <a:ext cx="3905250" cy="40386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B74F283-FE08-257B-9B09-00584EFACC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43376" y="1673126"/>
              <a:ext cx="3905250" cy="403860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CFC0D4E-BB56-639A-A579-EF1AF2A2D2C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1441" y="1673126"/>
              <a:ext cx="3905250" cy="4038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376189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BC690-40CA-30C2-4E91-661B86D51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balls paradox</a:t>
            </a:r>
          </a:p>
        </p:txBody>
      </p:sp>
      <p:pic>
        <p:nvPicPr>
          <p:cNvPr id="6" name="Content Placeholder 5" descr="A group of spheres in a square&#10;&#10;Description automatically generated">
            <a:extLst>
              <a:ext uri="{FF2B5EF4-FFF2-40B4-BE49-F238E27FC236}">
                <a16:creationId xmlns:a16="http://schemas.microsoft.com/office/drawing/2014/main" id="{06561C94-CF44-2D93-E931-30240647F9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8413" y="1144588"/>
            <a:ext cx="5035174" cy="5713412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56CFC9B-163C-6DE6-F22D-000C6E586C51}"/>
              </a:ext>
            </a:extLst>
          </p:cNvPr>
          <p:cNvSpPr txBox="1"/>
          <p:nvPr/>
        </p:nvSpPr>
        <p:spPr>
          <a:xfrm>
            <a:off x="8013396" y="1019175"/>
            <a:ext cx="15937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5AA02C"/>
                </a:solidFill>
              </a:rPr>
              <a:t>4x4x4 cube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FEFDF00-386E-515D-4419-1068CE1BBD5F}"/>
              </a:ext>
            </a:extLst>
          </p:cNvPr>
          <p:cNvSpPr/>
          <p:nvPr/>
        </p:nvSpPr>
        <p:spPr>
          <a:xfrm flipH="1">
            <a:off x="3391279" y="2438399"/>
            <a:ext cx="1199008" cy="560833"/>
          </a:xfrm>
          <a:custGeom>
            <a:avLst/>
            <a:gdLst>
              <a:gd name="connsiteX0" fmla="*/ 1371600 w 1371600"/>
              <a:gd name="connsiteY0" fmla="*/ 0 h 790575"/>
              <a:gd name="connsiteX1" fmla="*/ 628650 w 1371600"/>
              <a:gd name="connsiteY1" fmla="*/ 228600 h 790575"/>
              <a:gd name="connsiteX2" fmla="*/ 0 w 1371600"/>
              <a:gd name="connsiteY2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90575">
                <a:moveTo>
                  <a:pt x="1371600" y="0"/>
                </a:moveTo>
                <a:cubicBezTo>
                  <a:pt x="1114425" y="48419"/>
                  <a:pt x="857250" y="96838"/>
                  <a:pt x="628650" y="228600"/>
                </a:cubicBezTo>
                <a:cubicBezTo>
                  <a:pt x="400050" y="360363"/>
                  <a:pt x="200025" y="575469"/>
                  <a:pt x="0" y="790575"/>
                </a:cubicBezTo>
              </a:path>
            </a:pathLst>
          </a:custGeom>
          <a:noFill/>
          <a:ln w="57150">
            <a:solidFill>
              <a:srgbClr val="37ABC8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F8F83F6-4CC2-C679-7CEB-81CAC7D81EE5}"/>
              </a:ext>
            </a:extLst>
          </p:cNvPr>
          <p:cNvSpPr txBox="1"/>
          <p:nvPr/>
        </p:nvSpPr>
        <p:spPr>
          <a:xfrm>
            <a:off x="2219037" y="2140892"/>
            <a:ext cx="1353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37ABC8"/>
                </a:solidFill>
              </a:rPr>
              <a:t>radius 1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4DE9ADD-4F47-72D8-89E6-16B8E6632304}"/>
              </a:ext>
            </a:extLst>
          </p:cNvPr>
          <p:cNvSpPr/>
          <p:nvPr/>
        </p:nvSpPr>
        <p:spPr>
          <a:xfrm>
            <a:off x="6885432" y="1247776"/>
            <a:ext cx="1096518" cy="461666"/>
          </a:xfrm>
          <a:custGeom>
            <a:avLst/>
            <a:gdLst>
              <a:gd name="connsiteX0" fmla="*/ 1371600 w 1371600"/>
              <a:gd name="connsiteY0" fmla="*/ 0 h 790575"/>
              <a:gd name="connsiteX1" fmla="*/ 628650 w 1371600"/>
              <a:gd name="connsiteY1" fmla="*/ 228600 h 790575"/>
              <a:gd name="connsiteX2" fmla="*/ 0 w 1371600"/>
              <a:gd name="connsiteY2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90575">
                <a:moveTo>
                  <a:pt x="1371600" y="0"/>
                </a:moveTo>
                <a:cubicBezTo>
                  <a:pt x="1114425" y="48419"/>
                  <a:pt x="857250" y="96838"/>
                  <a:pt x="628650" y="228600"/>
                </a:cubicBezTo>
                <a:cubicBezTo>
                  <a:pt x="400050" y="360363"/>
                  <a:pt x="200025" y="575469"/>
                  <a:pt x="0" y="790575"/>
                </a:cubicBezTo>
              </a:path>
            </a:pathLst>
          </a:custGeom>
          <a:noFill/>
          <a:ln w="57150">
            <a:solidFill>
              <a:srgbClr val="5AA02C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02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BC690-40CA-30C2-4E91-661B86D51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balls paradox</a:t>
            </a:r>
          </a:p>
        </p:txBody>
      </p:sp>
      <p:pic>
        <p:nvPicPr>
          <p:cNvPr id="5" name="Content Placeholder 4" descr="A group of spheres with a red center&#10;&#10;Description automatically generated">
            <a:extLst>
              <a:ext uri="{FF2B5EF4-FFF2-40B4-BE49-F238E27FC236}">
                <a16:creationId xmlns:a16="http://schemas.microsoft.com/office/drawing/2014/main" id="{D77DA5D7-3765-F7C2-332A-1A3F3EBDE8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8413" y="1144588"/>
            <a:ext cx="5035174" cy="571341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EC09E5-D96B-27FD-41EA-F48974270CB8}"/>
              </a:ext>
            </a:extLst>
          </p:cNvPr>
          <p:cNvSpPr txBox="1"/>
          <p:nvPr/>
        </p:nvSpPr>
        <p:spPr>
          <a:xfrm>
            <a:off x="8013396" y="1019175"/>
            <a:ext cx="15937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5AA02C"/>
                </a:solidFill>
              </a:rPr>
              <a:t>4x4x4 cube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63FC9CD-2554-FEC7-5944-4153F0D4A52E}"/>
                  </a:ext>
                </a:extLst>
              </p:cNvPr>
              <p:cNvSpPr txBox="1"/>
              <p:nvPr/>
            </p:nvSpPr>
            <p:spPr>
              <a:xfrm>
                <a:off x="8810249" y="4887224"/>
                <a:ext cx="1974002" cy="4964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solidFill>
                      <a:srgbClr val="C00000"/>
                    </a:solidFill>
                  </a:rPr>
                  <a:t>radius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</m:rad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sz="2400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63FC9CD-2554-FEC7-5944-4153F0D4A5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0249" y="4887224"/>
                <a:ext cx="1974002" cy="496483"/>
              </a:xfrm>
              <a:prstGeom prst="rect">
                <a:avLst/>
              </a:prstGeom>
              <a:blipFill>
                <a:blip r:embed="rId3"/>
                <a:stretch>
                  <a:fillRect l="-4630" t="-2469" b="-28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42CEF0A-B8AF-6B29-916D-0CB1D3BF2A0E}"/>
              </a:ext>
            </a:extLst>
          </p:cNvPr>
          <p:cNvSpPr/>
          <p:nvPr/>
        </p:nvSpPr>
        <p:spPr>
          <a:xfrm flipH="1">
            <a:off x="3391279" y="2438399"/>
            <a:ext cx="1199008" cy="560833"/>
          </a:xfrm>
          <a:custGeom>
            <a:avLst/>
            <a:gdLst>
              <a:gd name="connsiteX0" fmla="*/ 1371600 w 1371600"/>
              <a:gd name="connsiteY0" fmla="*/ 0 h 790575"/>
              <a:gd name="connsiteX1" fmla="*/ 628650 w 1371600"/>
              <a:gd name="connsiteY1" fmla="*/ 228600 h 790575"/>
              <a:gd name="connsiteX2" fmla="*/ 0 w 1371600"/>
              <a:gd name="connsiteY2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90575">
                <a:moveTo>
                  <a:pt x="1371600" y="0"/>
                </a:moveTo>
                <a:cubicBezTo>
                  <a:pt x="1114425" y="48419"/>
                  <a:pt x="857250" y="96838"/>
                  <a:pt x="628650" y="228600"/>
                </a:cubicBezTo>
                <a:cubicBezTo>
                  <a:pt x="400050" y="360363"/>
                  <a:pt x="200025" y="575469"/>
                  <a:pt x="0" y="790575"/>
                </a:cubicBezTo>
              </a:path>
            </a:pathLst>
          </a:custGeom>
          <a:noFill/>
          <a:ln w="57150">
            <a:solidFill>
              <a:srgbClr val="37ABC8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4273C0-6F10-3DB8-1039-9E7D995B4D89}"/>
              </a:ext>
            </a:extLst>
          </p:cNvPr>
          <p:cNvSpPr txBox="1"/>
          <p:nvPr/>
        </p:nvSpPr>
        <p:spPr>
          <a:xfrm>
            <a:off x="2219037" y="2140892"/>
            <a:ext cx="1353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37ABC8"/>
                </a:solidFill>
              </a:rPr>
              <a:t>radius 1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5ECEF44-86ED-84FF-EE7C-B2527E73AFF3}"/>
              </a:ext>
            </a:extLst>
          </p:cNvPr>
          <p:cNvSpPr/>
          <p:nvPr/>
        </p:nvSpPr>
        <p:spPr>
          <a:xfrm>
            <a:off x="6885432" y="1247776"/>
            <a:ext cx="1096518" cy="461666"/>
          </a:xfrm>
          <a:custGeom>
            <a:avLst/>
            <a:gdLst>
              <a:gd name="connsiteX0" fmla="*/ 1371600 w 1371600"/>
              <a:gd name="connsiteY0" fmla="*/ 0 h 790575"/>
              <a:gd name="connsiteX1" fmla="*/ 628650 w 1371600"/>
              <a:gd name="connsiteY1" fmla="*/ 228600 h 790575"/>
              <a:gd name="connsiteX2" fmla="*/ 0 w 1371600"/>
              <a:gd name="connsiteY2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90575">
                <a:moveTo>
                  <a:pt x="1371600" y="0"/>
                </a:moveTo>
                <a:cubicBezTo>
                  <a:pt x="1114425" y="48419"/>
                  <a:pt x="857250" y="96838"/>
                  <a:pt x="628650" y="228600"/>
                </a:cubicBezTo>
                <a:cubicBezTo>
                  <a:pt x="400050" y="360363"/>
                  <a:pt x="200025" y="575469"/>
                  <a:pt x="0" y="790575"/>
                </a:cubicBezTo>
              </a:path>
            </a:pathLst>
          </a:custGeom>
          <a:noFill/>
          <a:ln w="57150">
            <a:solidFill>
              <a:srgbClr val="5AA02C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D870A3FF-BFDD-D327-93D8-8385AF2F1862}"/>
              </a:ext>
            </a:extLst>
          </p:cNvPr>
          <p:cNvSpPr/>
          <p:nvPr/>
        </p:nvSpPr>
        <p:spPr>
          <a:xfrm flipV="1">
            <a:off x="6501384" y="4462272"/>
            <a:ext cx="2299336" cy="713232"/>
          </a:xfrm>
          <a:custGeom>
            <a:avLst/>
            <a:gdLst>
              <a:gd name="connsiteX0" fmla="*/ 1371600 w 1371600"/>
              <a:gd name="connsiteY0" fmla="*/ 0 h 790575"/>
              <a:gd name="connsiteX1" fmla="*/ 628650 w 1371600"/>
              <a:gd name="connsiteY1" fmla="*/ 228600 h 790575"/>
              <a:gd name="connsiteX2" fmla="*/ 0 w 1371600"/>
              <a:gd name="connsiteY2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90575">
                <a:moveTo>
                  <a:pt x="1371600" y="0"/>
                </a:moveTo>
                <a:cubicBezTo>
                  <a:pt x="1114425" y="48419"/>
                  <a:pt x="857250" y="96838"/>
                  <a:pt x="628650" y="228600"/>
                </a:cubicBezTo>
                <a:cubicBezTo>
                  <a:pt x="400050" y="360363"/>
                  <a:pt x="200025" y="575469"/>
                  <a:pt x="0" y="790575"/>
                </a:cubicBezTo>
              </a:path>
            </a:pathLst>
          </a:custGeom>
          <a:noFill/>
          <a:ln w="57150">
            <a:solidFill>
              <a:srgbClr val="C00000"/>
            </a:solidFill>
            <a:prstDash val="solid"/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9240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BC690-40CA-30C2-4E91-661B86D51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balls paradox</a:t>
            </a:r>
          </a:p>
        </p:txBody>
      </p:sp>
      <p:pic>
        <p:nvPicPr>
          <p:cNvPr id="6" name="Content Placeholder 5" descr="A group of spheres in a cube&#10;&#10;Description automatically generated">
            <a:extLst>
              <a:ext uri="{FF2B5EF4-FFF2-40B4-BE49-F238E27FC236}">
                <a16:creationId xmlns:a16="http://schemas.microsoft.com/office/drawing/2014/main" id="{E81D848D-D1D5-B610-6A88-66EF607068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8413" y="1144588"/>
            <a:ext cx="5035174" cy="5713412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61B7BC0-AB2A-38A5-A28A-F6415E438A2D}"/>
              </a:ext>
            </a:extLst>
          </p:cNvPr>
          <p:cNvSpPr txBox="1"/>
          <p:nvPr/>
        </p:nvSpPr>
        <p:spPr>
          <a:xfrm>
            <a:off x="8013396" y="1019175"/>
            <a:ext cx="15937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5AA02C"/>
                </a:solidFill>
              </a:rPr>
              <a:t>4x4x4 cube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6DE28F6B-D77D-5780-279A-047C61D19FAC}"/>
              </a:ext>
            </a:extLst>
          </p:cNvPr>
          <p:cNvSpPr/>
          <p:nvPr/>
        </p:nvSpPr>
        <p:spPr>
          <a:xfrm flipH="1">
            <a:off x="3391279" y="2438399"/>
            <a:ext cx="1199008" cy="560833"/>
          </a:xfrm>
          <a:custGeom>
            <a:avLst/>
            <a:gdLst>
              <a:gd name="connsiteX0" fmla="*/ 1371600 w 1371600"/>
              <a:gd name="connsiteY0" fmla="*/ 0 h 790575"/>
              <a:gd name="connsiteX1" fmla="*/ 628650 w 1371600"/>
              <a:gd name="connsiteY1" fmla="*/ 228600 h 790575"/>
              <a:gd name="connsiteX2" fmla="*/ 0 w 1371600"/>
              <a:gd name="connsiteY2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90575">
                <a:moveTo>
                  <a:pt x="1371600" y="0"/>
                </a:moveTo>
                <a:cubicBezTo>
                  <a:pt x="1114425" y="48419"/>
                  <a:pt x="857250" y="96838"/>
                  <a:pt x="628650" y="228600"/>
                </a:cubicBezTo>
                <a:cubicBezTo>
                  <a:pt x="400050" y="360363"/>
                  <a:pt x="200025" y="575469"/>
                  <a:pt x="0" y="790575"/>
                </a:cubicBezTo>
              </a:path>
            </a:pathLst>
          </a:custGeom>
          <a:noFill/>
          <a:ln w="57150">
            <a:solidFill>
              <a:srgbClr val="37ABC8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507C1A4-1C90-722A-91E8-FDC95AFCE9F2}"/>
              </a:ext>
            </a:extLst>
          </p:cNvPr>
          <p:cNvSpPr txBox="1"/>
          <p:nvPr/>
        </p:nvSpPr>
        <p:spPr>
          <a:xfrm>
            <a:off x="2219037" y="2140892"/>
            <a:ext cx="1353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37ABC8"/>
                </a:solidFill>
              </a:rPr>
              <a:t>radius 1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64BDA63-25ED-6126-ACAB-327E35135A3A}"/>
              </a:ext>
            </a:extLst>
          </p:cNvPr>
          <p:cNvSpPr/>
          <p:nvPr/>
        </p:nvSpPr>
        <p:spPr>
          <a:xfrm>
            <a:off x="6885432" y="1247776"/>
            <a:ext cx="1096518" cy="461666"/>
          </a:xfrm>
          <a:custGeom>
            <a:avLst/>
            <a:gdLst>
              <a:gd name="connsiteX0" fmla="*/ 1371600 w 1371600"/>
              <a:gd name="connsiteY0" fmla="*/ 0 h 790575"/>
              <a:gd name="connsiteX1" fmla="*/ 628650 w 1371600"/>
              <a:gd name="connsiteY1" fmla="*/ 228600 h 790575"/>
              <a:gd name="connsiteX2" fmla="*/ 0 w 1371600"/>
              <a:gd name="connsiteY2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90575">
                <a:moveTo>
                  <a:pt x="1371600" y="0"/>
                </a:moveTo>
                <a:cubicBezTo>
                  <a:pt x="1114425" y="48419"/>
                  <a:pt x="857250" y="96838"/>
                  <a:pt x="628650" y="228600"/>
                </a:cubicBezTo>
                <a:cubicBezTo>
                  <a:pt x="400050" y="360363"/>
                  <a:pt x="200025" y="575469"/>
                  <a:pt x="0" y="790575"/>
                </a:cubicBezTo>
              </a:path>
            </a:pathLst>
          </a:custGeom>
          <a:noFill/>
          <a:ln w="57150">
            <a:solidFill>
              <a:srgbClr val="5AA02C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D67F29A-A1F6-90BC-D874-25133F15BDEF}"/>
                  </a:ext>
                </a:extLst>
              </p:cNvPr>
              <p:cNvSpPr txBox="1"/>
              <p:nvPr/>
            </p:nvSpPr>
            <p:spPr>
              <a:xfrm>
                <a:off x="8810249" y="4887224"/>
                <a:ext cx="1974002" cy="4964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solidFill>
                      <a:srgbClr val="C00000"/>
                    </a:solidFill>
                  </a:rPr>
                  <a:t>radius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</m:rad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sz="2400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D67F29A-A1F6-90BC-D874-25133F15BD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0249" y="4887224"/>
                <a:ext cx="1974002" cy="496483"/>
              </a:xfrm>
              <a:prstGeom prst="rect">
                <a:avLst/>
              </a:prstGeom>
              <a:blipFill>
                <a:blip r:embed="rId3"/>
                <a:stretch>
                  <a:fillRect l="-4630" t="-2469" b="-28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8FB97FA-5B38-B9C6-2552-49A404345057}"/>
              </a:ext>
            </a:extLst>
          </p:cNvPr>
          <p:cNvSpPr/>
          <p:nvPr/>
        </p:nvSpPr>
        <p:spPr>
          <a:xfrm flipV="1">
            <a:off x="6501384" y="4462272"/>
            <a:ext cx="2299336" cy="713232"/>
          </a:xfrm>
          <a:custGeom>
            <a:avLst/>
            <a:gdLst>
              <a:gd name="connsiteX0" fmla="*/ 1371600 w 1371600"/>
              <a:gd name="connsiteY0" fmla="*/ 0 h 790575"/>
              <a:gd name="connsiteX1" fmla="*/ 628650 w 1371600"/>
              <a:gd name="connsiteY1" fmla="*/ 228600 h 790575"/>
              <a:gd name="connsiteX2" fmla="*/ 0 w 1371600"/>
              <a:gd name="connsiteY2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90575">
                <a:moveTo>
                  <a:pt x="1371600" y="0"/>
                </a:moveTo>
                <a:cubicBezTo>
                  <a:pt x="1114425" y="48419"/>
                  <a:pt x="857250" y="96838"/>
                  <a:pt x="628650" y="228600"/>
                </a:cubicBezTo>
                <a:cubicBezTo>
                  <a:pt x="400050" y="360363"/>
                  <a:pt x="200025" y="575469"/>
                  <a:pt x="0" y="790575"/>
                </a:cubicBezTo>
              </a:path>
            </a:pathLst>
          </a:custGeom>
          <a:noFill/>
          <a:ln w="57150">
            <a:solidFill>
              <a:srgbClr val="C00000"/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6479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54E51D8-9201-0EFF-3575-31DDC3AE1CE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-ball paradox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54E51D8-9201-0EFF-3575-31DDC3AE1C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C94769-B998-1383-EB65-581E5AF5DB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3258439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i="1" dirty="0"/>
                  <a:t> dimension: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i="1" dirty="0"/>
                  <a:t> “blue” balls, “red” ball radius: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i="1" dirty="0"/>
              </a:p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 dimensions: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dirty="0"/>
                  <a:t> “blue” balls, “red” ball radius: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−1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dirty="0"/>
                  <a:t> dimensions: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8</m:t>
                    </m:r>
                  </m:oMath>
                </a14:m>
                <a:r>
                  <a:rPr lang="en-US" dirty="0"/>
                  <a:t> “blue” balls, “red” ball radius: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ra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dirty="0"/>
                  <a:t> dimensions: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16</m:t>
                    </m:r>
                  </m:oMath>
                </a14:m>
                <a:r>
                  <a:rPr lang="en-US" dirty="0"/>
                  <a:t> “blue” balls, “red” ball radius: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ra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…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dimensions: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“blue” balls, “red” ball radius: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C94769-B998-1383-EB65-581E5AF5DB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3258439"/>
              </a:xfrm>
              <a:blipFill>
                <a:blip r:embed="rId3"/>
                <a:stretch>
                  <a:fillRect t="-2991" b="-18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61496C9-C3CD-A730-772A-5DFDCD8528AC}"/>
                  </a:ext>
                </a:extLst>
              </p:cNvPr>
              <p:cNvSpPr txBox="1"/>
              <p:nvPr/>
            </p:nvSpPr>
            <p:spPr>
              <a:xfrm>
                <a:off x="8432101" y="1746250"/>
                <a:ext cx="2014537" cy="5052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0" dirty="0" smtClean="0">
                          <a:latin typeface="Cambria Math" panose="02040503050406030204" pitchFamily="18" charset="0"/>
                        </a:rPr>
                        <m:t>(=</m:t>
                      </m:r>
                      <m:rad>
                        <m:radPr>
                          <m:degHide m:val="on"/>
                          <m:ctrlPr>
                            <a:rPr lang="en-US" sz="2400" b="0" dirty="0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400" b="0" i="0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rad>
                      <m:r>
                        <a:rPr lang="en-US" sz="2400" b="0" i="0" dirty="0" smtClean="0">
                          <a:latin typeface="Cambria Math" panose="02040503050406030204" pitchFamily="18" charset="0"/>
                        </a:rPr>
                        <m:t> −1</m:t>
                      </m:r>
                      <m:r>
                        <a:rPr lang="en-US" sz="2400" b="0" i="0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61496C9-C3CD-A730-772A-5DFDCD8528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2101" y="1746250"/>
                <a:ext cx="2014537" cy="50520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076E958-B62E-4AAA-5049-E321E3C76892}"/>
                  </a:ext>
                </a:extLst>
              </p:cNvPr>
              <p:cNvSpPr txBox="1"/>
              <p:nvPr/>
            </p:nvSpPr>
            <p:spPr>
              <a:xfrm>
                <a:off x="-100584" y="5498805"/>
                <a:ext cx="12390120" cy="5637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𝟏𝟎</m:t>
                    </m:r>
                  </m:oMath>
                </a14:m>
                <a:r>
                  <a:rPr lang="en-US" sz="2800" b="1" i="1" dirty="0"/>
                  <a:t> dimensions: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sup>
                    </m:sSup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𝟏𝟎𝟐𝟒</m:t>
                    </m:r>
                  </m:oMath>
                </a14:m>
                <a:r>
                  <a:rPr lang="en-US" sz="2800" b="1" i="1" dirty="0"/>
                  <a:t> “blue” balls, “red” ball radius: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800" b="1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800" b="1" i="1" dirty="0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</m:rad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 ≈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𝟏𝟔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endParaRPr lang="en-US" sz="2800" b="1" i="1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076E958-B62E-4AAA-5049-E321E3C768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0584" y="5498805"/>
                <a:ext cx="12390120" cy="563744"/>
              </a:xfrm>
              <a:prstGeom prst="rect">
                <a:avLst/>
              </a:prstGeom>
              <a:blipFill>
                <a:blip r:embed="rId5"/>
                <a:stretch>
                  <a:fillRect t="-2151" b="-30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75B60546-E7E6-D1D3-8CC2-0FBB440D67A3}"/>
              </a:ext>
            </a:extLst>
          </p:cNvPr>
          <p:cNvSpPr/>
          <p:nvPr/>
        </p:nvSpPr>
        <p:spPr>
          <a:xfrm>
            <a:off x="11472421" y="5517855"/>
            <a:ext cx="676717" cy="563743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7947CB7-0F62-FA31-E641-5269136DFB8E}"/>
                  </a:ext>
                </a:extLst>
              </p:cNvPr>
              <p:cNvSpPr txBox="1"/>
              <p:nvPr/>
            </p:nvSpPr>
            <p:spPr>
              <a:xfrm>
                <a:off x="9729788" y="3454844"/>
                <a:ext cx="94773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0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7947CB7-0F62-FA31-E641-5269136DFB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9788" y="3454844"/>
                <a:ext cx="947737" cy="461665"/>
              </a:xfrm>
              <a:prstGeom prst="rect">
                <a:avLst/>
              </a:prstGeom>
              <a:blipFill>
                <a:blip r:embed="rId6"/>
                <a:stretch>
                  <a:fillRect l="-5128" r="-2564"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2944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8" grpId="0"/>
      <p:bldP spid="11" grpId="0" animBg="1"/>
      <p:bldP spid="1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B76A5-DDCA-2DC9-EBD8-9B80787C8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circles paradox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033A28E-0C8A-AF71-25E9-358F61F4736E}"/>
              </a:ext>
            </a:extLst>
          </p:cNvPr>
          <p:cNvSpPr/>
          <p:nvPr/>
        </p:nvSpPr>
        <p:spPr>
          <a:xfrm>
            <a:off x="6100644" y="1172419"/>
            <a:ext cx="57134" cy="5673416"/>
          </a:xfrm>
          <a:custGeom>
            <a:avLst/>
            <a:gdLst>
              <a:gd name="connsiteX0" fmla="*/ 0 w 57134"/>
              <a:gd name="connsiteY0" fmla="*/ 5673417 h 5673416"/>
              <a:gd name="connsiteX1" fmla="*/ 0 w 57134"/>
              <a:gd name="connsiteY1" fmla="*/ 0 h 5673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34" h="5673416">
                <a:moveTo>
                  <a:pt x="0" y="5673417"/>
                </a:moveTo>
                <a:lnTo>
                  <a:pt x="0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F57F973-4873-579E-B69C-60C91206DBB9}"/>
              </a:ext>
            </a:extLst>
          </p:cNvPr>
          <p:cNvSpPr/>
          <p:nvPr/>
        </p:nvSpPr>
        <p:spPr>
          <a:xfrm>
            <a:off x="3243940" y="3989130"/>
            <a:ext cx="5673416" cy="57134"/>
          </a:xfrm>
          <a:custGeom>
            <a:avLst/>
            <a:gdLst>
              <a:gd name="connsiteX0" fmla="*/ 0 w 5673416"/>
              <a:gd name="connsiteY0" fmla="*/ 0 h 57134"/>
              <a:gd name="connsiteX1" fmla="*/ 5673417 w 5673416"/>
              <a:gd name="connsiteY1" fmla="*/ 0 h 57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73416" h="57134">
                <a:moveTo>
                  <a:pt x="0" y="0"/>
                </a:moveTo>
                <a:lnTo>
                  <a:pt x="5673417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BB250A9-01B5-A9A8-C2E0-63EC801B8D27}"/>
              </a:ext>
            </a:extLst>
          </p:cNvPr>
          <p:cNvSpPr/>
          <p:nvPr/>
        </p:nvSpPr>
        <p:spPr>
          <a:xfrm>
            <a:off x="7198454" y="2773007"/>
            <a:ext cx="118313" cy="118319"/>
          </a:xfrm>
          <a:custGeom>
            <a:avLst/>
            <a:gdLst>
              <a:gd name="connsiteX0" fmla="*/ 118313 w 118313"/>
              <a:gd name="connsiteY0" fmla="*/ 0 h 118319"/>
              <a:gd name="connsiteX1" fmla="*/ 1211 w 118313"/>
              <a:gd name="connsiteY1" fmla="*/ 117474 h 118319"/>
              <a:gd name="connsiteX2" fmla="*/ 0 w 118313"/>
              <a:gd name="connsiteY2" fmla="*/ 846 h 118319"/>
              <a:gd name="connsiteX3" fmla="*/ 117102 w 118313"/>
              <a:gd name="connsiteY3" fmla="*/ 118319 h 118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9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9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4DDC5C8-D3CF-896F-1915-6DD2393BDE25}"/>
              </a:ext>
            </a:extLst>
          </p:cNvPr>
          <p:cNvSpPr/>
          <p:nvPr/>
        </p:nvSpPr>
        <p:spPr>
          <a:xfrm>
            <a:off x="4884522" y="2773007"/>
            <a:ext cx="118313" cy="118319"/>
          </a:xfrm>
          <a:custGeom>
            <a:avLst/>
            <a:gdLst>
              <a:gd name="connsiteX0" fmla="*/ 118313 w 118313"/>
              <a:gd name="connsiteY0" fmla="*/ 0 h 118319"/>
              <a:gd name="connsiteX1" fmla="*/ 1211 w 118313"/>
              <a:gd name="connsiteY1" fmla="*/ 117474 h 118319"/>
              <a:gd name="connsiteX2" fmla="*/ 0 w 118313"/>
              <a:gd name="connsiteY2" fmla="*/ 846 h 118319"/>
              <a:gd name="connsiteX3" fmla="*/ 117102 w 118313"/>
              <a:gd name="connsiteY3" fmla="*/ 118319 h 118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9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9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C309EB5-9A19-0F14-FE29-80DB88C82A77}"/>
              </a:ext>
            </a:extLst>
          </p:cNvPr>
          <p:cNvSpPr/>
          <p:nvPr/>
        </p:nvSpPr>
        <p:spPr>
          <a:xfrm>
            <a:off x="4884522" y="5086939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3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3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F831900-4E44-A885-9ADE-2BB52E0324DC}"/>
              </a:ext>
            </a:extLst>
          </p:cNvPr>
          <p:cNvSpPr/>
          <p:nvPr/>
        </p:nvSpPr>
        <p:spPr>
          <a:xfrm>
            <a:off x="7198454" y="5086939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3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3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27FA6BC-CF38-97C4-A294-8716A7C43D75}"/>
              </a:ext>
            </a:extLst>
          </p:cNvPr>
          <p:cNvSpPr/>
          <p:nvPr/>
        </p:nvSpPr>
        <p:spPr>
          <a:xfrm>
            <a:off x="3772431" y="1660916"/>
            <a:ext cx="4656430" cy="4656430"/>
          </a:xfrm>
          <a:custGeom>
            <a:avLst/>
            <a:gdLst>
              <a:gd name="connsiteX0" fmla="*/ 0 w 4656430"/>
              <a:gd name="connsiteY0" fmla="*/ 0 h 4656430"/>
              <a:gd name="connsiteX1" fmla="*/ 4656431 w 4656430"/>
              <a:gd name="connsiteY1" fmla="*/ 0 h 4656430"/>
              <a:gd name="connsiteX2" fmla="*/ 4656431 w 4656430"/>
              <a:gd name="connsiteY2" fmla="*/ 4656431 h 4656430"/>
              <a:gd name="connsiteX3" fmla="*/ 0 w 4656430"/>
              <a:gd name="connsiteY3" fmla="*/ 4656431 h 4656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6430" h="4656430">
                <a:moveTo>
                  <a:pt x="0" y="0"/>
                </a:moveTo>
                <a:lnTo>
                  <a:pt x="4656431" y="0"/>
                </a:lnTo>
                <a:lnTo>
                  <a:pt x="4656431" y="4656431"/>
                </a:lnTo>
                <a:lnTo>
                  <a:pt x="0" y="4656431"/>
                </a:lnTo>
                <a:close/>
              </a:path>
            </a:pathLst>
          </a:custGeom>
          <a:noFill/>
          <a:ln w="57055" cap="rnd">
            <a:solidFill>
              <a:srgbClr val="5AA02C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55D245B-8679-F95D-DF14-A8426BF2EA6F}"/>
              </a:ext>
            </a:extLst>
          </p:cNvPr>
          <p:cNvSpPr/>
          <p:nvPr/>
        </p:nvSpPr>
        <p:spPr>
          <a:xfrm>
            <a:off x="6137530" y="1712084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0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0"/>
                  <a:pt x="1120080" y="2240160"/>
                </a:cubicBezTo>
                <a:cubicBezTo>
                  <a:pt x="501477" y="2240160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2500A33-AE17-252C-E174-D1197C4C3128}"/>
              </a:ext>
            </a:extLst>
          </p:cNvPr>
          <p:cNvSpPr/>
          <p:nvPr/>
        </p:nvSpPr>
        <p:spPr>
          <a:xfrm>
            <a:off x="3823598" y="1712084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0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0"/>
                  <a:pt x="1120080" y="2240160"/>
                </a:cubicBezTo>
                <a:cubicBezTo>
                  <a:pt x="501477" y="2240160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D038C99-415F-73A9-C25F-5DC759A1DEFF}"/>
              </a:ext>
            </a:extLst>
          </p:cNvPr>
          <p:cNvSpPr/>
          <p:nvPr/>
        </p:nvSpPr>
        <p:spPr>
          <a:xfrm>
            <a:off x="3823598" y="4026015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1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1"/>
                  <a:pt x="1120080" y="2240161"/>
                </a:cubicBezTo>
                <a:cubicBezTo>
                  <a:pt x="501477" y="2240161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31E3D6C-86AD-CEAA-E4AD-F010A76C3EDE}"/>
              </a:ext>
            </a:extLst>
          </p:cNvPr>
          <p:cNvSpPr/>
          <p:nvPr/>
        </p:nvSpPr>
        <p:spPr>
          <a:xfrm>
            <a:off x="6137530" y="4026015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1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1"/>
                  <a:pt x="1120080" y="2240161"/>
                </a:cubicBezTo>
                <a:cubicBezTo>
                  <a:pt x="501477" y="2240161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8D7CF88-D832-CE93-A09C-74E13B415924}"/>
              </a:ext>
            </a:extLst>
          </p:cNvPr>
          <p:cNvSpPr/>
          <p:nvPr/>
        </p:nvSpPr>
        <p:spPr>
          <a:xfrm>
            <a:off x="5616209" y="3504694"/>
            <a:ext cx="968871" cy="968871"/>
          </a:xfrm>
          <a:custGeom>
            <a:avLst/>
            <a:gdLst>
              <a:gd name="connsiteX0" fmla="*/ 968871 w 968871"/>
              <a:gd name="connsiteY0" fmla="*/ 484436 h 968871"/>
              <a:gd name="connsiteX1" fmla="*/ 484436 w 968871"/>
              <a:gd name="connsiteY1" fmla="*/ 968871 h 968871"/>
              <a:gd name="connsiteX2" fmla="*/ 0 w 968871"/>
              <a:gd name="connsiteY2" fmla="*/ 484436 h 968871"/>
              <a:gd name="connsiteX3" fmla="*/ 484436 w 968871"/>
              <a:gd name="connsiteY3" fmla="*/ 0 h 968871"/>
              <a:gd name="connsiteX4" fmla="*/ 968871 w 968871"/>
              <a:gd name="connsiteY4" fmla="*/ 484436 h 968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8871" h="968871">
                <a:moveTo>
                  <a:pt x="968871" y="484436"/>
                </a:moveTo>
                <a:cubicBezTo>
                  <a:pt x="968871" y="751982"/>
                  <a:pt x="751982" y="968871"/>
                  <a:pt x="484436" y="968871"/>
                </a:cubicBezTo>
                <a:cubicBezTo>
                  <a:pt x="216889" y="968871"/>
                  <a:pt x="0" y="751982"/>
                  <a:pt x="0" y="484436"/>
                </a:cubicBezTo>
                <a:cubicBezTo>
                  <a:pt x="0" y="216889"/>
                  <a:pt x="216889" y="0"/>
                  <a:pt x="484436" y="0"/>
                </a:cubicBezTo>
                <a:cubicBezTo>
                  <a:pt x="751982" y="0"/>
                  <a:pt x="968871" y="216889"/>
                  <a:pt x="968871" y="484436"/>
                </a:cubicBezTo>
                <a:close/>
              </a:path>
            </a:pathLst>
          </a:custGeom>
          <a:noFill/>
          <a:ln w="45644" cap="sq">
            <a:solidFill>
              <a:srgbClr val="D4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0300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E4586-C3CF-1F32-B8CA-0C39C0D9E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circles paradox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402B474F-82F2-B7A1-C2A8-823B2AB464F5}"/>
              </a:ext>
            </a:extLst>
          </p:cNvPr>
          <p:cNvSpPr/>
          <p:nvPr/>
        </p:nvSpPr>
        <p:spPr>
          <a:xfrm>
            <a:off x="6100644" y="1172419"/>
            <a:ext cx="57134" cy="5673416"/>
          </a:xfrm>
          <a:custGeom>
            <a:avLst/>
            <a:gdLst>
              <a:gd name="connsiteX0" fmla="*/ 0 w 57134"/>
              <a:gd name="connsiteY0" fmla="*/ 5673417 h 5673416"/>
              <a:gd name="connsiteX1" fmla="*/ 0 w 57134"/>
              <a:gd name="connsiteY1" fmla="*/ 0 h 5673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34" h="5673416">
                <a:moveTo>
                  <a:pt x="0" y="5673417"/>
                </a:moveTo>
                <a:lnTo>
                  <a:pt x="0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headEnd type="none" w="med" len="med"/>
            <a:tailEnd type="arrow" w="med" len="med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D62A076-57A0-BB83-47AB-8036D2504A48}"/>
              </a:ext>
            </a:extLst>
          </p:cNvPr>
          <p:cNvSpPr/>
          <p:nvPr/>
        </p:nvSpPr>
        <p:spPr>
          <a:xfrm>
            <a:off x="3243940" y="3989130"/>
            <a:ext cx="5673416" cy="57134"/>
          </a:xfrm>
          <a:custGeom>
            <a:avLst/>
            <a:gdLst>
              <a:gd name="connsiteX0" fmla="*/ 0 w 5673416"/>
              <a:gd name="connsiteY0" fmla="*/ 0 h 57134"/>
              <a:gd name="connsiteX1" fmla="*/ 5673417 w 5673416"/>
              <a:gd name="connsiteY1" fmla="*/ 0 h 57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73416" h="57134">
                <a:moveTo>
                  <a:pt x="0" y="0"/>
                </a:moveTo>
                <a:lnTo>
                  <a:pt x="5673417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headEnd type="none" w="med" len="med"/>
            <a:tailEnd type="arrow" w="med" len="med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0D49BF6-03B6-B663-F835-048ED6DBC047}"/>
              </a:ext>
            </a:extLst>
          </p:cNvPr>
          <p:cNvSpPr/>
          <p:nvPr/>
        </p:nvSpPr>
        <p:spPr>
          <a:xfrm>
            <a:off x="7198454" y="2773007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4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3CBEEB3-FB5C-FF45-7291-ADBE349ABAA3}"/>
              </a:ext>
            </a:extLst>
          </p:cNvPr>
          <p:cNvSpPr/>
          <p:nvPr/>
        </p:nvSpPr>
        <p:spPr>
          <a:xfrm>
            <a:off x="4884522" y="2773007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4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CE27A4C-A10B-B0D0-C9DC-3859E6B44041}"/>
              </a:ext>
            </a:extLst>
          </p:cNvPr>
          <p:cNvSpPr/>
          <p:nvPr/>
        </p:nvSpPr>
        <p:spPr>
          <a:xfrm>
            <a:off x="4884522" y="5086939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3 h 118313"/>
              <a:gd name="connsiteX2" fmla="*/ 0 w 118313"/>
              <a:gd name="connsiteY2" fmla="*/ 840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3"/>
                </a:lnTo>
                <a:moveTo>
                  <a:pt x="0" y="840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7A8AF2E-7B93-51E5-C292-EF29327932D4}"/>
              </a:ext>
            </a:extLst>
          </p:cNvPr>
          <p:cNvSpPr/>
          <p:nvPr/>
        </p:nvSpPr>
        <p:spPr>
          <a:xfrm>
            <a:off x="7198454" y="5086939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3 h 118313"/>
              <a:gd name="connsiteX2" fmla="*/ 0 w 118313"/>
              <a:gd name="connsiteY2" fmla="*/ 840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3"/>
                </a:lnTo>
                <a:moveTo>
                  <a:pt x="0" y="840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CF3C45F-09D5-D9D1-9904-3621CE697B16}"/>
              </a:ext>
            </a:extLst>
          </p:cNvPr>
          <p:cNvSpPr/>
          <p:nvPr/>
        </p:nvSpPr>
        <p:spPr>
          <a:xfrm>
            <a:off x="3772431" y="1660916"/>
            <a:ext cx="4656430" cy="4656430"/>
          </a:xfrm>
          <a:custGeom>
            <a:avLst/>
            <a:gdLst>
              <a:gd name="connsiteX0" fmla="*/ 0 w 4656430"/>
              <a:gd name="connsiteY0" fmla="*/ 0 h 4656430"/>
              <a:gd name="connsiteX1" fmla="*/ 4656431 w 4656430"/>
              <a:gd name="connsiteY1" fmla="*/ 0 h 4656430"/>
              <a:gd name="connsiteX2" fmla="*/ 4656431 w 4656430"/>
              <a:gd name="connsiteY2" fmla="*/ 4656431 h 4656430"/>
              <a:gd name="connsiteX3" fmla="*/ 0 w 4656430"/>
              <a:gd name="connsiteY3" fmla="*/ 4656431 h 4656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6430" h="4656430">
                <a:moveTo>
                  <a:pt x="0" y="0"/>
                </a:moveTo>
                <a:lnTo>
                  <a:pt x="4656431" y="0"/>
                </a:lnTo>
                <a:lnTo>
                  <a:pt x="4656431" y="4656431"/>
                </a:lnTo>
                <a:lnTo>
                  <a:pt x="0" y="4656431"/>
                </a:lnTo>
                <a:close/>
              </a:path>
            </a:pathLst>
          </a:custGeom>
          <a:noFill/>
          <a:ln w="57055" cap="rnd">
            <a:solidFill>
              <a:srgbClr val="5AA02C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F9D74C7-71B0-45DA-FFCE-AE3EB565E6A6}"/>
              </a:ext>
            </a:extLst>
          </p:cNvPr>
          <p:cNvSpPr/>
          <p:nvPr/>
        </p:nvSpPr>
        <p:spPr>
          <a:xfrm>
            <a:off x="6241137" y="1815691"/>
            <a:ext cx="2032946" cy="2032946"/>
          </a:xfrm>
          <a:custGeom>
            <a:avLst/>
            <a:gdLst>
              <a:gd name="connsiteX0" fmla="*/ 2032946 w 2032946"/>
              <a:gd name="connsiteY0" fmla="*/ 1016473 h 2032946"/>
              <a:gd name="connsiteX1" fmla="*/ 1016473 w 2032946"/>
              <a:gd name="connsiteY1" fmla="*/ 2032946 h 2032946"/>
              <a:gd name="connsiteX2" fmla="*/ 0 w 2032946"/>
              <a:gd name="connsiteY2" fmla="*/ 1016473 h 2032946"/>
              <a:gd name="connsiteX3" fmla="*/ 1016473 w 2032946"/>
              <a:gd name="connsiteY3" fmla="*/ 0 h 2032946"/>
              <a:gd name="connsiteX4" fmla="*/ 2032946 w 2032946"/>
              <a:gd name="connsiteY4" fmla="*/ 1016473 h 2032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2946" h="2032946">
                <a:moveTo>
                  <a:pt x="2032946" y="1016473"/>
                </a:moveTo>
                <a:cubicBezTo>
                  <a:pt x="2032946" y="1577856"/>
                  <a:pt x="1577856" y="2032946"/>
                  <a:pt x="1016473" y="2032946"/>
                </a:cubicBezTo>
                <a:cubicBezTo>
                  <a:pt x="455090" y="2032946"/>
                  <a:pt x="0" y="1577856"/>
                  <a:pt x="0" y="1016473"/>
                </a:cubicBezTo>
                <a:cubicBezTo>
                  <a:pt x="0" y="455090"/>
                  <a:pt x="455090" y="0"/>
                  <a:pt x="1016473" y="0"/>
                </a:cubicBezTo>
                <a:cubicBezTo>
                  <a:pt x="1577856" y="0"/>
                  <a:pt x="2032946" y="455090"/>
                  <a:pt x="2032946" y="1016473"/>
                </a:cubicBezTo>
                <a:close/>
              </a:path>
            </a:pathLst>
          </a:custGeom>
          <a:noFill/>
          <a:ln w="40962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8CC54B0-A2D9-6AB9-0D4C-5FDE77496E88}"/>
              </a:ext>
            </a:extLst>
          </p:cNvPr>
          <p:cNvSpPr/>
          <p:nvPr/>
        </p:nvSpPr>
        <p:spPr>
          <a:xfrm>
            <a:off x="3927205" y="1815691"/>
            <a:ext cx="2032946" cy="2032946"/>
          </a:xfrm>
          <a:custGeom>
            <a:avLst/>
            <a:gdLst>
              <a:gd name="connsiteX0" fmla="*/ 2032946 w 2032946"/>
              <a:gd name="connsiteY0" fmla="*/ 1016473 h 2032946"/>
              <a:gd name="connsiteX1" fmla="*/ 1016473 w 2032946"/>
              <a:gd name="connsiteY1" fmla="*/ 2032946 h 2032946"/>
              <a:gd name="connsiteX2" fmla="*/ 0 w 2032946"/>
              <a:gd name="connsiteY2" fmla="*/ 1016473 h 2032946"/>
              <a:gd name="connsiteX3" fmla="*/ 1016473 w 2032946"/>
              <a:gd name="connsiteY3" fmla="*/ 0 h 2032946"/>
              <a:gd name="connsiteX4" fmla="*/ 2032946 w 2032946"/>
              <a:gd name="connsiteY4" fmla="*/ 1016473 h 2032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2946" h="2032946">
                <a:moveTo>
                  <a:pt x="2032946" y="1016473"/>
                </a:moveTo>
                <a:cubicBezTo>
                  <a:pt x="2032946" y="1577856"/>
                  <a:pt x="1577856" y="2032946"/>
                  <a:pt x="1016473" y="2032946"/>
                </a:cubicBezTo>
                <a:cubicBezTo>
                  <a:pt x="455090" y="2032946"/>
                  <a:pt x="0" y="1577856"/>
                  <a:pt x="0" y="1016473"/>
                </a:cubicBezTo>
                <a:cubicBezTo>
                  <a:pt x="0" y="455090"/>
                  <a:pt x="455090" y="0"/>
                  <a:pt x="1016473" y="0"/>
                </a:cubicBezTo>
                <a:cubicBezTo>
                  <a:pt x="1577856" y="0"/>
                  <a:pt x="2032946" y="455090"/>
                  <a:pt x="2032946" y="1016473"/>
                </a:cubicBezTo>
                <a:close/>
              </a:path>
            </a:pathLst>
          </a:custGeom>
          <a:noFill/>
          <a:ln w="40962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057DA03-92DF-01AD-EE8B-ED884EAE46B8}"/>
              </a:ext>
            </a:extLst>
          </p:cNvPr>
          <p:cNvSpPr/>
          <p:nvPr/>
        </p:nvSpPr>
        <p:spPr>
          <a:xfrm>
            <a:off x="3927205" y="4129622"/>
            <a:ext cx="2032946" cy="2032946"/>
          </a:xfrm>
          <a:custGeom>
            <a:avLst/>
            <a:gdLst>
              <a:gd name="connsiteX0" fmla="*/ 2032946 w 2032946"/>
              <a:gd name="connsiteY0" fmla="*/ 1016473 h 2032946"/>
              <a:gd name="connsiteX1" fmla="*/ 1016473 w 2032946"/>
              <a:gd name="connsiteY1" fmla="*/ 2032946 h 2032946"/>
              <a:gd name="connsiteX2" fmla="*/ 0 w 2032946"/>
              <a:gd name="connsiteY2" fmla="*/ 1016473 h 2032946"/>
              <a:gd name="connsiteX3" fmla="*/ 1016473 w 2032946"/>
              <a:gd name="connsiteY3" fmla="*/ 0 h 2032946"/>
              <a:gd name="connsiteX4" fmla="*/ 2032946 w 2032946"/>
              <a:gd name="connsiteY4" fmla="*/ 1016473 h 2032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2946" h="2032946">
                <a:moveTo>
                  <a:pt x="2032946" y="1016473"/>
                </a:moveTo>
                <a:cubicBezTo>
                  <a:pt x="2032946" y="1577856"/>
                  <a:pt x="1577856" y="2032946"/>
                  <a:pt x="1016473" y="2032946"/>
                </a:cubicBezTo>
                <a:cubicBezTo>
                  <a:pt x="455090" y="2032946"/>
                  <a:pt x="0" y="1577856"/>
                  <a:pt x="0" y="1016473"/>
                </a:cubicBezTo>
                <a:cubicBezTo>
                  <a:pt x="0" y="455091"/>
                  <a:pt x="455090" y="0"/>
                  <a:pt x="1016473" y="0"/>
                </a:cubicBezTo>
                <a:cubicBezTo>
                  <a:pt x="1577856" y="0"/>
                  <a:pt x="2032946" y="455091"/>
                  <a:pt x="2032946" y="1016473"/>
                </a:cubicBezTo>
                <a:close/>
              </a:path>
            </a:pathLst>
          </a:custGeom>
          <a:noFill/>
          <a:ln w="40962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89A0A16-5BD3-2FCF-F8C7-A673A4C8EB89}"/>
              </a:ext>
            </a:extLst>
          </p:cNvPr>
          <p:cNvSpPr/>
          <p:nvPr/>
        </p:nvSpPr>
        <p:spPr>
          <a:xfrm>
            <a:off x="6241137" y="4129622"/>
            <a:ext cx="2032946" cy="2032946"/>
          </a:xfrm>
          <a:custGeom>
            <a:avLst/>
            <a:gdLst>
              <a:gd name="connsiteX0" fmla="*/ 2032946 w 2032946"/>
              <a:gd name="connsiteY0" fmla="*/ 1016473 h 2032946"/>
              <a:gd name="connsiteX1" fmla="*/ 1016473 w 2032946"/>
              <a:gd name="connsiteY1" fmla="*/ 2032946 h 2032946"/>
              <a:gd name="connsiteX2" fmla="*/ 0 w 2032946"/>
              <a:gd name="connsiteY2" fmla="*/ 1016473 h 2032946"/>
              <a:gd name="connsiteX3" fmla="*/ 1016473 w 2032946"/>
              <a:gd name="connsiteY3" fmla="*/ 0 h 2032946"/>
              <a:gd name="connsiteX4" fmla="*/ 2032946 w 2032946"/>
              <a:gd name="connsiteY4" fmla="*/ 1016473 h 2032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2946" h="2032946">
                <a:moveTo>
                  <a:pt x="2032946" y="1016473"/>
                </a:moveTo>
                <a:cubicBezTo>
                  <a:pt x="2032946" y="1577856"/>
                  <a:pt x="1577856" y="2032946"/>
                  <a:pt x="1016473" y="2032946"/>
                </a:cubicBezTo>
                <a:cubicBezTo>
                  <a:pt x="455090" y="2032946"/>
                  <a:pt x="0" y="1577856"/>
                  <a:pt x="0" y="1016473"/>
                </a:cubicBezTo>
                <a:cubicBezTo>
                  <a:pt x="0" y="455091"/>
                  <a:pt x="455090" y="0"/>
                  <a:pt x="1016473" y="0"/>
                </a:cubicBezTo>
                <a:cubicBezTo>
                  <a:pt x="1577856" y="0"/>
                  <a:pt x="2032946" y="455091"/>
                  <a:pt x="2032946" y="1016473"/>
                </a:cubicBezTo>
                <a:close/>
              </a:path>
            </a:pathLst>
          </a:custGeom>
          <a:noFill/>
          <a:ln w="40962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0CFACD3-A0D9-67C3-84A7-D035DEA025E0}"/>
              </a:ext>
            </a:extLst>
          </p:cNvPr>
          <p:cNvSpPr/>
          <p:nvPr/>
        </p:nvSpPr>
        <p:spPr>
          <a:xfrm>
            <a:off x="5529263" y="3417748"/>
            <a:ext cx="1142762" cy="1142762"/>
          </a:xfrm>
          <a:custGeom>
            <a:avLst/>
            <a:gdLst>
              <a:gd name="connsiteX0" fmla="*/ 1142762 w 1142762"/>
              <a:gd name="connsiteY0" fmla="*/ 571381 h 1142762"/>
              <a:gd name="connsiteX1" fmla="*/ 571381 w 1142762"/>
              <a:gd name="connsiteY1" fmla="*/ 1142763 h 1142762"/>
              <a:gd name="connsiteX2" fmla="*/ 0 w 1142762"/>
              <a:gd name="connsiteY2" fmla="*/ 571381 h 1142762"/>
              <a:gd name="connsiteX3" fmla="*/ 571381 w 1142762"/>
              <a:gd name="connsiteY3" fmla="*/ 0 h 1142762"/>
              <a:gd name="connsiteX4" fmla="*/ 1142762 w 1142762"/>
              <a:gd name="connsiteY4" fmla="*/ 571381 h 1142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2762" h="1142762">
                <a:moveTo>
                  <a:pt x="1142762" y="571381"/>
                </a:moveTo>
                <a:cubicBezTo>
                  <a:pt x="1142762" y="886947"/>
                  <a:pt x="886946" y="1142763"/>
                  <a:pt x="571381" y="1142763"/>
                </a:cubicBezTo>
                <a:cubicBezTo>
                  <a:pt x="255816" y="1142763"/>
                  <a:pt x="0" y="886947"/>
                  <a:pt x="0" y="571381"/>
                </a:cubicBezTo>
                <a:cubicBezTo>
                  <a:pt x="0" y="255816"/>
                  <a:pt x="255816" y="0"/>
                  <a:pt x="571381" y="0"/>
                </a:cubicBezTo>
                <a:cubicBezTo>
                  <a:pt x="886946" y="0"/>
                  <a:pt x="1142762" y="255816"/>
                  <a:pt x="1142762" y="571381"/>
                </a:cubicBezTo>
                <a:close/>
              </a:path>
            </a:pathLst>
          </a:custGeom>
          <a:noFill/>
          <a:ln w="53836" cap="sq">
            <a:solidFill>
              <a:srgbClr val="D4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27307A87-992D-2A41-E04C-3A4F011CD740}"/>
              </a:ext>
            </a:extLst>
          </p:cNvPr>
          <p:cNvSpPr/>
          <p:nvPr/>
        </p:nvSpPr>
        <p:spPr>
          <a:xfrm>
            <a:off x="3650785" y="1537819"/>
            <a:ext cx="4901062" cy="4902358"/>
          </a:xfrm>
          <a:custGeom>
            <a:avLst/>
            <a:gdLst>
              <a:gd name="connsiteX0" fmla="*/ 2134148 w 4901062"/>
              <a:gd name="connsiteY0" fmla="*/ 2927015 h 4902358"/>
              <a:gd name="connsiteX1" fmla="*/ 2382847 w 4901062"/>
              <a:gd name="connsiteY1" fmla="*/ 3653253 h 4902358"/>
              <a:gd name="connsiteX2" fmla="*/ 2144884 w 4901062"/>
              <a:gd name="connsiteY2" fmla="*/ 4550887 h 4902358"/>
              <a:gd name="connsiteX3" fmla="*/ 2450260 w 4901062"/>
              <a:gd name="connsiteY3" fmla="*/ 4902359 h 4902358"/>
              <a:gd name="connsiteX4" fmla="*/ 2755642 w 4901062"/>
              <a:gd name="connsiteY4" fmla="*/ 4550887 h 4902358"/>
              <a:gd name="connsiteX5" fmla="*/ 2517672 w 4901062"/>
              <a:gd name="connsiteY5" fmla="*/ 3653253 h 4902358"/>
              <a:gd name="connsiteX6" fmla="*/ 2766377 w 4901062"/>
              <a:gd name="connsiteY6" fmla="*/ 2927015 h 4902358"/>
              <a:gd name="connsiteX7" fmla="*/ 2925718 w 4901062"/>
              <a:gd name="connsiteY7" fmla="*/ 2767263 h 4902358"/>
              <a:gd name="connsiteX8" fmla="*/ 3651956 w 4901062"/>
              <a:gd name="connsiteY8" fmla="*/ 2518558 h 4902358"/>
              <a:gd name="connsiteX9" fmla="*/ 4549590 w 4901062"/>
              <a:gd name="connsiteY9" fmla="*/ 2756527 h 4902358"/>
              <a:gd name="connsiteX10" fmla="*/ 4901062 w 4901062"/>
              <a:gd name="connsiteY10" fmla="*/ 2451145 h 4902358"/>
              <a:gd name="connsiteX11" fmla="*/ 4549590 w 4901062"/>
              <a:gd name="connsiteY11" fmla="*/ 2145769 h 4902358"/>
              <a:gd name="connsiteX12" fmla="*/ 3651956 w 4901062"/>
              <a:gd name="connsiteY12" fmla="*/ 2383733 h 4902358"/>
              <a:gd name="connsiteX13" fmla="*/ 2925718 w 4901062"/>
              <a:gd name="connsiteY13" fmla="*/ 2135028 h 4902358"/>
              <a:gd name="connsiteX14" fmla="*/ 2765977 w 4901062"/>
              <a:gd name="connsiteY14" fmla="*/ 1975344 h 4902358"/>
              <a:gd name="connsiteX15" fmla="*/ 2517272 w 4901062"/>
              <a:gd name="connsiteY15" fmla="*/ 1249106 h 4902358"/>
              <a:gd name="connsiteX16" fmla="*/ 2755242 w 4901062"/>
              <a:gd name="connsiteY16" fmla="*/ 351472 h 4902358"/>
              <a:gd name="connsiteX17" fmla="*/ 2449860 w 4901062"/>
              <a:gd name="connsiteY17" fmla="*/ 0 h 4902358"/>
              <a:gd name="connsiteX18" fmla="*/ 2144484 w 4901062"/>
              <a:gd name="connsiteY18" fmla="*/ 351472 h 4902358"/>
              <a:gd name="connsiteX19" fmla="*/ 2382447 w 4901062"/>
              <a:gd name="connsiteY19" fmla="*/ 1249106 h 4902358"/>
              <a:gd name="connsiteX20" fmla="*/ 2133742 w 4901062"/>
              <a:gd name="connsiteY20" fmla="*/ 1975344 h 4902358"/>
              <a:gd name="connsiteX21" fmla="*/ 1975344 w 4901062"/>
              <a:gd name="connsiteY21" fmla="*/ 2137370 h 4902358"/>
              <a:gd name="connsiteX22" fmla="*/ 1249106 w 4901062"/>
              <a:gd name="connsiteY22" fmla="*/ 2386075 h 4902358"/>
              <a:gd name="connsiteX23" fmla="*/ 351472 w 4901062"/>
              <a:gd name="connsiteY23" fmla="*/ 2148106 h 4902358"/>
              <a:gd name="connsiteX24" fmla="*/ 0 w 4901062"/>
              <a:gd name="connsiteY24" fmla="*/ 2453488 h 4902358"/>
              <a:gd name="connsiteX25" fmla="*/ 351472 w 4901062"/>
              <a:gd name="connsiteY25" fmla="*/ 2758864 h 4902358"/>
              <a:gd name="connsiteX26" fmla="*/ 1249106 w 4901062"/>
              <a:gd name="connsiteY26" fmla="*/ 2520900 h 4902358"/>
              <a:gd name="connsiteX27" fmla="*/ 1975344 w 4901062"/>
              <a:gd name="connsiteY27" fmla="*/ 2769605 h 4902358"/>
              <a:gd name="connsiteX28" fmla="*/ 2134148 w 4901062"/>
              <a:gd name="connsiteY28" fmla="*/ 2927015 h 4902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4901062" h="4902358">
                <a:moveTo>
                  <a:pt x="2134148" y="2927015"/>
                </a:moveTo>
                <a:cubicBezTo>
                  <a:pt x="2335552" y="3064646"/>
                  <a:pt x="2387721" y="3395247"/>
                  <a:pt x="2382847" y="3653253"/>
                </a:cubicBezTo>
                <a:cubicBezTo>
                  <a:pt x="2377979" y="3911253"/>
                  <a:pt x="2249353" y="4331121"/>
                  <a:pt x="2144884" y="4550887"/>
                </a:cubicBezTo>
                <a:cubicBezTo>
                  <a:pt x="2040420" y="4770653"/>
                  <a:pt x="2176844" y="4897737"/>
                  <a:pt x="2450260" y="4902359"/>
                </a:cubicBezTo>
                <a:cubicBezTo>
                  <a:pt x="2723681" y="4897737"/>
                  <a:pt x="2860106" y="4770653"/>
                  <a:pt x="2755642" y="4550887"/>
                </a:cubicBezTo>
                <a:cubicBezTo>
                  <a:pt x="2651172" y="4331121"/>
                  <a:pt x="2522546" y="3911253"/>
                  <a:pt x="2517672" y="3653253"/>
                </a:cubicBezTo>
                <a:cubicBezTo>
                  <a:pt x="2512804" y="3395247"/>
                  <a:pt x="2564974" y="3064646"/>
                  <a:pt x="2766377" y="2927015"/>
                </a:cubicBezTo>
                <a:cubicBezTo>
                  <a:pt x="2824060" y="2887033"/>
                  <a:pt x="2878931" y="2838909"/>
                  <a:pt x="2925718" y="2767263"/>
                </a:cubicBezTo>
                <a:cubicBezTo>
                  <a:pt x="3063349" y="2565859"/>
                  <a:pt x="3393955" y="2513690"/>
                  <a:pt x="3651956" y="2518558"/>
                </a:cubicBezTo>
                <a:cubicBezTo>
                  <a:pt x="3909957" y="2523431"/>
                  <a:pt x="4329824" y="2652057"/>
                  <a:pt x="4549590" y="2756527"/>
                </a:cubicBezTo>
                <a:cubicBezTo>
                  <a:pt x="4769357" y="2860991"/>
                  <a:pt x="4896440" y="2724566"/>
                  <a:pt x="4901062" y="2451145"/>
                </a:cubicBezTo>
                <a:cubicBezTo>
                  <a:pt x="4896440" y="2177730"/>
                  <a:pt x="4769357" y="2041305"/>
                  <a:pt x="4549590" y="2145769"/>
                </a:cubicBezTo>
                <a:cubicBezTo>
                  <a:pt x="4329824" y="2250233"/>
                  <a:pt x="3909957" y="2378865"/>
                  <a:pt x="3651956" y="2383733"/>
                </a:cubicBezTo>
                <a:cubicBezTo>
                  <a:pt x="3393955" y="2388606"/>
                  <a:pt x="3063349" y="2336437"/>
                  <a:pt x="2925718" y="2135028"/>
                </a:cubicBezTo>
                <a:cubicBezTo>
                  <a:pt x="2880994" y="2067718"/>
                  <a:pt x="2826711" y="2016200"/>
                  <a:pt x="2765977" y="1975344"/>
                </a:cubicBezTo>
                <a:cubicBezTo>
                  <a:pt x="2564574" y="1837713"/>
                  <a:pt x="2512404" y="1507113"/>
                  <a:pt x="2517272" y="1249106"/>
                </a:cubicBezTo>
                <a:cubicBezTo>
                  <a:pt x="2522146" y="991106"/>
                  <a:pt x="2650772" y="571238"/>
                  <a:pt x="2755242" y="351472"/>
                </a:cubicBezTo>
                <a:cubicBezTo>
                  <a:pt x="2859706" y="131706"/>
                  <a:pt x="2723281" y="4624"/>
                  <a:pt x="2449860" y="0"/>
                </a:cubicBezTo>
                <a:cubicBezTo>
                  <a:pt x="2176444" y="4624"/>
                  <a:pt x="2040014" y="131706"/>
                  <a:pt x="2144484" y="351472"/>
                </a:cubicBezTo>
                <a:cubicBezTo>
                  <a:pt x="2248948" y="571238"/>
                  <a:pt x="2377579" y="991106"/>
                  <a:pt x="2382447" y="1249106"/>
                </a:cubicBezTo>
                <a:cubicBezTo>
                  <a:pt x="2387321" y="1507113"/>
                  <a:pt x="2335146" y="1837713"/>
                  <a:pt x="2133742" y="1975344"/>
                </a:cubicBezTo>
                <a:cubicBezTo>
                  <a:pt x="2072397" y="2017937"/>
                  <a:pt x="2016417" y="2067701"/>
                  <a:pt x="1975344" y="2137370"/>
                </a:cubicBezTo>
                <a:cubicBezTo>
                  <a:pt x="1837713" y="2338774"/>
                  <a:pt x="1507112" y="2390949"/>
                  <a:pt x="1249106" y="2386075"/>
                </a:cubicBezTo>
                <a:cubicBezTo>
                  <a:pt x="991106" y="2381202"/>
                  <a:pt x="571238" y="2252576"/>
                  <a:pt x="351472" y="2148106"/>
                </a:cubicBezTo>
                <a:cubicBezTo>
                  <a:pt x="131707" y="2043642"/>
                  <a:pt x="4624" y="2180067"/>
                  <a:pt x="0" y="2453488"/>
                </a:cubicBezTo>
                <a:cubicBezTo>
                  <a:pt x="4625" y="2726903"/>
                  <a:pt x="131707" y="2863334"/>
                  <a:pt x="351472" y="2758864"/>
                </a:cubicBezTo>
                <a:cubicBezTo>
                  <a:pt x="571238" y="2654400"/>
                  <a:pt x="991106" y="2525774"/>
                  <a:pt x="1249106" y="2520900"/>
                </a:cubicBezTo>
                <a:cubicBezTo>
                  <a:pt x="1507112" y="2516027"/>
                  <a:pt x="1837713" y="2568202"/>
                  <a:pt x="1975344" y="2769605"/>
                </a:cubicBezTo>
                <a:cubicBezTo>
                  <a:pt x="2019840" y="2835538"/>
                  <a:pt x="2073294" y="2887176"/>
                  <a:pt x="2134148" y="2927015"/>
                </a:cubicBezTo>
                <a:close/>
              </a:path>
            </a:pathLst>
          </a:custGeom>
          <a:noFill/>
          <a:ln w="57055" cap="rnd">
            <a:solidFill>
              <a:srgbClr val="FF66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D019B19-E929-9841-8DCD-7E974FAE6827}"/>
              </a:ext>
            </a:extLst>
          </p:cNvPr>
          <p:cNvSpPr/>
          <p:nvPr/>
        </p:nvSpPr>
        <p:spPr>
          <a:xfrm>
            <a:off x="7017544" y="3700463"/>
            <a:ext cx="504825" cy="561975"/>
          </a:xfrm>
          <a:prstGeom prst="ellipse">
            <a:avLst/>
          </a:prstGeom>
          <a:noFill/>
          <a:ln w="762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0F52BAC9-6DBD-81C5-42B8-B75D04138306}"/>
              </a:ext>
            </a:extLst>
          </p:cNvPr>
          <p:cNvSpPr/>
          <p:nvPr/>
        </p:nvSpPr>
        <p:spPr>
          <a:xfrm>
            <a:off x="4448303" y="2310861"/>
            <a:ext cx="3502310" cy="3470806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4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1905000" cap="rnd">
            <a:solidFill>
              <a:schemeClr val="tx1">
                <a:alpha val="7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9946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570CDB5-419D-7CC8-D95D-ED649EC20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balls paradox</a:t>
            </a:r>
          </a:p>
        </p:txBody>
      </p:sp>
      <p:pic>
        <p:nvPicPr>
          <p:cNvPr id="5" name="Content Placeholder 4" descr="A group of spheres with a red center&#10;&#10;Description automatically generated">
            <a:extLst>
              <a:ext uri="{FF2B5EF4-FFF2-40B4-BE49-F238E27FC236}">
                <a16:creationId xmlns:a16="http://schemas.microsoft.com/office/drawing/2014/main" id="{2F5548EC-845E-F170-7BF0-1917D0E204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377" y="1144588"/>
            <a:ext cx="5041246" cy="5713412"/>
          </a:xfrm>
        </p:spPr>
      </p:pic>
    </p:spTree>
    <p:extLst>
      <p:ext uri="{BB962C8B-B14F-4D97-AF65-F5344CB8AC3E}">
        <p14:creationId xmlns:p14="http://schemas.microsoft.com/office/powerpoint/2010/main" val="20604744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54E58-365D-2C97-236F-B27FE4C48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balls paradox</a:t>
            </a:r>
          </a:p>
        </p:txBody>
      </p:sp>
      <p:pic>
        <p:nvPicPr>
          <p:cNvPr id="11" name="Content Placeholder 10" descr="A close-up of a molecule&#10;&#10;Description automatically generated">
            <a:extLst>
              <a:ext uri="{FF2B5EF4-FFF2-40B4-BE49-F238E27FC236}">
                <a16:creationId xmlns:a16="http://schemas.microsoft.com/office/drawing/2014/main" id="{9F94347C-63B8-1039-61A4-3E46C581BE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377" y="1144588"/>
            <a:ext cx="5041246" cy="5713412"/>
          </a:xfr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4CC0122-1416-4A37-71B6-04D71CDFF3DE}"/>
              </a:ext>
            </a:extLst>
          </p:cNvPr>
          <p:cNvSpPr/>
          <p:nvPr/>
        </p:nvSpPr>
        <p:spPr>
          <a:xfrm>
            <a:off x="6343650" y="2798952"/>
            <a:ext cx="2790825" cy="268098"/>
          </a:xfrm>
          <a:custGeom>
            <a:avLst/>
            <a:gdLst>
              <a:gd name="connsiteX0" fmla="*/ 2790825 w 2790825"/>
              <a:gd name="connsiteY0" fmla="*/ 182373 h 268098"/>
              <a:gd name="connsiteX1" fmla="*/ 1314450 w 2790825"/>
              <a:gd name="connsiteY1" fmla="*/ 1398 h 268098"/>
              <a:gd name="connsiteX2" fmla="*/ 0 w 2790825"/>
              <a:gd name="connsiteY2" fmla="*/ 268098 h 268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90825" h="268098">
                <a:moveTo>
                  <a:pt x="2790825" y="182373"/>
                </a:moveTo>
                <a:cubicBezTo>
                  <a:pt x="2285206" y="84741"/>
                  <a:pt x="1779587" y="-12890"/>
                  <a:pt x="1314450" y="1398"/>
                </a:cubicBezTo>
                <a:cubicBezTo>
                  <a:pt x="849312" y="15685"/>
                  <a:pt x="424656" y="141891"/>
                  <a:pt x="0" y="268098"/>
                </a:cubicBezTo>
              </a:path>
            </a:pathLst>
          </a:custGeom>
          <a:noFill/>
          <a:ln w="762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539977-3C35-E044-663B-BEE93133A81C}"/>
              </a:ext>
            </a:extLst>
          </p:cNvPr>
          <p:cNvSpPr txBox="1"/>
          <p:nvPr/>
        </p:nvSpPr>
        <p:spPr>
          <a:xfrm>
            <a:off x="9134475" y="2702168"/>
            <a:ext cx="1652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</a:rPr>
              <a:t>Not Convex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377E0E4-C07F-B72A-030A-8A87EE91B46D}"/>
              </a:ext>
            </a:extLst>
          </p:cNvPr>
          <p:cNvSpPr/>
          <p:nvPr/>
        </p:nvSpPr>
        <p:spPr>
          <a:xfrm>
            <a:off x="4448303" y="2310861"/>
            <a:ext cx="3502310" cy="3470806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4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1905000" cap="rnd">
            <a:solidFill>
              <a:schemeClr val="tx1">
                <a:alpha val="7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4514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E5699-F629-549D-6652-8D97A182E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Curse of dimensionality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A9EDBF9-D77D-D77B-137E-F61D5A6A31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63502" y="1690688"/>
            <a:ext cx="5864996" cy="4621212"/>
          </a:xfrm>
        </p:spPr>
      </p:pic>
    </p:spTree>
    <p:extLst>
      <p:ext uri="{BB962C8B-B14F-4D97-AF65-F5344CB8AC3E}">
        <p14:creationId xmlns:p14="http://schemas.microsoft.com/office/powerpoint/2010/main" val="3992215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Content Placeholder 33">
            <a:extLst>
              <a:ext uri="{FF2B5EF4-FFF2-40B4-BE49-F238E27FC236}">
                <a16:creationId xmlns:a16="http://schemas.microsoft.com/office/drawing/2014/main" id="{74974D9D-F991-14E2-9F5E-BCDD4D27875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61463" y="700141"/>
            <a:ext cx="8803074" cy="660230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0307F2-5E8C-3DAE-5E1A-E3298FD9C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Blessing of dimensionality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41619761-8EF1-3FA0-E281-B56A9EAB7EC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85800" y="2238444"/>
            <a:ext cx="5181600" cy="3919415"/>
          </a:xfrm>
        </p:spPr>
      </p:pic>
    </p:spTree>
    <p:extLst>
      <p:ext uri="{BB962C8B-B14F-4D97-AF65-F5344CB8AC3E}">
        <p14:creationId xmlns:p14="http://schemas.microsoft.com/office/powerpoint/2010/main" val="2507578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Content Placeholder 33">
            <a:extLst>
              <a:ext uri="{FF2B5EF4-FFF2-40B4-BE49-F238E27FC236}">
                <a16:creationId xmlns:a16="http://schemas.microsoft.com/office/drawing/2014/main" id="{74974D9D-F991-14E2-9F5E-BCDD4D27875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61463" y="700141"/>
            <a:ext cx="8803074" cy="660230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0307F2-5E8C-3DAE-5E1A-E3298FD9C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Blessing of dimensionality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41619761-8EF1-3FA0-E281-B56A9EAB7EC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85800" y="2238444"/>
            <a:ext cx="5181600" cy="3919415"/>
          </a:xfrm>
        </p:spPr>
      </p:pic>
    </p:spTree>
    <p:extLst>
      <p:ext uri="{BB962C8B-B14F-4D97-AF65-F5344CB8AC3E}">
        <p14:creationId xmlns:p14="http://schemas.microsoft.com/office/powerpoint/2010/main" val="4098112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Content Placeholder 33">
            <a:extLst>
              <a:ext uri="{FF2B5EF4-FFF2-40B4-BE49-F238E27FC236}">
                <a16:creationId xmlns:a16="http://schemas.microsoft.com/office/drawing/2014/main" id="{74974D9D-F991-14E2-9F5E-BCDD4D27875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61463" y="700141"/>
            <a:ext cx="8803074" cy="660230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0307F2-5E8C-3DAE-5E1A-E3298FD9C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Blessing of dimensionality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41619761-8EF1-3FA0-E281-B56A9EAB7EC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85800" y="2238444"/>
            <a:ext cx="5181600" cy="3919415"/>
          </a:xfrm>
        </p:spPr>
      </p:pic>
    </p:spTree>
    <p:extLst>
      <p:ext uri="{BB962C8B-B14F-4D97-AF65-F5344CB8AC3E}">
        <p14:creationId xmlns:p14="http://schemas.microsoft.com/office/powerpoint/2010/main" val="613027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Content Placeholder 33">
            <a:extLst>
              <a:ext uri="{FF2B5EF4-FFF2-40B4-BE49-F238E27FC236}">
                <a16:creationId xmlns:a16="http://schemas.microsoft.com/office/drawing/2014/main" id="{74974D9D-F991-14E2-9F5E-BCDD4D27875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61463" y="700141"/>
            <a:ext cx="8803074" cy="660230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0307F2-5E8C-3DAE-5E1A-E3298FD9C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Blessing of dimensionality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41619761-8EF1-3FA0-E281-B56A9EAB7EC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85800" y="2238444"/>
            <a:ext cx="5181600" cy="3919415"/>
          </a:xfrm>
        </p:spPr>
      </p:pic>
    </p:spTree>
    <p:extLst>
      <p:ext uri="{BB962C8B-B14F-4D97-AF65-F5344CB8AC3E}">
        <p14:creationId xmlns:p14="http://schemas.microsoft.com/office/powerpoint/2010/main" val="209094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FB273-FE68-C30D-A53C-3507DBEC1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Blessing of dimensionality</a:t>
            </a:r>
          </a:p>
        </p:txBody>
      </p:sp>
      <p:pic>
        <p:nvPicPr>
          <p:cNvPr id="23" name="Content Placeholder 22">
            <a:extLst>
              <a:ext uri="{FF2B5EF4-FFF2-40B4-BE49-F238E27FC236}">
                <a16:creationId xmlns:a16="http://schemas.microsoft.com/office/drawing/2014/main" id="{721D2B8A-8ABE-10E7-DBDC-35F26E68A76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34000" y="1429544"/>
            <a:ext cx="6858000" cy="5143500"/>
          </a:xfrm>
        </p:spPr>
      </p:pic>
      <p:pic>
        <p:nvPicPr>
          <p:cNvPr id="27" name="Content Placeholder 26">
            <a:extLst>
              <a:ext uri="{FF2B5EF4-FFF2-40B4-BE49-F238E27FC236}">
                <a16:creationId xmlns:a16="http://schemas.microsoft.com/office/drawing/2014/main" id="{53F9E061-2CA3-91A6-03FC-5AF1A5384C0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77820" y="2118858"/>
            <a:ext cx="5816560" cy="4026016"/>
          </a:xfrm>
        </p:spPr>
      </p:pic>
    </p:spTree>
    <p:extLst>
      <p:ext uri="{BB962C8B-B14F-4D97-AF65-F5344CB8AC3E}">
        <p14:creationId xmlns:p14="http://schemas.microsoft.com/office/powerpoint/2010/main" val="2507836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FB273-FE68-C30D-A53C-3507DBEC1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Blessing of dimensionality</a:t>
            </a:r>
          </a:p>
        </p:txBody>
      </p:sp>
      <p:pic>
        <p:nvPicPr>
          <p:cNvPr id="23" name="Content Placeholder 22">
            <a:extLst>
              <a:ext uri="{FF2B5EF4-FFF2-40B4-BE49-F238E27FC236}">
                <a16:creationId xmlns:a16="http://schemas.microsoft.com/office/drawing/2014/main" id="{721D2B8A-8ABE-10E7-DBDC-35F26E68A76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34000" y="1429544"/>
            <a:ext cx="6858000" cy="5143500"/>
          </a:xfrm>
        </p:spPr>
      </p:pic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BB034BC8-B45D-FF25-8886-F3E69BC819F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77820" y="2118860"/>
            <a:ext cx="5816561" cy="4026015"/>
          </a:xfrm>
        </p:spPr>
      </p:pic>
    </p:spTree>
    <p:extLst>
      <p:ext uri="{BB962C8B-B14F-4D97-AF65-F5344CB8AC3E}">
        <p14:creationId xmlns:p14="http://schemas.microsoft.com/office/powerpoint/2010/main" val="4094674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574</Words>
  <Application>Microsoft Office PowerPoint</Application>
  <PresentationFormat>Widescreen</PresentationFormat>
  <Paragraphs>92</Paragraphs>
  <Slides>27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Office Theme</vt:lpstr>
      <vt:lpstr>Do you understand where your models live?</vt:lpstr>
      <vt:lpstr>Curse of dimensionality</vt:lpstr>
      <vt:lpstr>Curse of dimensionality</vt:lpstr>
      <vt:lpstr>Blessing of dimensionality</vt:lpstr>
      <vt:lpstr>Blessing of dimensionality</vt:lpstr>
      <vt:lpstr>Blessing of dimensionality</vt:lpstr>
      <vt:lpstr>Blessing of dimensionality</vt:lpstr>
      <vt:lpstr>Blessing of dimensionality</vt:lpstr>
      <vt:lpstr>Blessing of dimensionality</vt:lpstr>
      <vt:lpstr>Higher dimensions of π</vt:lpstr>
      <vt:lpstr>Higher dimensions of π</vt:lpstr>
      <vt:lpstr>4 circles paradox</vt:lpstr>
      <vt:lpstr>4 circles paradox</vt:lpstr>
      <vt:lpstr>4 circles paradox</vt:lpstr>
      <vt:lpstr>4 circles paradox</vt:lpstr>
      <vt:lpstr>4 circles paradox</vt:lpstr>
      <vt:lpstr>8 balls paradox</vt:lpstr>
      <vt:lpstr>8 balls paradox</vt:lpstr>
      <vt:lpstr>8 balls paradox</vt:lpstr>
      <vt:lpstr>8 balls paradox</vt:lpstr>
      <vt:lpstr>8 balls paradox</vt:lpstr>
      <vt:lpstr>8 balls paradox</vt:lpstr>
      <vt:lpstr> 2^n n-ball paradox</vt:lpstr>
      <vt:lpstr>4 circles paradox</vt:lpstr>
      <vt:lpstr>4 circles paradox</vt:lpstr>
      <vt:lpstr>8 balls paradox</vt:lpstr>
      <vt:lpstr>8 balls paradox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 you understand where your models live?</dc:title>
  <dc:creator>Paul Dubois</dc:creator>
  <cp:lastModifiedBy>Paul Dubois</cp:lastModifiedBy>
  <cp:revision>53</cp:revision>
  <dcterms:created xsi:type="dcterms:W3CDTF">2023-12-08T10:03:41Z</dcterms:created>
  <dcterms:modified xsi:type="dcterms:W3CDTF">2023-12-13T09:29:45Z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f116e0e-72df-4d64-8d95-ec79a49a5ebe_Enabled">
    <vt:lpwstr>true</vt:lpwstr>
  </property>
  <property fmtid="{D5CDD505-2E9C-101B-9397-08002B2CF9AE}" pid="3" name="MSIP_Label_df116e0e-72df-4d64-8d95-ec79a49a5ebe_SetDate">
    <vt:lpwstr>2023-12-08T10:08:20Z</vt:lpwstr>
  </property>
  <property fmtid="{D5CDD505-2E9C-101B-9397-08002B2CF9AE}" pid="4" name="MSIP_Label_df116e0e-72df-4d64-8d95-ec79a49a5ebe_Method">
    <vt:lpwstr>Standard</vt:lpwstr>
  </property>
  <property fmtid="{D5CDD505-2E9C-101B-9397-08002B2CF9AE}" pid="5" name="MSIP_Label_df116e0e-72df-4d64-8d95-ec79a49a5ebe_Name">
    <vt:lpwstr>Internal</vt:lpwstr>
  </property>
  <property fmtid="{D5CDD505-2E9C-101B-9397-08002B2CF9AE}" pid="6" name="MSIP_Label_df116e0e-72df-4d64-8d95-ec79a49a5ebe_SiteId">
    <vt:lpwstr>efa39904-64bd-4449-9e11-a0567cf564b6</vt:lpwstr>
  </property>
  <property fmtid="{D5CDD505-2E9C-101B-9397-08002B2CF9AE}" pid="7" name="MSIP_Label_df116e0e-72df-4d64-8d95-ec79a49a5ebe_ActionId">
    <vt:lpwstr>6bdbcf87-ee49-483f-946f-7acb62ff9b6c</vt:lpwstr>
  </property>
  <property fmtid="{D5CDD505-2E9C-101B-9397-08002B2CF9AE}" pid="8" name="MSIP_Label_df116e0e-72df-4d64-8d95-ec79a49a5ebe_ContentBits">
    <vt:lpwstr>2</vt:lpwstr>
  </property>
  <property fmtid="{D5CDD505-2E9C-101B-9397-08002B2CF9AE}" pid="9" name="ClassificationContentMarkingFooterLocations">
    <vt:lpwstr>Office Theme:8</vt:lpwstr>
  </property>
  <property fmtid="{D5CDD505-2E9C-101B-9397-08002B2CF9AE}" pid="10" name="ClassificationContentMarkingFooterText">
    <vt:lpwstr>Internal</vt:lpwstr>
  </property>
</Properties>
</file>