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87" r:id="rId11"/>
    <p:sldId id="288" r:id="rId12"/>
    <p:sldId id="286" r:id="rId13"/>
    <p:sldId id="290" r:id="rId14"/>
    <p:sldId id="291" r:id="rId15"/>
    <p:sldId id="270" r:id="rId16"/>
    <p:sldId id="268" r:id="rId17"/>
    <p:sldId id="272" r:id="rId18"/>
    <p:sldId id="273" r:id="rId19"/>
    <p:sldId id="269" r:id="rId20"/>
    <p:sldId id="274" r:id="rId21"/>
    <p:sldId id="275" r:id="rId22"/>
    <p:sldId id="276" r:id="rId23"/>
    <p:sldId id="277" r:id="rId24"/>
    <p:sldId id="279" r:id="rId25"/>
    <p:sldId id="278" r:id="rId26"/>
    <p:sldId id="280" r:id="rId27"/>
    <p:sldId id="281" r:id="rId28"/>
    <p:sldId id="282" r:id="rId29"/>
    <p:sldId id="283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>
            <p14:sldId id="287"/>
            <p14:sldId id="288"/>
            <p14:sldId id="286"/>
            <p14:sldId id="290"/>
            <p14:sldId id="291"/>
          </p14:sldIdLst>
        </p14:section>
        <p14:section name="Paradoxical" id="{E2223571-FAC5-4589-B421-244975766BB0}">
          <p14:sldIdLst>
            <p14:sldId id="270"/>
            <p14:sldId id="268"/>
            <p14:sldId id="272"/>
            <p14:sldId id="273"/>
            <p14:sldId id="269"/>
            <p14:sldId id="274"/>
            <p14:sldId id="275"/>
            <p14:sldId id="276"/>
            <p14:sldId id="277"/>
            <p14:sldId id="279"/>
            <p14:sldId id="278"/>
            <p14:sldId id="280"/>
            <p14:sldId id="281"/>
            <p14:sldId id="282"/>
            <p14:sldId id="283"/>
            <p14:sldId id="285"/>
          </p14:sldIdLst>
        </p14:section>
        <p14:section name="Over-Interpretations" id="{9711BCF0-0EF2-435D-A2E2-B5014891C5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5AA02C"/>
    <a:srgbClr val="C1D7B6"/>
    <a:srgbClr val="FFFFFF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≈3.14159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≈4.18879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≈4.93480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≈5.26379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/>
              <p:nvPr/>
            </p:nvSpPr>
            <p:spPr>
              <a:xfrm>
                <a:off x="7523723" y="643185"/>
                <a:ext cx="417761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𝓥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4400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𝓑</m:t>
                          </m:r>
                        </m:e>
                        <m:sub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4400" b="1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4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723" y="643185"/>
                <a:ext cx="4177619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5A38152-BA43-8DFC-0FA1-A4E7B84DEC1D}"/>
              </a:ext>
            </a:extLst>
          </p:cNvPr>
          <p:cNvSpPr txBox="1"/>
          <p:nvPr/>
        </p:nvSpPr>
        <p:spPr>
          <a:xfrm>
            <a:off x="3600450" y="1296491"/>
            <a:ext cx="1161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(length)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549C1-14F0-9670-95D2-92B034276C7B}"/>
              </a:ext>
            </a:extLst>
          </p:cNvPr>
          <p:cNvSpPr txBox="1"/>
          <p:nvPr/>
        </p:nvSpPr>
        <p:spPr>
          <a:xfrm>
            <a:off x="6600906" y="1346000"/>
            <a:ext cx="922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(area)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FBACFE9-9D53-CAE6-5497-86986C125A01}"/>
              </a:ext>
            </a:extLst>
          </p:cNvPr>
          <p:cNvSpPr/>
          <p:nvPr/>
        </p:nvSpPr>
        <p:spPr>
          <a:xfrm>
            <a:off x="5514976" y="1690688"/>
            <a:ext cx="1134502" cy="766762"/>
          </a:xfrm>
          <a:custGeom>
            <a:avLst/>
            <a:gdLst>
              <a:gd name="connsiteX0" fmla="*/ 723900 w 723900"/>
              <a:gd name="connsiteY0" fmla="*/ 0 h 1000125"/>
              <a:gd name="connsiteX1" fmla="*/ 200025 w 723900"/>
              <a:gd name="connsiteY1" fmla="*/ 542925 h 1000125"/>
              <a:gd name="connsiteX2" fmla="*/ 0 w 723900"/>
              <a:gd name="connsiteY2" fmla="*/ 10001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000125">
                <a:moveTo>
                  <a:pt x="723900" y="0"/>
                </a:moveTo>
                <a:cubicBezTo>
                  <a:pt x="522287" y="188119"/>
                  <a:pt x="320675" y="376238"/>
                  <a:pt x="200025" y="542925"/>
                </a:cubicBezTo>
                <a:cubicBezTo>
                  <a:pt x="79375" y="709612"/>
                  <a:pt x="39687" y="854868"/>
                  <a:pt x="0" y="100012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131BBB0-82CC-6571-B468-73D51DD8623E}"/>
              </a:ext>
            </a:extLst>
          </p:cNvPr>
          <p:cNvSpPr/>
          <p:nvPr/>
        </p:nvSpPr>
        <p:spPr>
          <a:xfrm flipH="1">
            <a:off x="4686300" y="1562100"/>
            <a:ext cx="628650" cy="461665"/>
          </a:xfrm>
          <a:custGeom>
            <a:avLst/>
            <a:gdLst>
              <a:gd name="connsiteX0" fmla="*/ 723900 w 723900"/>
              <a:gd name="connsiteY0" fmla="*/ 0 h 1000125"/>
              <a:gd name="connsiteX1" fmla="*/ 200025 w 723900"/>
              <a:gd name="connsiteY1" fmla="*/ 542925 h 1000125"/>
              <a:gd name="connsiteX2" fmla="*/ 0 w 723900"/>
              <a:gd name="connsiteY2" fmla="*/ 10001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000125">
                <a:moveTo>
                  <a:pt x="723900" y="0"/>
                </a:moveTo>
                <a:cubicBezTo>
                  <a:pt x="522287" y="188119"/>
                  <a:pt x="320675" y="376238"/>
                  <a:pt x="200025" y="542925"/>
                </a:cubicBezTo>
                <a:cubicBezTo>
                  <a:pt x="79375" y="709612"/>
                  <a:pt x="39687" y="854868"/>
                  <a:pt x="0" y="100012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4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F6F3F87-B0B2-E382-D91F-C8D67AD61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7021" y="1509713"/>
            <a:ext cx="6597958" cy="4983162"/>
          </a:xfrm>
        </p:spPr>
      </p:pic>
    </p:spTree>
    <p:extLst>
      <p:ext uri="{BB962C8B-B14F-4D97-AF65-F5344CB8AC3E}">
        <p14:creationId xmlns:p14="http://schemas.microsoft.com/office/powerpoint/2010/main" val="2058071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≈3.14159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≈4.18879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≈4.93480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≈5.26379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5.16771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4.72477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4.05871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043" t="-2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/>
              <p:nvPr/>
            </p:nvSpPr>
            <p:spPr>
              <a:xfrm>
                <a:off x="7807710" y="231400"/>
                <a:ext cx="4080284" cy="1364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4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4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710" y="231400"/>
                <a:ext cx="4080284" cy="13644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81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F6F3F87-B0B2-E382-D91F-C8D67AD61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7021" y="1509713"/>
            <a:ext cx="6597958" cy="4983162"/>
          </a:xfrm>
        </p:spPr>
      </p:pic>
    </p:spTree>
    <p:extLst>
      <p:ext uri="{BB962C8B-B14F-4D97-AF65-F5344CB8AC3E}">
        <p14:creationId xmlns:p14="http://schemas.microsoft.com/office/powerpoint/2010/main" val="8833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C855AC-5186-0374-6118-46FA3B8FB32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-width unit sphere vs unit ball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C855AC-5186-0374-6118-46FA3B8FB3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ADD80A-04AB-65F4-C5CE-8EE8137D65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𝓥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𝓑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𝓥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𝓢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𝜺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𝓥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𝜺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𝓢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𝓥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𝓑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ADD80A-04AB-65F4-C5CE-8EE8137D6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31835B-E942-5970-70C4-863E5F73CF60}"/>
                  </a:ext>
                </a:extLst>
              </p:cNvPr>
              <p:cNvSpPr txBox="1"/>
              <p:nvPr/>
            </p:nvSpPr>
            <p:spPr>
              <a:xfrm>
                <a:off x="9111968" y="3917950"/>
                <a:ext cx="22418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→ +∞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31835B-E942-5970-70C4-863E5F73C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968" y="3917950"/>
                <a:ext cx="2241832" cy="523220"/>
              </a:xfrm>
              <a:prstGeom prst="rect">
                <a:avLst/>
              </a:prstGeom>
              <a:blipFill>
                <a:blip r:embed="rId4"/>
                <a:stretch>
                  <a:fillRect l="-5707" t="-11628" r="-462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D53007-14D6-786C-A3F0-2A82AF0BBD84}"/>
                  </a:ext>
                </a:extLst>
              </p:cNvPr>
              <p:cNvSpPr txBox="1"/>
              <p:nvPr/>
            </p:nvSpPr>
            <p:spPr>
              <a:xfrm>
                <a:off x="7847524" y="3917950"/>
                <a:ext cx="8823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D53007-14D6-786C-A3F0-2A82AF0BB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524" y="3917950"/>
                <a:ext cx="88235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955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3D8-6E14-CDCF-430A-84F6B51DA367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E5C75-FC1C-0285-4A5C-22FB5FF69C3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12DB-7192-8DD9-89CF-67119D99014F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E91C-816D-8080-D54D-B7802BDF925B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</p:spTree>
    <p:extLst>
      <p:ext uri="{BB962C8B-B14F-4D97-AF65-F5344CB8AC3E}">
        <p14:creationId xmlns:p14="http://schemas.microsoft.com/office/powerpoint/2010/main" val="1121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C077B-D075-6A22-3C25-9997F7CC2A70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8175-1C27-39E7-DD5B-F088B5CB27E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98FE-5E1B-66BF-6346-4538B87F2537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5B6FD-C01E-6944-EC97-3564824F308A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D11E5-F058-BC49-F428-74C00EA3943A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8B083-1A0E-FD4D-AD4B-3E027043C751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A9D52-E68B-0CB8-115F-26BC5CC7D90C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09937-F624-692A-E9CC-A457CD82DD31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E1EF9-8CB8-AAD5-61BB-944A0F9D7E33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7" grpId="0"/>
      <p:bldP spid="8" grpId="0"/>
      <p:bldP spid="9" grpId="0"/>
      <p:bldP spid="10" grpId="0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EF389-FC72-0078-BBD3-404C56EB8C9D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C7BA-57D9-A58E-A819-22AE1520DE76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B6535-D3F8-C022-4ED1-22989CC869DE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D16BB-BD4A-7687-B613-EBA2FE7C24A4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C85EE-3EE0-CEB6-EB96-E0DB464833E0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DC371-EED0-6B3F-DAE5-A091155065C8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9E3FD-DC10-8FCE-38FE-D434B0B36101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0711-4700-B0F1-C9CA-062F06932625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454B7-403C-56DA-5DB8-5AA6F18651E2}"/>
              </a:ext>
            </a:extLst>
          </p:cNvPr>
          <p:cNvCxnSpPr>
            <a:cxnSpLocks/>
          </p:cNvCxnSpPr>
          <p:nvPr/>
        </p:nvCxnSpPr>
        <p:spPr>
          <a:xfrm flipV="1">
            <a:off x="6091357" y="3605213"/>
            <a:ext cx="295156" cy="38391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/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22249-8963-97A5-B1A6-3F895ECD21A8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1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69A91BBA-9C9C-CD55-E284-F83F895A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</p:spTree>
    <p:extLst>
      <p:ext uri="{BB962C8B-B14F-4D97-AF65-F5344CB8AC3E}">
        <p14:creationId xmlns:p14="http://schemas.microsoft.com/office/powerpoint/2010/main" val="3136315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7" name="Content Placeholder 6" descr="A green cube with black background&#10;&#10;Description automatically generated">
            <a:extLst>
              <a:ext uri="{FF2B5EF4-FFF2-40B4-BE49-F238E27FC236}">
                <a16:creationId xmlns:a16="http://schemas.microsoft.com/office/drawing/2014/main" id="{3DDC1693-7FA6-3E7E-20F8-7710E6E9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2D97BA-7AC1-7348-F21B-E26D444F7B1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A953EF-9BD4-AD13-F7D5-2D81356EBB47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3FFC988E-A684-4ADE-F155-BD857D33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2FB18-2A8C-44CC-A11C-8C15E54C59C4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9956BE-BB2E-98DF-E290-97892F2763C8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15850-8BFC-F005-5009-668A928153B3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8EDB50-92A0-4046-8F03-C80629ADFD01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9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square&#10;&#10;Description automatically generated">
            <a:extLst>
              <a:ext uri="{FF2B5EF4-FFF2-40B4-BE49-F238E27FC236}">
                <a16:creationId xmlns:a16="http://schemas.microsoft.com/office/drawing/2014/main" id="{06561C94-CF44-2D93-E931-30240647F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CFC9B-163C-6DE6-F22D-000C6E586C51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EFDF00-386E-515D-4419-1068CE1BBD5F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8F83F6-4CC2-C679-7CEB-81CAC7D81EE5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4DE9ADD-4F47-72D8-89E6-16B8E6632304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D77DA5D7-3765-F7C2-332A-1A3F3EBDE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C09E5-D96B-27FD-41EA-F48974270CB8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/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42CEF0A-B8AF-6B29-916D-0CB1D3BF2A0E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4273C0-6F10-3DB8-1039-9E7D995B4D89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5ECEF44-86ED-84FF-EE7C-B2527E73AFF3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870A3FF-BFDD-D327-93D8-8385AF2F1862}"/>
              </a:ext>
            </a:extLst>
          </p:cNvPr>
          <p:cNvSpPr/>
          <p:nvPr/>
        </p:nvSpPr>
        <p:spPr>
          <a:xfrm flipV="1">
            <a:off x="6501384" y="4462272"/>
            <a:ext cx="2299336" cy="713232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2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E81D848D-D1D5-B610-6A88-66EF60706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1B7BC0-AB2A-38A5-A28A-F6415E438A2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DE28F6B-D77D-5780-279A-047C61D19FAC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07C1A4-1C90-722A-91E8-FDC95AFCE9F2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64BDA63-25ED-6126-ACAB-327E35135A3A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67F29A-A1F6-90BC-D874-25133F15BDEF}"/>
                  </a:ext>
                </a:extLst>
              </p:cNvPr>
              <p:cNvSpPr txBox="1"/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67F29A-A1F6-90BC-D874-25133F15B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FB97FA-5B38-B9C6-2552-49A404345057}"/>
              </a:ext>
            </a:extLst>
          </p:cNvPr>
          <p:cNvSpPr/>
          <p:nvPr/>
        </p:nvSpPr>
        <p:spPr>
          <a:xfrm flipV="1">
            <a:off x="6501384" y="4462272"/>
            <a:ext cx="2299336" cy="713232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-ball paradox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/>
                  <a:t> dimension: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i="1" dirty="0"/>
                  <a:t> “blue” balls, “red” ball radius: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  <a:blipFill>
                <a:blip r:embed="rId3"/>
                <a:stretch>
                  <a:fillRect t="-2991" b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/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(=</m:t>
                      </m:r>
                      <m:rad>
                        <m:radPr>
                          <m:degHide m:val="on"/>
                          <m:ctrlPr>
                            <a:rPr lang="en-US" sz="2400" b="0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−1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/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2800" b="1" i="1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𝟏𝟎𝟐𝟒</m:t>
                    </m:r>
                  </m:oMath>
                </a14:m>
                <a:r>
                  <a:rPr lang="en-US" sz="2800" b="1" i="1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</m:rad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≈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800" b="1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blipFill>
                <a:blip r:embed="rId5"/>
                <a:stretch>
                  <a:fillRect t="-2151" b="-30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5B60546-E7E6-D1D3-8CC2-0FBB440D67A3}"/>
              </a:ext>
            </a:extLst>
          </p:cNvPr>
          <p:cNvSpPr/>
          <p:nvPr/>
        </p:nvSpPr>
        <p:spPr>
          <a:xfrm>
            <a:off x="11472421" y="5517855"/>
            <a:ext cx="676717" cy="56374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/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blipFill>
                <a:blip r:embed="rId6"/>
                <a:stretch>
                  <a:fillRect l="-5128" r="-256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94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11" grpId="0" animBg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30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4586-C3CF-1F32-B8CA-0C39C0D9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2B474F-82F2-B7A1-C2A8-823B2AB464F5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62A076-57A0-BB83-47AB-8036D2504A48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0D49BF6-03B6-B663-F835-048ED6DBC047}"/>
              </a:ext>
            </a:extLst>
          </p:cNvPr>
          <p:cNvSpPr/>
          <p:nvPr/>
        </p:nvSpPr>
        <p:spPr>
          <a:xfrm>
            <a:off x="7198454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CBEEB3-FB5C-FF45-7291-ADBE349ABAA3}"/>
              </a:ext>
            </a:extLst>
          </p:cNvPr>
          <p:cNvSpPr/>
          <p:nvPr/>
        </p:nvSpPr>
        <p:spPr>
          <a:xfrm>
            <a:off x="4884522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CE27A4C-A10B-B0D0-C9DC-3859E6B44041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A8AF2E-7B93-51E5-C292-EF29327932D4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F3C45F-09D5-D9D1-9904-3621CE697B16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9D74C7-71B0-45DA-FFCE-AE3EB565E6A6}"/>
              </a:ext>
            </a:extLst>
          </p:cNvPr>
          <p:cNvSpPr/>
          <p:nvPr/>
        </p:nvSpPr>
        <p:spPr>
          <a:xfrm>
            <a:off x="6241137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CC54B0-A2D9-6AB9-0D4C-5FDE77496E88}"/>
              </a:ext>
            </a:extLst>
          </p:cNvPr>
          <p:cNvSpPr/>
          <p:nvPr/>
        </p:nvSpPr>
        <p:spPr>
          <a:xfrm>
            <a:off x="3927205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57DA03-92DF-01AD-EE8B-ED884EAE46B8}"/>
              </a:ext>
            </a:extLst>
          </p:cNvPr>
          <p:cNvSpPr/>
          <p:nvPr/>
        </p:nvSpPr>
        <p:spPr>
          <a:xfrm>
            <a:off x="3927205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89A0A16-5BD3-2FCF-F8C7-A673A4C8EB89}"/>
              </a:ext>
            </a:extLst>
          </p:cNvPr>
          <p:cNvSpPr/>
          <p:nvPr/>
        </p:nvSpPr>
        <p:spPr>
          <a:xfrm>
            <a:off x="6241137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0CFACD3-A0D9-67C3-84A7-D035DEA025E0}"/>
              </a:ext>
            </a:extLst>
          </p:cNvPr>
          <p:cNvSpPr/>
          <p:nvPr/>
        </p:nvSpPr>
        <p:spPr>
          <a:xfrm>
            <a:off x="5529263" y="3417748"/>
            <a:ext cx="1142762" cy="1142762"/>
          </a:xfrm>
          <a:custGeom>
            <a:avLst/>
            <a:gdLst>
              <a:gd name="connsiteX0" fmla="*/ 1142762 w 1142762"/>
              <a:gd name="connsiteY0" fmla="*/ 571381 h 1142762"/>
              <a:gd name="connsiteX1" fmla="*/ 571381 w 1142762"/>
              <a:gd name="connsiteY1" fmla="*/ 1142763 h 1142762"/>
              <a:gd name="connsiteX2" fmla="*/ 0 w 1142762"/>
              <a:gd name="connsiteY2" fmla="*/ 571381 h 1142762"/>
              <a:gd name="connsiteX3" fmla="*/ 571381 w 1142762"/>
              <a:gd name="connsiteY3" fmla="*/ 0 h 1142762"/>
              <a:gd name="connsiteX4" fmla="*/ 1142762 w 1142762"/>
              <a:gd name="connsiteY4" fmla="*/ 571381 h 11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762" h="1142762">
                <a:moveTo>
                  <a:pt x="1142762" y="571381"/>
                </a:moveTo>
                <a:cubicBezTo>
                  <a:pt x="1142762" y="886947"/>
                  <a:pt x="886946" y="1142763"/>
                  <a:pt x="571381" y="1142763"/>
                </a:cubicBezTo>
                <a:cubicBezTo>
                  <a:pt x="255816" y="1142763"/>
                  <a:pt x="0" y="886947"/>
                  <a:pt x="0" y="571381"/>
                </a:cubicBezTo>
                <a:cubicBezTo>
                  <a:pt x="0" y="255816"/>
                  <a:pt x="255816" y="0"/>
                  <a:pt x="571381" y="0"/>
                </a:cubicBezTo>
                <a:cubicBezTo>
                  <a:pt x="886946" y="0"/>
                  <a:pt x="1142762" y="255816"/>
                  <a:pt x="1142762" y="571381"/>
                </a:cubicBezTo>
                <a:close/>
              </a:path>
            </a:pathLst>
          </a:custGeom>
          <a:noFill/>
          <a:ln w="53836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7307A87-992D-2A41-E04C-3A4F011CD740}"/>
              </a:ext>
            </a:extLst>
          </p:cNvPr>
          <p:cNvSpPr/>
          <p:nvPr/>
        </p:nvSpPr>
        <p:spPr>
          <a:xfrm>
            <a:off x="3650785" y="1537819"/>
            <a:ext cx="4901062" cy="4902358"/>
          </a:xfrm>
          <a:custGeom>
            <a:avLst/>
            <a:gdLst>
              <a:gd name="connsiteX0" fmla="*/ 2134148 w 4901062"/>
              <a:gd name="connsiteY0" fmla="*/ 2927015 h 4902358"/>
              <a:gd name="connsiteX1" fmla="*/ 2382847 w 4901062"/>
              <a:gd name="connsiteY1" fmla="*/ 3653253 h 4902358"/>
              <a:gd name="connsiteX2" fmla="*/ 2144884 w 4901062"/>
              <a:gd name="connsiteY2" fmla="*/ 4550887 h 4902358"/>
              <a:gd name="connsiteX3" fmla="*/ 2450260 w 4901062"/>
              <a:gd name="connsiteY3" fmla="*/ 4902359 h 4902358"/>
              <a:gd name="connsiteX4" fmla="*/ 2755642 w 4901062"/>
              <a:gd name="connsiteY4" fmla="*/ 4550887 h 4902358"/>
              <a:gd name="connsiteX5" fmla="*/ 2517672 w 4901062"/>
              <a:gd name="connsiteY5" fmla="*/ 3653253 h 4902358"/>
              <a:gd name="connsiteX6" fmla="*/ 2766377 w 4901062"/>
              <a:gd name="connsiteY6" fmla="*/ 2927015 h 4902358"/>
              <a:gd name="connsiteX7" fmla="*/ 2925718 w 4901062"/>
              <a:gd name="connsiteY7" fmla="*/ 2767263 h 4902358"/>
              <a:gd name="connsiteX8" fmla="*/ 3651956 w 4901062"/>
              <a:gd name="connsiteY8" fmla="*/ 2518558 h 4902358"/>
              <a:gd name="connsiteX9" fmla="*/ 4549590 w 4901062"/>
              <a:gd name="connsiteY9" fmla="*/ 2756527 h 4902358"/>
              <a:gd name="connsiteX10" fmla="*/ 4901062 w 4901062"/>
              <a:gd name="connsiteY10" fmla="*/ 2451145 h 4902358"/>
              <a:gd name="connsiteX11" fmla="*/ 4549590 w 4901062"/>
              <a:gd name="connsiteY11" fmla="*/ 2145769 h 4902358"/>
              <a:gd name="connsiteX12" fmla="*/ 3651956 w 4901062"/>
              <a:gd name="connsiteY12" fmla="*/ 2383733 h 4902358"/>
              <a:gd name="connsiteX13" fmla="*/ 2925718 w 4901062"/>
              <a:gd name="connsiteY13" fmla="*/ 2135028 h 4902358"/>
              <a:gd name="connsiteX14" fmla="*/ 2765977 w 4901062"/>
              <a:gd name="connsiteY14" fmla="*/ 1975344 h 4902358"/>
              <a:gd name="connsiteX15" fmla="*/ 2517272 w 4901062"/>
              <a:gd name="connsiteY15" fmla="*/ 1249106 h 4902358"/>
              <a:gd name="connsiteX16" fmla="*/ 2755242 w 4901062"/>
              <a:gd name="connsiteY16" fmla="*/ 351472 h 4902358"/>
              <a:gd name="connsiteX17" fmla="*/ 2449860 w 4901062"/>
              <a:gd name="connsiteY17" fmla="*/ 0 h 4902358"/>
              <a:gd name="connsiteX18" fmla="*/ 2144484 w 4901062"/>
              <a:gd name="connsiteY18" fmla="*/ 351472 h 4902358"/>
              <a:gd name="connsiteX19" fmla="*/ 2382447 w 4901062"/>
              <a:gd name="connsiteY19" fmla="*/ 1249106 h 4902358"/>
              <a:gd name="connsiteX20" fmla="*/ 2133742 w 4901062"/>
              <a:gd name="connsiteY20" fmla="*/ 1975344 h 4902358"/>
              <a:gd name="connsiteX21" fmla="*/ 1975344 w 4901062"/>
              <a:gd name="connsiteY21" fmla="*/ 2137370 h 4902358"/>
              <a:gd name="connsiteX22" fmla="*/ 1249106 w 4901062"/>
              <a:gd name="connsiteY22" fmla="*/ 2386075 h 4902358"/>
              <a:gd name="connsiteX23" fmla="*/ 351472 w 4901062"/>
              <a:gd name="connsiteY23" fmla="*/ 2148106 h 4902358"/>
              <a:gd name="connsiteX24" fmla="*/ 0 w 4901062"/>
              <a:gd name="connsiteY24" fmla="*/ 2453488 h 4902358"/>
              <a:gd name="connsiteX25" fmla="*/ 351472 w 4901062"/>
              <a:gd name="connsiteY25" fmla="*/ 2758864 h 4902358"/>
              <a:gd name="connsiteX26" fmla="*/ 1249106 w 4901062"/>
              <a:gd name="connsiteY26" fmla="*/ 2520900 h 4902358"/>
              <a:gd name="connsiteX27" fmla="*/ 1975344 w 4901062"/>
              <a:gd name="connsiteY27" fmla="*/ 2769605 h 4902358"/>
              <a:gd name="connsiteX28" fmla="*/ 2134148 w 4901062"/>
              <a:gd name="connsiteY28" fmla="*/ 2927015 h 490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901062" h="4902358">
                <a:moveTo>
                  <a:pt x="2134148" y="2927015"/>
                </a:moveTo>
                <a:cubicBezTo>
                  <a:pt x="2335552" y="3064646"/>
                  <a:pt x="2387721" y="3395247"/>
                  <a:pt x="2382847" y="3653253"/>
                </a:cubicBezTo>
                <a:cubicBezTo>
                  <a:pt x="2377979" y="3911253"/>
                  <a:pt x="2249353" y="4331121"/>
                  <a:pt x="2144884" y="4550887"/>
                </a:cubicBezTo>
                <a:cubicBezTo>
                  <a:pt x="2040420" y="4770653"/>
                  <a:pt x="2176844" y="4897737"/>
                  <a:pt x="2450260" y="4902359"/>
                </a:cubicBezTo>
                <a:cubicBezTo>
                  <a:pt x="2723681" y="4897737"/>
                  <a:pt x="2860106" y="4770653"/>
                  <a:pt x="2755642" y="4550887"/>
                </a:cubicBezTo>
                <a:cubicBezTo>
                  <a:pt x="2651172" y="4331121"/>
                  <a:pt x="2522546" y="3911253"/>
                  <a:pt x="2517672" y="3653253"/>
                </a:cubicBezTo>
                <a:cubicBezTo>
                  <a:pt x="2512804" y="3395247"/>
                  <a:pt x="2564974" y="3064646"/>
                  <a:pt x="2766377" y="2927015"/>
                </a:cubicBezTo>
                <a:cubicBezTo>
                  <a:pt x="2824060" y="2887033"/>
                  <a:pt x="2878931" y="2838909"/>
                  <a:pt x="2925718" y="2767263"/>
                </a:cubicBezTo>
                <a:cubicBezTo>
                  <a:pt x="3063349" y="2565859"/>
                  <a:pt x="3393955" y="2513690"/>
                  <a:pt x="3651956" y="2518558"/>
                </a:cubicBezTo>
                <a:cubicBezTo>
                  <a:pt x="3909957" y="2523431"/>
                  <a:pt x="4329824" y="2652057"/>
                  <a:pt x="4549590" y="2756527"/>
                </a:cubicBezTo>
                <a:cubicBezTo>
                  <a:pt x="4769357" y="2860991"/>
                  <a:pt x="4896440" y="2724566"/>
                  <a:pt x="4901062" y="2451145"/>
                </a:cubicBezTo>
                <a:cubicBezTo>
                  <a:pt x="4896440" y="2177730"/>
                  <a:pt x="4769357" y="2041305"/>
                  <a:pt x="4549590" y="2145769"/>
                </a:cubicBezTo>
                <a:cubicBezTo>
                  <a:pt x="4329824" y="2250233"/>
                  <a:pt x="3909957" y="2378865"/>
                  <a:pt x="3651956" y="2383733"/>
                </a:cubicBezTo>
                <a:cubicBezTo>
                  <a:pt x="3393955" y="2388606"/>
                  <a:pt x="3063349" y="2336437"/>
                  <a:pt x="2925718" y="2135028"/>
                </a:cubicBezTo>
                <a:cubicBezTo>
                  <a:pt x="2880994" y="2067718"/>
                  <a:pt x="2826711" y="2016200"/>
                  <a:pt x="2765977" y="1975344"/>
                </a:cubicBezTo>
                <a:cubicBezTo>
                  <a:pt x="2564574" y="1837713"/>
                  <a:pt x="2512404" y="1507113"/>
                  <a:pt x="2517272" y="1249106"/>
                </a:cubicBezTo>
                <a:cubicBezTo>
                  <a:pt x="2522146" y="991106"/>
                  <a:pt x="2650772" y="571238"/>
                  <a:pt x="2755242" y="351472"/>
                </a:cubicBezTo>
                <a:cubicBezTo>
                  <a:pt x="2859706" y="131706"/>
                  <a:pt x="2723281" y="4624"/>
                  <a:pt x="2449860" y="0"/>
                </a:cubicBezTo>
                <a:cubicBezTo>
                  <a:pt x="2176444" y="4624"/>
                  <a:pt x="2040014" y="131706"/>
                  <a:pt x="2144484" y="351472"/>
                </a:cubicBezTo>
                <a:cubicBezTo>
                  <a:pt x="2248948" y="571238"/>
                  <a:pt x="2377579" y="991106"/>
                  <a:pt x="2382447" y="1249106"/>
                </a:cubicBezTo>
                <a:cubicBezTo>
                  <a:pt x="2387321" y="1507113"/>
                  <a:pt x="2335146" y="1837713"/>
                  <a:pt x="2133742" y="1975344"/>
                </a:cubicBezTo>
                <a:cubicBezTo>
                  <a:pt x="2072397" y="2017937"/>
                  <a:pt x="2016417" y="2067701"/>
                  <a:pt x="1975344" y="2137370"/>
                </a:cubicBezTo>
                <a:cubicBezTo>
                  <a:pt x="1837713" y="2338774"/>
                  <a:pt x="1507112" y="2390949"/>
                  <a:pt x="1249106" y="2386075"/>
                </a:cubicBezTo>
                <a:cubicBezTo>
                  <a:pt x="991106" y="2381202"/>
                  <a:pt x="571238" y="2252576"/>
                  <a:pt x="351472" y="2148106"/>
                </a:cubicBezTo>
                <a:cubicBezTo>
                  <a:pt x="131707" y="2043642"/>
                  <a:pt x="4624" y="2180067"/>
                  <a:pt x="0" y="2453488"/>
                </a:cubicBezTo>
                <a:cubicBezTo>
                  <a:pt x="4625" y="2726903"/>
                  <a:pt x="131707" y="2863334"/>
                  <a:pt x="351472" y="2758864"/>
                </a:cubicBezTo>
                <a:cubicBezTo>
                  <a:pt x="571238" y="2654400"/>
                  <a:pt x="991106" y="2525774"/>
                  <a:pt x="1249106" y="2520900"/>
                </a:cubicBezTo>
                <a:cubicBezTo>
                  <a:pt x="1507112" y="2516027"/>
                  <a:pt x="1837713" y="2568202"/>
                  <a:pt x="1975344" y="2769605"/>
                </a:cubicBezTo>
                <a:cubicBezTo>
                  <a:pt x="2019840" y="2835538"/>
                  <a:pt x="2073294" y="2887176"/>
                  <a:pt x="2134148" y="2927015"/>
                </a:cubicBezTo>
                <a:close/>
              </a:path>
            </a:pathLst>
          </a:custGeom>
          <a:noFill/>
          <a:ln w="57055" cap="rnd">
            <a:solidFill>
              <a:srgbClr val="FF66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019B19-E929-9841-8DCD-7E974FAE6827}"/>
              </a:ext>
            </a:extLst>
          </p:cNvPr>
          <p:cNvSpPr/>
          <p:nvPr/>
        </p:nvSpPr>
        <p:spPr>
          <a:xfrm>
            <a:off x="7017544" y="3700463"/>
            <a:ext cx="504825" cy="561975"/>
          </a:xfrm>
          <a:prstGeom prst="ellipse">
            <a:avLst/>
          </a:prstGeom>
          <a:noFill/>
          <a:ln w="762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F52BAC9-6DBD-81C5-42B8-B75D04138306}"/>
              </a:ext>
            </a:extLst>
          </p:cNvPr>
          <p:cNvSpPr/>
          <p:nvPr/>
        </p:nvSpPr>
        <p:spPr>
          <a:xfrm>
            <a:off x="4448303" y="2310861"/>
            <a:ext cx="3502310" cy="3470806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1905000" cap="rnd">
            <a:solidFill>
              <a:schemeClr val="tx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70CDB5-419D-7CC8-D95D-ED649EC2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2F5548EC-845E-F170-7BF0-1917D0E20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</p:spTree>
    <p:extLst>
      <p:ext uri="{BB962C8B-B14F-4D97-AF65-F5344CB8AC3E}">
        <p14:creationId xmlns:p14="http://schemas.microsoft.com/office/powerpoint/2010/main" val="206047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4E58-365D-2C97-236F-B27FE4C4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11" name="Content Placeholder 10" descr="A close-up of a molecule&#10;&#10;Description automatically generated">
            <a:extLst>
              <a:ext uri="{FF2B5EF4-FFF2-40B4-BE49-F238E27FC236}">
                <a16:creationId xmlns:a16="http://schemas.microsoft.com/office/drawing/2014/main" id="{9F94347C-63B8-1039-61A4-3E46C581B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4CC0122-1416-4A37-71B6-04D71CDFF3DE}"/>
              </a:ext>
            </a:extLst>
          </p:cNvPr>
          <p:cNvSpPr/>
          <p:nvPr/>
        </p:nvSpPr>
        <p:spPr>
          <a:xfrm>
            <a:off x="6343650" y="2798952"/>
            <a:ext cx="2790825" cy="268098"/>
          </a:xfrm>
          <a:custGeom>
            <a:avLst/>
            <a:gdLst>
              <a:gd name="connsiteX0" fmla="*/ 2790825 w 2790825"/>
              <a:gd name="connsiteY0" fmla="*/ 182373 h 268098"/>
              <a:gd name="connsiteX1" fmla="*/ 1314450 w 2790825"/>
              <a:gd name="connsiteY1" fmla="*/ 1398 h 268098"/>
              <a:gd name="connsiteX2" fmla="*/ 0 w 2790825"/>
              <a:gd name="connsiteY2" fmla="*/ 268098 h 26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0825" h="268098">
                <a:moveTo>
                  <a:pt x="2790825" y="182373"/>
                </a:moveTo>
                <a:cubicBezTo>
                  <a:pt x="2285206" y="84741"/>
                  <a:pt x="1779587" y="-12890"/>
                  <a:pt x="1314450" y="1398"/>
                </a:cubicBezTo>
                <a:cubicBezTo>
                  <a:pt x="849312" y="15685"/>
                  <a:pt x="424656" y="141891"/>
                  <a:pt x="0" y="268098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39977-3C35-E044-663B-BEE93133A81C}"/>
              </a:ext>
            </a:extLst>
          </p:cNvPr>
          <p:cNvSpPr txBox="1"/>
          <p:nvPr/>
        </p:nvSpPr>
        <p:spPr>
          <a:xfrm>
            <a:off x="9134475" y="2702168"/>
            <a:ext cx="165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Not Convex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77E0E4-C07F-B72A-030A-8A87EE91B46D}"/>
              </a:ext>
            </a:extLst>
          </p:cNvPr>
          <p:cNvSpPr/>
          <p:nvPr/>
        </p:nvSpPr>
        <p:spPr>
          <a:xfrm>
            <a:off x="4448303" y="2310861"/>
            <a:ext cx="3502310" cy="3470806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1905000" cap="rnd">
            <a:solidFill>
              <a:schemeClr val="tx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51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Microsoft Office PowerPoint</Application>
  <PresentationFormat>Widescreen</PresentationFormat>
  <Paragraphs>98</Paragraphs>
  <Slides>30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Higher dimensions of π</vt:lpstr>
      <vt:lpstr>Higher dimensions of π</vt:lpstr>
      <vt:lpstr>Higher dimensions of π</vt:lpstr>
      <vt:lpstr>Higher dimensions of π</vt:lpstr>
      <vt:lpstr>ε-width unit sphere vs unit ball</vt:lpstr>
      <vt:lpstr>4 circles paradox</vt:lpstr>
      <vt:lpstr>4 circles paradox</vt:lpstr>
      <vt:lpstr>4 circles paradox</vt:lpstr>
      <vt:lpstr>4 circles paradox</vt:lpstr>
      <vt:lpstr>4 circles paradox</vt:lpstr>
      <vt:lpstr>8 balls paradox</vt:lpstr>
      <vt:lpstr>8 balls paradox</vt:lpstr>
      <vt:lpstr>8 balls paradox</vt:lpstr>
      <vt:lpstr>8 balls paradox</vt:lpstr>
      <vt:lpstr>8 balls paradox</vt:lpstr>
      <vt:lpstr>8 balls paradox</vt:lpstr>
      <vt:lpstr> 2^n n-ball paradox</vt:lpstr>
      <vt:lpstr>4 circles paradox</vt:lpstr>
      <vt:lpstr>4 circles paradox</vt:lpstr>
      <vt:lpstr>8 balls paradox</vt:lpstr>
      <vt:lpstr>8 balls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60</cp:revision>
  <dcterms:created xsi:type="dcterms:W3CDTF">2023-12-08T10:03:41Z</dcterms:created>
  <dcterms:modified xsi:type="dcterms:W3CDTF">2023-12-13T10:41:14Z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