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D1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6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7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07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25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4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0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14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7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9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92535B-5446-45BE-860B-C69B89E60B9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1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dyverse.org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stackoverflow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ivan.contrerasv@tec.m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68821-F4BB-4E2E-8051-96D6B6773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 Models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1B517-1225-441D-9CCB-DE7CEBF02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 1</a:t>
            </a:r>
          </a:p>
          <a:p>
            <a:r>
              <a:rPr lang="en-US" dirty="0"/>
              <a:t>Introduction to Linear Models and programming language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809DC6F-1486-446D-9228-2763AE1FEABA}"/>
              </a:ext>
            </a:extLst>
          </p:cNvPr>
          <p:cNvSpPr/>
          <p:nvPr/>
        </p:nvSpPr>
        <p:spPr>
          <a:xfrm>
            <a:off x="0" y="6357257"/>
            <a:ext cx="1846217" cy="500743"/>
          </a:xfrm>
          <a:prstGeom prst="rect">
            <a:avLst/>
          </a:prstGeom>
          <a:solidFill>
            <a:srgbClr val="4A66AC"/>
          </a:solidFill>
          <a:ln>
            <a:solidFill>
              <a:srgbClr val="4A6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1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35A3B-8F5D-4B6B-90B5-753DDA5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63527"/>
            <a:ext cx="7543800" cy="1450757"/>
          </a:xfrm>
        </p:spPr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9A914-9530-464D-874E-836A7A55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name.</a:t>
            </a:r>
          </a:p>
          <a:p>
            <a:r>
              <a:rPr lang="en-US" dirty="0"/>
              <a:t>Semester.</a:t>
            </a:r>
          </a:p>
          <a:p>
            <a:r>
              <a:rPr lang="en-US" dirty="0"/>
              <a:t>Why LAF?</a:t>
            </a:r>
          </a:p>
          <a:p>
            <a:r>
              <a:rPr lang="en-US" dirty="0"/>
              <a:t>Where would you like to work? Why?</a:t>
            </a:r>
          </a:p>
          <a:p>
            <a:r>
              <a:rPr lang="en-US" dirty="0"/>
              <a:t>Favorite module so far and future module that cause anticipation on you.</a:t>
            </a:r>
          </a:p>
          <a:p>
            <a:r>
              <a:rPr lang="en-US" dirty="0"/>
              <a:t>Expectations of the module. What would you like to learn?</a:t>
            </a:r>
          </a:p>
          <a:p>
            <a:r>
              <a:rPr lang="en-US" dirty="0"/>
              <a:t>Any experience in R, Calculus or Linear Algebra?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8242F-4B88-4349-944B-17AED77E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Objectives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3B65E-9074-4C75-938D-5BED45C1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92869"/>
            <a:ext cx="3703320" cy="40233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Linear Models statistical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the mathematic fundamentals and assumptions to fit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Extend the simple model and possible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simulations to evaluate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results to make inference and make data-driven policy or business decisions.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CFD2C-BAF9-43DE-8C3B-3C195AC3B3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the correct mathematical model to explain certain phenomena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programming language and real datasets to fit linear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the results in an academic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the statistical tests to evaluate the performance of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 and present the results academically</a:t>
            </a:r>
          </a:p>
        </p:txBody>
      </p:sp>
    </p:spTree>
    <p:extLst>
      <p:ext uri="{BB962C8B-B14F-4D97-AF65-F5344CB8AC3E}">
        <p14:creationId xmlns:p14="http://schemas.microsoft.com/office/powerpoint/2010/main" val="225715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8D3D3-0B67-454D-9C69-31EF4BA1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9470"/>
            <a:ext cx="7543800" cy="1450757"/>
          </a:xfrm>
        </p:spPr>
        <p:txBody>
          <a:bodyPr/>
          <a:lstStyle/>
          <a:p>
            <a:r>
              <a:rPr lang="en-US"/>
              <a:t>Lectures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5E34A-6D8A-4F75-8131-F3A6A0D2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92868"/>
            <a:ext cx="75438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Linear Models and programming language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Statistical Inference for Linear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Extension of lineal models and model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Relaxing assumptions I: 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Relaxing assumptions II: Heteroskedasticity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Relaxing assumptions III: Autocorrelation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Numbers and Monte Carlo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Scenario Generation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24185-6D34-4F3A-8D2A-9C702B45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criteria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39023-582F-48F6-BACE-8A1BEDA2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92868"/>
            <a:ext cx="7543801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Activities		5%</a:t>
            </a:r>
          </a:p>
          <a:p>
            <a:pPr lvl="1"/>
            <a:r>
              <a:rPr lang="en-US" dirty="0"/>
              <a:t>One per week</a:t>
            </a:r>
          </a:p>
          <a:p>
            <a:r>
              <a:rPr lang="en-US" dirty="0"/>
              <a:t>Quiz 1 			10%</a:t>
            </a:r>
          </a:p>
          <a:p>
            <a:pPr lvl="1"/>
            <a:r>
              <a:rPr lang="en-US" dirty="0"/>
              <a:t>Session 3</a:t>
            </a:r>
          </a:p>
          <a:p>
            <a:r>
              <a:rPr lang="en-US" dirty="0"/>
              <a:t>Quiz 2 			10%</a:t>
            </a:r>
          </a:p>
          <a:p>
            <a:pPr lvl="1"/>
            <a:r>
              <a:rPr lang="en-US" dirty="0"/>
              <a:t>Session 7</a:t>
            </a:r>
          </a:p>
          <a:p>
            <a:r>
              <a:rPr lang="en-US" dirty="0"/>
              <a:t>Final Exam 		20%</a:t>
            </a:r>
          </a:p>
          <a:p>
            <a:pPr lvl="1"/>
            <a:r>
              <a:rPr lang="en-US" dirty="0"/>
              <a:t>Session 9</a:t>
            </a:r>
          </a:p>
          <a:p>
            <a:r>
              <a:rPr lang="en-US" dirty="0"/>
              <a:t>Final project:		55%</a:t>
            </a:r>
          </a:p>
          <a:p>
            <a:pPr lvl="1"/>
            <a:r>
              <a:rPr lang="en-US" dirty="0"/>
              <a:t>Situation Report 	50%</a:t>
            </a:r>
          </a:p>
          <a:p>
            <a:pPr lvl="1"/>
            <a:r>
              <a:rPr lang="en-US" dirty="0"/>
              <a:t>Problem specification	 5%</a:t>
            </a:r>
          </a:p>
          <a:p>
            <a:pPr lvl="1"/>
            <a:r>
              <a:rPr lang="en-US" dirty="0"/>
              <a:t>Session 9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5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BBAEB-1746-48E7-A9E8-A858CC9C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E63A8-B325-4948-92A3-2FE10249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87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Wooldridge Jeffrey M. (2018) Introductory Econometrics: A Modern Approach. CENGAGE, 7</a:t>
            </a:r>
            <a:r>
              <a:rPr lang="en-US" baseline="30000" dirty="0"/>
              <a:t>th</a:t>
            </a:r>
            <a:r>
              <a:rPr lang="en-US" dirty="0"/>
              <a:t> edition.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Complementary books:</a:t>
            </a:r>
          </a:p>
          <a:p>
            <a:r>
              <a:rPr lang="en-US" dirty="0"/>
              <a:t>***</a:t>
            </a:r>
            <a:r>
              <a:rPr lang="en-US" dirty="0" err="1"/>
              <a:t>Forian</a:t>
            </a:r>
            <a:r>
              <a:rPr lang="en-US" dirty="0"/>
              <a:t> </a:t>
            </a:r>
            <a:r>
              <a:rPr lang="en-US" dirty="0" err="1"/>
              <a:t>Heiss</a:t>
            </a:r>
            <a:r>
              <a:rPr lang="en-US" dirty="0"/>
              <a:t> (2016) Using R for Introductory Econometrics.</a:t>
            </a:r>
          </a:p>
          <a:p>
            <a:pPr lvl="1"/>
            <a:r>
              <a:rPr lang="en-US" dirty="0"/>
              <a:t>R implementation of the main book.</a:t>
            </a:r>
          </a:p>
          <a:p>
            <a:r>
              <a:rPr lang="en-US" dirty="0"/>
              <a:t>**Gujarati Damodaran and Porter Dawn (2009) Basic Econometrics. The McGraw-Hill Series Economics, Fifth Edition.</a:t>
            </a:r>
          </a:p>
          <a:p>
            <a:pPr lvl="1"/>
            <a:r>
              <a:rPr lang="en-US" dirty="0"/>
              <a:t>Theoretical introduction.</a:t>
            </a:r>
          </a:p>
          <a:p>
            <a:r>
              <a:rPr lang="en-US" dirty="0"/>
              <a:t>* Chris Brooks (2014) Introductory Econometrics for Finance. Cambridge University Press, Third Edition</a:t>
            </a:r>
          </a:p>
          <a:p>
            <a:pPr lvl="1"/>
            <a:r>
              <a:rPr lang="en-US" dirty="0"/>
              <a:t>To understand the models in financial industry, several examples come from this book.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7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F568E-1BC0-4C74-9455-81C2B618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663FD-76E4-47E5-B840-A8D1AAF0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CRAN (Comprehensive R Archive Network).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pPr lvl="1"/>
            <a:r>
              <a:rPr lang="en-US" dirty="0"/>
              <a:t>Help documents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Vignettes</a:t>
            </a:r>
          </a:p>
          <a:p>
            <a:pPr lvl="1"/>
            <a:r>
              <a:rPr lang="en-US" dirty="0"/>
              <a:t>Cheat sheets: </a:t>
            </a:r>
            <a:r>
              <a:rPr lang="en-US" dirty="0">
                <a:hlinkClick r:id="rId3"/>
              </a:rPr>
              <a:t>https://rstudio.com/resources/cheatsheets/</a:t>
            </a:r>
            <a:endParaRPr lang="en-US" dirty="0"/>
          </a:p>
          <a:p>
            <a:r>
              <a:rPr lang="en-US" dirty="0"/>
              <a:t>Stack Overflow. </a:t>
            </a:r>
            <a:r>
              <a:rPr lang="en-US" dirty="0">
                <a:hlinkClick r:id="rId4"/>
              </a:rPr>
              <a:t>https://stackoverflow.com/</a:t>
            </a:r>
            <a:endParaRPr lang="en-US" dirty="0"/>
          </a:p>
          <a:p>
            <a:pPr lvl="1"/>
            <a:r>
              <a:rPr lang="en-US" dirty="0"/>
              <a:t>Blogs where people comment code and post solutions</a:t>
            </a:r>
          </a:p>
          <a:p>
            <a:r>
              <a:rPr lang="en-US" dirty="0"/>
              <a:t>GitHub. </a:t>
            </a:r>
            <a:r>
              <a:rPr lang="en-US" dirty="0">
                <a:hlinkClick r:id="rId5"/>
              </a:rPr>
              <a:t>https://github.com/</a:t>
            </a:r>
            <a:endParaRPr lang="en-US" dirty="0"/>
          </a:p>
          <a:p>
            <a:pPr lvl="1"/>
            <a:r>
              <a:rPr lang="en-US" dirty="0"/>
              <a:t>Examples and tutorials from developers and users</a:t>
            </a:r>
          </a:p>
          <a:p>
            <a:r>
              <a:rPr lang="en-US" dirty="0" err="1"/>
              <a:t>Tidyverse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https://www.tidyverse.org/</a:t>
            </a:r>
            <a:endParaRPr lang="en-US" dirty="0"/>
          </a:p>
          <a:p>
            <a:pPr lvl="1"/>
            <a:r>
              <a:rPr lang="en-US" b="0" i="0" dirty="0">
                <a:solidFill>
                  <a:srgbClr val="1A1917"/>
                </a:solidFill>
                <a:effectLst/>
                <a:latin typeface="+mj-lt"/>
              </a:rPr>
              <a:t>R for data science (Book to learn the syntax and understand data)</a:t>
            </a:r>
          </a:p>
          <a:p>
            <a:pPr lvl="1"/>
            <a:r>
              <a:rPr lang="en-US" dirty="0">
                <a:solidFill>
                  <a:srgbClr val="1A1917"/>
                </a:solidFill>
                <a:latin typeface="+mj-lt"/>
              </a:rPr>
              <a:t>Tutorials</a:t>
            </a:r>
          </a:p>
          <a:p>
            <a:pPr marL="201168" lvl="1" indent="0">
              <a:buNone/>
            </a:pPr>
            <a:endParaRPr lang="en-US" b="0" i="0" dirty="0">
              <a:solidFill>
                <a:srgbClr val="1A1917"/>
              </a:solidFill>
              <a:effectLst/>
              <a:latin typeface="Lato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2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5616A-D1F2-4A8F-83C6-7D92C005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Doubts and Questions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2FF60-BA4B-4B18-AA42-07FC068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doubt you can send an email to: </a:t>
            </a:r>
            <a:r>
              <a:rPr lang="en-US" dirty="0">
                <a:hlinkClick r:id="rId2"/>
              </a:rPr>
              <a:t>marioivan.contrerasv@tec.mx</a:t>
            </a:r>
            <a:endParaRPr lang="en-US" dirty="0"/>
          </a:p>
          <a:p>
            <a:endParaRPr lang="en-US" dirty="0"/>
          </a:p>
          <a:p>
            <a:r>
              <a:rPr lang="en-US" dirty="0"/>
              <a:t>Be as detailed as possible so the answer be useful to you.</a:t>
            </a:r>
          </a:p>
          <a:p>
            <a:endParaRPr lang="en-US" dirty="0"/>
          </a:p>
          <a:p>
            <a:r>
              <a:rPr lang="en-US" dirty="0"/>
              <a:t>If you think you need to express verbally, then appoint for a zoom meeting.</a:t>
            </a:r>
          </a:p>
          <a:p>
            <a:endParaRPr lang="en-US" dirty="0"/>
          </a:p>
          <a:p>
            <a:r>
              <a:rPr lang="en-US" dirty="0"/>
              <a:t>Also, if you consider or want more details about a topic or code, we may arrange a group zoom to explain.</a:t>
            </a:r>
          </a:p>
          <a:p>
            <a:endParaRPr lang="en-US" dirty="0"/>
          </a:p>
          <a:p>
            <a:r>
              <a:rPr lang="en-US" i="1" dirty="0"/>
              <a:t>Proposal: </a:t>
            </a:r>
            <a:r>
              <a:rPr lang="en-US" b="1" i="1" dirty="0"/>
              <a:t>If and only if you have time</a:t>
            </a:r>
            <a:r>
              <a:rPr lang="en-US" i="1" dirty="0"/>
              <a:t>, we can have extra lectures or laboratories about the topics covered in the week.</a:t>
            </a:r>
          </a:p>
        </p:txBody>
      </p:sp>
    </p:spTree>
    <p:extLst>
      <p:ext uri="{BB962C8B-B14F-4D97-AF65-F5344CB8AC3E}">
        <p14:creationId xmlns:p14="http://schemas.microsoft.com/office/powerpoint/2010/main" val="1491483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alizado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ar Models.pptx" id="{263F6719-FCE8-492C-BAD3-6A7B6DEA65B6}" vid="{3E1CDC1A-13FB-4806-BC16-C64D1675AD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Linear Models Template</Template>
  <TotalTime>5307</TotalTime>
  <Words>536</Words>
  <Application>Microsoft Office PowerPoint</Application>
  <PresentationFormat>Presentación en pantalla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Lato</vt:lpstr>
      <vt:lpstr>Times New Roman</vt:lpstr>
      <vt:lpstr>Retrospección</vt:lpstr>
      <vt:lpstr>Econometric Models</vt:lpstr>
      <vt:lpstr>Presentation</vt:lpstr>
      <vt:lpstr>Module Objectives</vt:lpstr>
      <vt:lpstr>Lectures</vt:lpstr>
      <vt:lpstr>Grading criteria</vt:lpstr>
      <vt:lpstr>Book</vt:lpstr>
      <vt:lpstr>Resources</vt:lpstr>
      <vt:lpstr>Doubts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Mario Iván Contreras Valdez</dc:creator>
  <cp:lastModifiedBy>Mario Iván Contreras Valdez</cp:lastModifiedBy>
  <cp:revision>92</cp:revision>
  <dcterms:created xsi:type="dcterms:W3CDTF">2020-11-29T18:18:37Z</dcterms:created>
  <dcterms:modified xsi:type="dcterms:W3CDTF">2022-02-14T01:06:41Z</dcterms:modified>
</cp:coreProperties>
</file>