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4317" autoAdjust="0"/>
  </p:normalViewPr>
  <p:slideViewPr>
    <p:cSldViewPr snapToGrid="0">
      <p:cViewPr varScale="1">
        <p:scale>
          <a:sx n="117" d="100"/>
          <a:sy n="117" d="100"/>
        </p:scale>
        <p:origin x="117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A223849-021F-452E-A1F3-892AE52BBE56}" type="datetimeFigureOut">
              <a:rPr lang="en-US" smtClean="0"/>
              <a:t>6/26/2021</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4A8F6EE-A0F6-4A24-8145-5E7B5CA58C82}" type="slidenum">
              <a:rPr lang="en-US" smtClean="0"/>
              <a:t>‹#›</a:t>
            </a:fld>
            <a:endParaRPr lang="en-US"/>
          </a:p>
        </p:txBody>
      </p:sp>
    </p:spTree>
    <p:extLst>
      <p:ext uri="{BB962C8B-B14F-4D97-AF65-F5344CB8AC3E}">
        <p14:creationId xmlns:p14="http://schemas.microsoft.com/office/powerpoint/2010/main" val="2333688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3" name="Shape 3"/>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indent="0" algn="r"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4" name="Shape 4"/>
          <p:cNvSpPr>
            <a:spLocks noGrp="1" noRot="1" noChangeAspect="1"/>
          </p:cNvSpPr>
          <p:nvPr>
            <p:ph type="sldImg" idx="3"/>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9119474"/>
            <a:ext cx="3169919" cy="480060"/>
          </a:xfrm>
          <a:prstGeom prst="rect">
            <a:avLst/>
          </a:prstGeom>
          <a:noFill/>
          <a:ln>
            <a:noFill/>
          </a:ln>
        </p:spPr>
        <p:txBody>
          <a:bodyPr lIns="96645" tIns="96645" rIns="96645" bIns="96645" anchor="b"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7" name="Shape 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lvl1pPr marL="0" marR="0" indent="0" algn="r" rtl="0">
              <a:spcBef>
                <a:spcPts val="0"/>
              </a:spcBef>
              <a:buNone/>
              <a:defRPr sz="13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1990525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a:t>
            </a:fld>
            <a:endParaRPr lang="en-US"/>
          </a:p>
        </p:txBody>
      </p:sp>
      <p:sp>
        <p:nvSpPr>
          <p:cNvPr id="29" name="Shape 2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defTabSz="985072">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85072">
              <a:spcBef>
                <a:spcPct val="0"/>
              </a:spcBef>
            </a:pPr>
            <a:r>
              <a:rPr lang="en-US" altLang="en-US" dirty="0"/>
              <a:t>	http://writing.engr.psu.edu/assertion_evidence.html </a:t>
            </a:r>
          </a:p>
          <a:p>
            <a:pPr defTabSz="985072">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300" i="1" dirty="0"/>
              <a:t>You are more than welcome to use this template for your presentation slides. You may not, though, distribute this template for profit or distribute this template without giving credit to the source: http://writing.engr.psu.edu/</a:t>
            </a:r>
          </a:p>
          <a:p>
            <a:pPr defTabSz="985072">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10</a:t>
            </a:fld>
            <a:endParaRPr lang="en-US"/>
          </a:p>
        </p:txBody>
      </p:sp>
      <p:sp>
        <p:nvSpPr>
          <p:cNvPr id="170" name="Shape 17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1" name="Shape 171"/>
          <p:cNvSpPr txBox="1">
            <a:spLocks noGrp="1"/>
          </p:cNvSpPr>
          <p:nvPr>
            <p:ph type="body" idx="1"/>
          </p:nvPr>
        </p:nvSpPr>
        <p:spPr>
          <a:xfrm>
            <a:off x="731521" y="4560570"/>
            <a:ext cx="5852159" cy="4318873"/>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Sample slide from the middle of a presentation. Notice how animation works to allow the speaker to present fairly complex connections in a way that the audience can digest. Notice how the arrows show connections—something that bullets could not achieve.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This slide is a composite slide from a number of mechanical engineering seniors in ME 4006, a laboratory course at Virginia Tech. These presentations occurred during the Fall 2004 semester.</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91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11</a:t>
            </a:fld>
            <a:endParaRPr lang="en-US"/>
          </a:p>
        </p:txBody>
      </p:sp>
      <p:sp>
        <p:nvSpPr>
          <p:cNvPr id="178" name="Shape 17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9" name="Shape 179"/>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331266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12</a:t>
            </a:fld>
            <a:endParaRPr lang="en-US"/>
          </a:p>
        </p:txBody>
      </p:sp>
      <p:sp>
        <p:nvSpPr>
          <p:cNvPr id="190" name="Shape 1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92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solidFill>
                  <a:srgbClr val="000000"/>
                </a:solidFill>
                <a:latin typeface="Times New Roman"/>
                <a:ea typeface="Times New Roman"/>
                <a:cs typeface="Times New Roman"/>
                <a:sym typeface="Times New Roman"/>
              </a:rPr>
              <a:pPr>
                <a:buSzPct val="25000"/>
              </a:pPr>
              <a:t>13</a:t>
            </a:fld>
            <a:endParaRPr lang="en-US">
              <a:solidFill>
                <a:srgbClr val="000000"/>
              </a:solidFill>
              <a:latin typeface="Times New Roman"/>
              <a:ea typeface="Times New Roman"/>
              <a:cs typeface="Times New Roman"/>
              <a:sym typeface="Times New Roman"/>
            </a:endParaRPr>
          </a:p>
        </p:txBody>
      </p:sp>
      <p:sp>
        <p:nvSpPr>
          <p:cNvPr id="230" name="Shape 230"/>
          <p:cNvSpPr txBox="1"/>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en-US" sz="1300">
                <a:latin typeface="Times New Roman"/>
                <a:ea typeface="Times New Roman"/>
                <a:cs typeface="Times New Roman"/>
                <a:sym typeface="Times New Roman"/>
              </a:rPr>
              <a:pPr algn="r">
                <a:buSzPct val="25000"/>
              </a:pPr>
              <a:t>13</a:t>
            </a:fld>
            <a:endParaRPr lang="en-US" sz="1300">
              <a:latin typeface="Times New Roman"/>
              <a:ea typeface="Times New Roman"/>
              <a:cs typeface="Times New Roman"/>
              <a:sym typeface="Times New Roman"/>
            </a:endParaRPr>
          </a:p>
        </p:txBody>
      </p:sp>
      <p:sp>
        <p:nvSpPr>
          <p:cNvPr id="231" name="Shape 23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32" name="Shape 232"/>
          <p:cNvSpPr txBox="1">
            <a:spLocks noGrp="1"/>
          </p:cNvSpPr>
          <p:nvPr>
            <p:ph type="body" idx="1"/>
          </p:nvPr>
        </p:nvSpPr>
        <p:spPr>
          <a:xfrm>
            <a:off x="689186" y="4485561"/>
            <a:ext cx="5850466" cy="4400549"/>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This slide was created by Lauren Sawarynski, who earned her B.S. in Bioengineering at Penn State in 2010 and is now in the Physician Assistant Program at Yale Medical School.</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 for data:</a:t>
            </a:r>
          </a:p>
          <a:p>
            <a:pPr>
              <a:buSzPct val="25000"/>
            </a:pPr>
            <a:r>
              <a:rPr lang="en-US" sz="1100">
                <a:solidFill>
                  <a:schemeClr val="dk1"/>
                </a:solidFill>
                <a:latin typeface="Calibri"/>
                <a:ea typeface="Calibri"/>
                <a:cs typeface="Calibri"/>
                <a:sym typeface="Calibri"/>
              </a:rPr>
              <a:t>J.K. Lai, M.A. Martin, R. Meyricke, T. O’neill, and S. Roberts (2007, February). Factors associated with short-term hospital readmission rates for breast cancer patients in Western Australia: an observational study. </a:t>
            </a:r>
            <a:r>
              <a:rPr lang="en-US" sz="1100" i="1">
                <a:solidFill>
                  <a:schemeClr val="dk1"/>
                </a:solidFill>
                <a:latin typeface="Calibri"/>
                <a:ea typeface="Calibri"/>
                <a:cs typeface="Calibri"/>
                <a:sym typeface="Calibri"/>
              </a:rPr>
              <a:t>J Am Coll Surg.</a:t>
            </a:r>
            <a:r>
              <a:rPr lang="en-US" sz="1100">
                <a:solidFill>
                  <a:schemeClr val="dk1"/>
                </a:solidFill>
                <a:latin typeface="Calibri"/>
                <a:ea typeface="Calibri"/>
                <a:cs typeface="Calibri"/>
                <a:sym typeface="Calibri"/>
              </a:rPr>
              <a:t> 204 (2):193-200. </a:t>
            </a:r>
          </a:p>
        </p:txBody>
      </p:sp>
      <p:sp>
        <p:nvSpPr>
          <p:cNvPr id="233" name="Shape 233"/>
          <p:cNvSpPr txBox="1"/>
          <p:nvPr/>
        </p:nvSpPr>
        <p:spPr>
          <a:xfrm>
            <a:off x="4143587" y="9119474"/>
            <a:ext cx="3169919" cy="480060"/>
          </a:xfrm>
          <a:prstGeom prst="rect">
            <a:avLst/>
          </a:prstGeom>
          <a:noFill/>
          <a:ln>
            <a:noFill/>
          </a:ln>
        </p:spPr>
        <p:txBody>
          <a:bodyPr lIns="96619" tIns="48309" rIns="96619" bIns="48309" anchor="b" anchorCtr="0">
            <a:noAutofit/>
          </a:bodyPr>
          <a:lstStyle/>
          <a:p>
            <a:pPr algn="r">
              <a:buSzPct val="25000"/>
            </a:pPr>
            <a:fld id="{00000000-1234-1234-1234-123412341234}" type="slidenum">
              <a:rPr lang="en-US" sz="1300">
                <a:latin typeface="Times New Roman"/>
                <a:ea typeface="Times New Roman"/>
                <a:cs typeface="Times New Roman"/>
                <a:sym typeface="Times New Roman"/>
              </a:rPr>
              <a:pPr algn="r">
                <a:buSzPct val="25000"/>
              </a:pPr>
              <a:t>13</a:t>
            </a:fld>
            <a:endParaRPr lang="en-US" sz="1300">
              <a:latin typeface="Times New Roman"/>
              <a:ea typeface="Times New Roman"/>
              <a:cs typeface="Times New Roman"/>
              <a:sym typeface="Times New Roman"/>
            </a:endParaRPr>
          </a:p>
        </p:txBody>
      </p:sp>
    </p:spTree>
    <p:extLst>
      <p:ext uri="{BB962C8B-B14F-4D97-AF65-F5344CB8AC3E}">
        <p14:creationId xmlns:p14="http://schemas.microsoft.com/office/powerpoint/2010/main" val="3864901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14</a:t>
            </a:fld>
            <a:endParaRPr lang="en-US"/>
          </a:p>
        </p:txBody>
      </p:sp>
      <p:sp>
        <p:nvSpPr>
          <p:cNvPr id="240" name="Shape 2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41" name="Shape 241"/>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1052489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15</a:t>
            </a:fld>
            <a:endParaRPr lang="en-US"/>
          </a:p>
        </p:txBody>
      </p:sp>
      <p:sp>
        <p:nvSpPr>
          <p:cNvPr id="251" name="Shape 251"/>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2" name="Shape 25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Conclusion slide. Use the headline (no more than two lines) to state your most important conclusion. Begin the headline with </a:t>
            </a:r>
            <a:r>
              <a:rPr lang="en-US" sz="1300" i="1">
                <a:solidFill>
                  <a:schemeClr val="dk1"/>
                </a:solidFill>
                <a:latin typeface="Calibri"/>
                <a:ea typeface="Calibri"/>
                <a:cs typeface="Calibri"/>
                <a:sym typeface="Calibri"/>
              </a:rPr>
              <a:t>In summary</a:t>
            </a:r>
            <a:r>
              <a:rPr lang="en-US" sz="1300">
                <a:solidFill>
                  <a:schemeClr val="dk1"/>
                </a:solidFill>
                <a:latin typeface="Calibri"/>
                <a:ea typeface="Calibri"/>
                <a:cs typeface="Calibri"/>
                <a:sym typeface="Calibri"/>
              </a:rPr>
              <a:t> or </a:t>
            </a:r>
            <a:r>
              <a:rPr lang="en-US" sz="1300" i="1">
                <a:solidFill>
                  <a:schemeClr val="dk1"/>
                </a:solidFill>
                <a:latin typeface="Calibri"/>
                <a:ea typeface="Calibri"/>
                <a:cs typeface="Calibri"/>
                <a:sym typeface="Calibri"/>
              </a:rPr>
              <a:t>In conclusion</a:t>
            </a:r>
            <a:r>
              <a:rPr lang="en-US" sz="1300">
                <a:solidFill>
                  <a:schemeClr val="dk1"/>
                </a:solidFill>
                <a:latin typeface="Calibri"/>
                <a:ea typeface="Calibri"/>
                <a:cs typeface="Calibri"/>
                <a:sym typeface="Calibri"/>
              </a:rPr>
              <a:t> to ensure that the audience knows they have come to the presentation’s end. Support that headline with an image and parallel points.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should be your last slide. Audiences lose patience when they believe that they have come to the end, but other slides follow.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Notice that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appears at the bottom of this slide. That strategy is much more effective than burning a slide with just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This slide allows the audience to look at the most important slide of the presentation during the question period. See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r>
              <a:rPr lang="en-US" sz="1300" i="1">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pages 182-183. </a:t>
            </a:r>
          </a:p>
        </p:txBody>
      </p:sp>
    </p:spTree>
    <p:extLst>
      <p:ext uri="{BB962C8B-B14F-4D97-AF65-F5344CB8AC3E}">
        <p14:creationId xmlns:p14="http://schemas.microsoft.com/office/powerpoint/2010/main" val="2874651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16</a:t>
            </a:fld>
            <a:endParaRPr lang="en-US"/>
          </a:p>
        </p:txBody>
      </p:sp>
      <p:sp>
        <p:nvSpPr>
          <p:cNvPr id="266" name="Shape 266"/>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67" name="Shape 267"/>
          <p:cNvSpPr txBox="1">
            <a:spLocks noGrp="1"/>
          </p:cNvSpPr>
          <p:nvPr>
            <p:ph type="body" idx="1"/>
          </p:nvPr>
        </p:nvSpPr>
        <p:spPr>
          <a:xfrm>
            <a:off x="975361" y="4560570"/>
            <a:ext cx="5364479" cy="4320540"/>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conclusion slide. Notice how the presenter showed the connection between words blocks on this slide—a strategy that is much more effective than a bullet list, which hides the connections between details.</a:t>
            </a:r>
          </a:p>
          <a:p>
            <a:endParaRPr sz="1300">
              <a:solidFill>
                <a:schemeClr val="dk1"/>
              </a:solidFill>
              <a:latin typeface="Calibri"/>
              <a:ea typeface="Calibri"/>
              <a:cs typeface="Calibri"/>
              <a:sym typeface="Calibri"/>
            </a:endParaRP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Manning Seltzer, “Failure Analysis of the Ice Detector in the Austria 13 Helicopter,” presentation (Hartford, CT: Sikorsky Helicopter, 30 April 2004).</a:t>
            </a:r>
          </a:p>
        </p:txBody>
      </p:sp>
    </p:spTree>
    <p:extLst>
      <p:ext uri="{BB962C8B-B14F-4D97-AF65-F5344CB8AC3E}">
        <p14:creationId xmlns:p14="http://schemas.microsoft.com/office/powerpoint/2010/main" val="391952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Black slide left for drafting</a:t>
            </a:r>
            <a:r>
              <a:rPr lang="en-US" baseline="0" dirty="0"/>
              <a:t> conclusion</a:t>
            </a:r>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pPr>
                <a:buSzPct val="25000"/>
              </a:pPr>
              <a:t>17</a:t>
            </a:fld>
            <a:endParaRPr lang="en-US"/>
          </a:p>
        </p:txBody>
      </p:sp>
    </p:spTree>
    <p:extLst>
      <p:ext uri="{BB962C8B-B14F-4D97-AF65-F5344CB8AC3E}">
        <p14:creationId xmlns:p14="http://schemas.microsoft.com/office/powerpoint/2010/main" val="111880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a:t>
            </a:fld>
            <a:endParaRPr lang="en-US"/>
          </a:p>
        </p:txBody>
      </p:sp>
      <p:sp>
        <p:nvSpPr>
          <p:cNvPr id="39" name="Shape 3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40" name="Shape 4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a:buSzPct val="25000"/>
            </a:pPr>
            <a:r>
              <a:rPr lang="en-US" sz="1300">
                <a:solidFill>
                  <a:schemeClr val="dk1"/>
                </a:solidFill>
                <a:latin typeface="Calibri"/>
                <a:ea typeface="Calibri"/>
                <a:cs typeface="Calibri"/>
                <a:sym typeface="Calibri"/>
              </a:rPr>
              <a:t>Sample title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51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a:t>
            </a:fld>
            <a:endParaRPr lang="en-US"/>
          </a:p>
        </p:txBody>
      </p:sp>
      <p:sp>
        <p:nvSpPr>
          <p:cNvPr id="52" name="Shape 5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3" name="Shape 5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Mapping slide for the presentation (note that a background slide or a slide justifying the importance might precede this slide). A common mistake with mapping slides is to give the audience simply an unmemorable bulleted list of topics (including the names “Introduction” and “Conclusion” and “Questions”). Such a list is quickly forgotten after the slide is removed.</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On a mapping slide, take the opportunity to show a key image or perhaps a representative image for each major section of the presentation. In the second case, each image would be repeated on the first visual of the corresponding section and would remind the audience that they have arrived to a major section of the presentation’s middle.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In regards to the names “Introduction” and “Conclusion,” every talk has those sections, and the names are ignored by audiences. So why state them? Also, for the divisions that you do have, find a logical and parallel grouping. Note that groups of two’s, three’s, and four’s are much easier to remember and are not so nearly intimidating as groups of five’s, six’s, and seven’s. See the discussion of mapping slides in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 (pages 177-181).</a:t>
            </a:r>
          </a:p>
        </p:txBody>
      </p:sp>
    </p:spTree>
    <p:extLst>
      <p:ext uri="{BB962C8B-B14F-4D97-AF65-F5344CB8AC3E}">
        <p14:creationId xmlns:p14="http://schemas.microsoft.com/office/powerpoint/2010/main" val="151256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4</a:t>
            </a:fld>
            <a:endParaRPr lang="en-US"/>
          </a:p>
        </p:txBody>
      </p:sp>
      <p:sp>
        <p:nvSpPr>
          <p:cNvPr id="72" name="Shape 7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73" name="Shape 7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mapping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324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5</a:t>
            </a:fld>
            <a:endParaRPr lang="en-US"/>
          </a:p>
        </p:txBody>
      </p:sp>
      <p:sp>
        <p:nvSpPr>
          <p:cNvPr id="80" name="Shape 8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81" name="Shape 81"/>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dirty="0">
                <a:solidFill>
                  <a:schemeClr val="dk1"/>
                </a:solidFill>
                <a:latin typeface="Calibri"/>
                <a:ea typeface="Calibri"/>
                <a:cs typeface="Calibri"/>
                <a:sym typeface="Calibri"/>
              </a:rPr>
              <a:t>Blank slide for drafting mapping slide</a:t>
            </a:r>
          </a:p>
        </p:txBody>
      </p:sp>
    </p:spTree>
    <p:extLst>
      <p:ext uri="{BB962C8B-B14F-4D97-AF65-F5344CB8AC3E}">
        <p14:creationId xmlns:p14="http://schemas.microsoft.com/office/powerpoint/2010/main" val="159228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6</a:t>
            </a:fld>
            <a:endParaRPr lang="en-US"/>
          </a:p>
        </p:txBody>
      </p:sp>
      <p:sp>
        <p:nvSpPr>
          <p:cNvPr id="90" name="Shape 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one that best supports your headline assertion.</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6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7</a:t>
            </a:fld>
            <a:endParaRPr lang="en-US"/>
          </a:p>
        </p:txBody>
      </p:sp>
      <p:sp>
        <p:nvSpPr>
          <p:cNvPr id="99" name="Shape 9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0" name="Shape 100"/>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slide from second section of the presentation’s middle. The image was such that there was no need for subordinate descriptions. </a:t>
            </a:r>
          </a:p>
          <a:p>
            <a:endParaRPr sz="1300">
              <a:solidFill>
                <a:schemeClr val="dk1"/>
              </a:solidFill>
              <a:latin typeface="Calibri"/>
              <a:ea typeface="Calibri"/>
              <a:cs typeface="Calibri"/>
              <a:sym typeface="Calibri"/>
            </a:endParaRPr>
          </a:p>
          <a:p>
            <a:endParaRPr sz="1300" b="1">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Jared Rochester, “Three Primary Products of an Explosive,” presentation (Aberdeen, MD: US Army Research Laboratory, 5 December 2005). </a:t>
            </a:r>
          </a:p>
        </p:txBody>
      </p:sp>
    </p:spTree>
    <p:extLst>
      <p:ext uri="{BB962C8B-B14F-4D97-AF65-F5344CB8AC3E}">
        <p14:creationId xmlns:p14="http://schemas.microsoft.com/office/powerpoint/2010/main" val="112045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8</a:t>
            </a:fld>
            <a:endParaRPr lang="en-US"/>
          </a:p>
        </p:txBody>
      </p:sp>
      <p:sp>
        <p:nvSpPr>
          <p:cNvPr id="107" name="Shape 10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8" name="Shape 108"/>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89971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9</a:t>
            </a:fld>
            <a:endParaRPr lang="en-US"/>
          </a:p>
        </p:txBody>
      </p:sp>
      <p:sp>
        <p:nvSpPr>
          <p:cNvPr id="121" name="Shape 121"/>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second section of the presentation’s middle. For the first body slide of this second section, consider repeating the corresponding image (or equation) from the mapping slide. Use the headline to make an assertion about this topic. In the body of the slide, support that headline assertion with images and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816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695335" y="2052536"/>
            <a:ext cx="1819265" cy="307777"/>
          </a:xfrm>
          <a:prstGeom prst="rect">
            <a:avLst/>
          </a:prstGeom>
        </p:spPr>
        <p:txBody>
          <a:bodyPr wrap="square" lIns="0" tIns="0" rIns="0" bIns="0">
            <a:spAutoFit/>
          </a:bodyPr>
          <a:lstStyle>
            <a:lvl1pPr>
              <a:defRPr sz="2000"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73152" y="73152"/>
            <a:ext cx="8863030" cy="400110"/>
          </a:xfrm>
          <a:prstGeom prst="rect">
            <a:avLst/>
          </a:prstGeom>
        </p:spPr>
        <p:txBody>
          <a:bodyPr wrap="square" lIns="0" tIns="0" rIns="0" bIns="0">
            <a:spAutoFit/>
          </a:bodyPr>
          <a:lstStyle>
            <a:lvl1pPr>
              <a:defRPr sz="2600"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2"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jpg"/><Relationship Id="rId5" Type="http://schemas.openxmlformats.org/officeDocument/2006/relationships/image" Target="../media/image14.png"/><Relationship Id="rId10" Type="http://schemas.openxmlformats.org/officeDocument/2006/relationships/image" Target="../media/image19.jpg"/><Relationship Id="rId4" Type="http://schemas.openxmlformats.org/officeDocument/2006/relationships/image" Target="../media/image13.png"/><Relationship Id="rId9"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3" name="Shape 23"/>
          <p:cNvSpPr/>
          <p:nvPr/>
        </p:nvSpPr>
        <p:spPr>
          <a:xfrm>
            <a:off x="152400" y="2171700"/>
            <a:ext cx="3352799" cy="1562099"/>
          </a:xfrm>
          <a:prstGeom prst="rect">
            <a:avLst/>
          </a:prstGeom>
          <a:noFill/>
          <a:ln>
            <a:noFill/>
          </a:ln>
        </p:spPr>
        <p:txBody>
          <a:bodyPr lIns="91425" tIns="25400" rIns="91425" bIns="25400" anchor="t" anchorCtr="0">
            <a:noAutofit/>
          </a:bodyPr>
          <a:lstStyle/>
          <a:p>
            <a:pPr marL="0" marR="0" lvl="0" indent="0" algn="l" rtl="0">
              <a:spcBef>
                <a:spcPts val="0"/>
              </a:spcBef>
              <a:buSzPct val="25000"/>
              <a:buNone/>
            </a:pPr>
            <a:r>
              <a:rPr lang="en-US" sz="2000" b="1" i="0" u="none" strike="noStrike" cap="none" baseline="0">
                <a:solidFill>
                  <a:srgbClr val="262626"/>
                </a:solidFill>
                <a:latin typeface="Calibri"/>
                <a:ea typeface="Calibri"/>
                <a:cs typeface="Calibri"/>
                <a:sym typeface="Calibri"/>
              </a:rPr>
              <a:t>Name</a:t>
            </a:r>
          </a:p>
          <a:p>
            <a:pPr marL="0" marR="0" lvl="0" indent="0" algn="l" rtl="0">
              <a:spcBef>
                <a:spcPts val="0"/>
              </a:spcBef>
              <a:buSzPct val="25000"/>
              <a:buNone/>
            </a:pPr>
            <a:r>
              <a:rPr lang="en-US" sz="2000" b="1" i="0" u="none" strike="noStrike" cap="none" baseline="0">
                <a:solidFill>
                  <a:srgbClr val="262626"/>
                </a:solidFill>
                <a:latin typeface="Calibri"/>
                <a:ea typeface="Calibri"/>
                <a:cs typeface="Calibri"/>
                <a:sym typeface="Calibri"/>
              </a:rPr>
              <a:t>Name</a:t>
            </a:r>
          </a:p>
          <a:p>
            <a:pPr marL="0" marR="0" lvl="0" indent="0" algn="l" rtl="0">
              <a:spcBef>
                <a:spcPts val="0"/>
              </a:spcBef>
              <a:buSzPct val="25000"/>
              <a:buNone/>
            </a:pPr>
            <a:r>
              <a:rPr lang="en-US" sz="2000" b="1" i="0" u="none" strike="noStrike" cap="none" baseline="0">
                <a:solidFill>
                  <a:srgbClr val="262626"/>
                </a:solidFill>
                <a:latin typeface="Calibri"/>
                <a:ea typeface="Calibri"/>
                <a:cs typeface="Calibri"/>
                <a:sym typeface="Calibri"/>
              </a:rPr>
              <a:t>Name</a:t>
            </a:r>
          </a:p>
          <a:p>
            <a:pPr marL="0" marR="0" lvl="0" indent="0" algn="l" rtl="0">
              <a:spcBef>
                <a:spcPts val="900"/>
              </a:spcBef>
              <a:buSzPct val="25000"/>
              <a:buNone/>
            </a:pPr>
            <a:r>
              <a:rPr lang="en-US" sz="1800" b="1" i="0" u="none" strike="noStrike" cap="none" baseline="0">
                <a:solidFill>
                  <a:srgbClr val="262626"/>
                </a:solidFill>
                <a:latin typeface="Calibri"/>
                <a:ea typeface="Calibri"/>
                <a:cs typeface="Calibri"/>
                <a:sym typeface="Calibri"/>
              </a:rPr>
              <a:t>Department</a:t>
            </a:r>
          </a:p>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Institution</a:t>
            </a:r>
          </a:p>
          <a:p>
            <a:pPr marL="0" marR="0" lvl="0" indent="0" algn="l" rtl="0">
              <a:spcBef>
                <a:spcPts val="900"/>
              </a:spcBef>
              <a:buSzPct val="25000"/>
              <a:buNone/>
            </a:pPr>
            <a:r>
              <a:rPr lang="en-US" sz="1800" b="1" i="0" u="none" strike="noStrike" cap="none" baseline="0">
                <a:solidFill>
                  <a:srgbClr val="262626"/>
                </a:solidFill>
                <a:latin typeface="Calibri"/>
                <a:ea typeface="Calibri"/>
                <a:cs typeface="Calibri"/>
                <a:sym typeface="Calibri"/>
              </a:rPr>
              <a:t>Date</a:t>
            </a:r>
          </a:p>
        </p:txBody>
      </p:sp>
      <p:sp>
        <p:nvSpPr>
          <p:cNvPr id="24" name="Shape 24"/>
          <p:cNvSpPr/>
          <p:nvPr/>
        </p:nvSpPr>
        <p:spPr>
          <a:xfrm>
            <a:off x="3733800" y="1335881"/>
            <a:ext cx="5181600" cy="2997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EAEAEA"/>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EAEAEA"/>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EAEAEA"/>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EAEAEA"/>
              </a:solidFill>
              <a:latin typeface="Calibri"/>
              <a:ea typeface="Calibri"/>
              <a:cs typeface="Calibri"/>
              <a:sym typeface="Calibri"/>
            </a:endParaRPr>
          </a:p>
          <a:p>
            <a:pPr marL="0" marR="0" lvl="0" indent="0" algn="l" rtl="0">
              <a:spcBef>
                <a:spcPts val="0"/>
              </a:spcBef>
              <a:buSzPct val="25000"/>
              <a:buNone/>
            </a:pPr>
            <a:r>
              <a:rPr lang="en-US" sz="2000" b="1" i="0" u="none" strike="noStrike" cap="none" baseline="0">
                <a:solidFill>
                  <a:srgbClr val="EAEAEA"/>
                </a:solidFill>
                <a:latin typeface="Calibri"/>
                <a:ea typeface="Calibri"/>
                <a:cs typeface="Calibri"/>
                <a:sym typeface="Calibri"/>
              </a:rPr>
              <a:t>Replace this box with key image to introduce talk’s scope, importance, or background</a:t>
            </a:r>
          </a:p>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p:txBody>
      </p:sp>
      <p:sp>
        <p:nvSpPr>
          <p:cNvPr id="25" name="Shape 25"/>
          <p:cNvSpPr txBox="1"/>
          <p:nvPr/>
        </p:nvSpPr>
        <p:spPr>
          <a:xfrm>
            <a:off x="152400" y="4592212"/>
            <a:ext cx="1025400" cy="44895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lt1"/>
                </a:solidFill>
                <a:latin typeface="Calibri"/>
                <a:ea typeface="Calibri"/>
                <a:cs typeface="Calibri"/>
                <a:sym typeface="Calibri"/>
              </a:rPr>
              <a:t>Replace with </a:t>
            </a:r>
          </a:p>
          <a:p>
            <a:pPr marL="0" marR="0" lvl="0" indent="0" algn="l" rtl="0">
              <a:spcBef>
                <a:spcPts val="0"/>
              </a:spcBef>
              <a:buSzPct val="25000"/>
              <a:buNone/>
            </a:pPr>
            <a:r>
              <a:rPr lang="en-US" sz="1200" b="0" i="0" u="none" strike="noStrike" cap="none" baseline="0" dirty="0">
                <a:solidFill>
                  <a:schemeClr val="lt1"/>
                </a:solidFill>
                <a:latin typeface="Calibri"/>
                <a:ea typeface="Calibri"/>
                <a:cs typeface="Calibri"/>
                <a:sym typeface="Calibri"/>
              </a:rPr>
              <a:t>your Logo</a:t>
            </a:r>
          </a:p>
        </p:txBody>
      </p:sp>
      <p:sp>
        <p:nvSpPr>
          <p:cNvPr id="26" name="Shape 26"/>
          <p:cNvSpPr txBox="1"/>
          <p:nvPr/>
        </p:nvSpPr>
        <p:spPr>
          <a:xfrm>
            <a:off x="76200" y="57150"/>
            <a:ext cx="7502399" cy="1107996"/>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3600" b="1" i="0" u="none" strike="noStrike" cap="none" baseline="0" dirty="0">
                <a:solidFill>
                  <a:srgbClr val="000000"/>
                </a:solidFill>
                <a:latin typeface="Calibri"/>
                <a:ea typeface="Calibri"/>
                <a:cs typeface="Calibri"/>
                <a:sym typeface="Calibri"/>
              </a:rPr>
              <a:t>Title of Presentation in Initial Capitals:</a:t>
            </a:r>
          </a:p>
          <a:p>
            <a:pPr marL="0" marR="0" lvl="0" indent="0" algn="l" rtl="0">
              <a:spcBef>
                <a:spcPts val="0"/>
              </a:spcBef>
              <a:buSzPct val="25000"/>
              <a:buNone/>
            </a:pPr>
            <a:r>
              <a:rPr lang="en-US" sz="3600" b="1" i="0" u="none" strike="noStrike" cap="none" baseline="0" dirty="0">
                <a:solidFill>
                  <a:srgbClr val="000000"/>
                </a:solidFill>
                <a:latin typeface="Calibri"/>
                <a:ea typeface="Calibri"/>
                <a:cs typeface="Calibri"/>
                <a:sym typeface="Calibri"/>
              </a:rPr>
              <a:t>36 Points, Calibri Bold</a:t>
            </a:r>
            <a:r>
              <a:rPr lang="en-US" sz="3600" b="1" i="0" u="none" strike="noStrike" cap="none" baseline="0" dirty="0">
                <a:solidFill>
                  <a:schemeClr val="dk1"/>
                </a:solidFill>
                <a:latin typeface="Calibri"/>
                <a:ea typeface="Calibri"/>
                <a:cs typeface="Calibri"/>
                <a:sym typeface="Calibri"/>
              </a:rPr>
              <a:t> </a:t>
            </a:r>
          </a:p>
        </p:txBody>
      </p:sp>
      <p:sp>
        <p:nvSpPr>
          <p:cNvPr id="3" name="TextBox 2"/>
          <p:cNvSpPr txBox="1"/>
          <p:nvPr/>
        </p:nvSpPr>
        <p:spPr>
          <a:xfrm>
            <a:off x="1600200" y="1589314"/>
            <a:ext cx="184731" cy="400110"/>
          </a:xfrm>
          <a:prstGeom prst="rect">
            <a:avLst/>
          </a:prstGeom>
          <a:noFill/>
        </p:spPr>
        <p:txBody>
          <a:bodyPr wrap="none" rtlCol="0">
            <a:spAutoFit/>
          </a:bodyPr>
          <a:lstStyle/>
          <a:p>
            <a:endParaRPr lang="en-US" sz="2000" b="1" dirty="0">
              <a:latin typeface="Calibri" panose="020F0502020204030204" pitchFamily="34"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447800" y="1828800"/>
            <a:ext cx="1219199" cy="2751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1" i="0" u="none" strike="noStrike" cap="none" baseline="0">
              <a:solidFill>
                <a:srgbClr val="262626"/>
              </a:solidFill>
              <a:latin typeface="Calibri"/>
              <a:ea typeface="Calibri"/>
              <a:cs typeface="Calibri"/>
              <a:sym typeface="Calibri"/>
            </a:endParaRPr>
          </a:p>
        </p:txBody>
      </p:sp>
      <p:grpSp>
        <p:nvGrpSpPr>
          <p:cNvPr id="126" name="Shape 126"/>
          <p:cNvGrpSpPr/>
          <p:nvPr/>
        </p:nvGrpSpPr>
        <p:grpSpPr>
          <a:xfrm>
            <a:off x="2362200" y="2343149"/>
            <a:ext cx="2209800" cy="1989534"/>
            <a:chOff x="1488" y="1968"/>
            <a:chExt cx="1392" cy="1671"/>
          </a:xfrm>
        </p:grpSpPr>
        <p:sp>
          <p:nvSpPr>
            <p:cNvPr id="127" name="Shape 127"/>
            <p:cNvSpPr txBox="1"/>
            <p:nvPr/>
          </p:nvSpPr>
          <p:spPr>
            <a:xfrm>
              <a:off x="1488" y="2304"/>
              <a:ext cx="1392"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Reynolds Number</a:t>
              </a:r>
            </a:p>
          </p:txBody>
        </p:sp>
        <p:sp>
          <p:nvSpPr>
            <p:cNvPr id="128" name="Shape 128"/>
            <p:cNvSpPr txBox="1"/>
            <p:nvPr/>
          </p:nvSpPr>
          <p:spPr>
            <a:xfrm>
              <a:off x="1823" y="3408"/>
              <a:ext cx="719"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Nu</a:t>
              </a:r>
              <a:r>
                <a:rPr lang="en-US" sz="1800" b="1" i="0" u="none" strike="noStrike" cap="none" baseline="-25000">
                  <a:solidFill>
                    <a:srgbClr val="262626"/>
                  </a:solidFill>
                  <a:latin typeface="Calibri"/>
                  <a:ea typeface="Calibri"/>
                  <a:cs typeface="Calibri"/>
                  <a:sym typeface="Calibri"/>
                </a:rPr>
                <a:t>o</a:t>
              </a:r>
              <a:r>
                <a:rPr lang="en-US" sz="1800" b="1" i="0" u="none" strike="noStrike" cap="none" baseline="0">
                  <a:solidFill>
                    <a:srgbClr val="262626"/>
                  </a:solidFill>
                  <a:latin typeface="Calibri"/>
                  <a:ea typeface="Calibri"/>
                  <a:cs typeface="Calibri"/>
                  <a:sym typeface="Calibri"/>
                </a:rPr>
                <a:t>, f</a:t>
              </a:r>
              <a:r>
                <a:rPr lang="en-US" sz="1800" b="1" i="0" u="none" strike="noStrike" cap="none" baseline="-25000">
                  <a:solidFill>
                    <a:srgbClr val="262626"/>
                  </a:solidFill>
                  <a:latin typeface="Calibri"/>
                  <a:ea typeface="Calibri"/>
                  <a:cs typeface="Calibri"/>
                  <a:sym typeface="Calibri"/>
                </a:rPr>
                <a:t>o</a:t>
              </a:r>
            </a:p>
          </p:txBody>
        </p:sp>
        <p:cxnSp>
          <p:nvCxnSpPr>
            <p:cNvPr id="129" name="Shape 129"/>
            <p:cNvCxnSpPr/>
            <p:nvPr/>
          </p:nvCxnSpPr>
          <p:spPr>
            <a:xfrm>
              <a:off x="2112" y="1968"/>
              <a:ext cx="0" cy="288"/>
            </a:xfrm>
            <a:prstGeom prst="straightConnector1">
              <a:avLst/>
            </a:prstGeom>
            <a:noFill/>
            <a:ln w="28575" cap="flat">
              <a:solidFill>
                <a:srgbClr val="111111"/>
              </a:solidFill>
              <a:prstDash val="solid"/>
              <a:round/>
              <a:headEnd type="none" w="med" len="med"/>
              <a:tailEnd type="stealth" w="lg" len="lg"/>
            </a:ln>
          </p:spPr>
        </p:cxnSp>
        <p:cxnSp>
          <p:nvCxnSpPr>
            <p:cNvPr id="130" name="Shape 130"/>
            <p:cNvCxnSpPr/>
            <p:nvPr/>
          </p:nvCxnSpPr>
          <p:spPr>
            <a:xfrm>
              <a:off x="2112" y="2544"/>
              <a:ext cx="0" cy="767"/>
            </a:xfrm>
            <a:prstGeom prst="straightConnector1">
              <a:avLst/>
            </a:prstGeom>
            <a:noFill/>
            <a:ln w="28575" cap="flat">
              <a:solidFill>
                <a:srgbClr val="111111"/>
              </a:solidFill>
              <a:prstDash val="solid"/>
              <a:round/>
              <a:headEnd type="none" w="med" len="med"/>
              <a:tailEnd type="stealth" w="lg" len="lg"/>
            </a:ln>
          </p:spPr>
        </p:cxnSp>
      </p:grpSp>
      <p:grpSp>
        <p:nvGrpSpPr>
          <p:cNvPr id="131" name="Shape 131"/>
          <p:cNvGrpSpPr/>
          <p:nvPr/>
        </p:nvGrpSpPr>
        <p:grpSpPr>
          <a:xfrm>
            <a:off x="4876799" y="2343149"/>
            <a:ext cx="3811587" cy="2388393"/>
            <a:chOff x="3071" y="1968"/>
            <a:chExt cx="2400" cy="2005"/>
          </a:xfrm>
        </p:grpSpPr>
        <p:sp>
          <p:nvSpPr>
            <p:cNvPr id="132" name="Shape 132"/>
            <p:cNvSpPr txBox="1"/>
            <p:nvPr/>
          </p:nvSpPr>
          <p:spPr>
            <a:xfrm>
              <a:off x="4943" y="2304"/>
              <a:ext cx="528"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T</a:t>
              </a:r>
              <a:r>
                <a:rPr lang="en-US" sz="1800" b="1" i="0" u="none" strike="noStrike" cap="none" baseline="-25000">
                  <a:solidFill>
                    <a:srgbClr val="262626"/>
                  </a:solidFill>
                  <a:latin typeface="Calibri"/>
                  <a:ea typeface="Calibri"/>
                  <a:cs typeface="Calibri"/>
                  <a:sym typeface="Calibri"/>
                </a:rPr>
                <a:t>wall</a:t>
              </a:r>
            </a:p>
          </p:txBody>
        </p:sp>
        <p:sp>
          <p:nvSpPr>
            <p:cNvPr id="133" name="Shape 133"/>
            <p:cNvSpPr txBox="1"/>
            <p:nvPr/>
          </p:nvSpPr>
          <p:spPr>
            <a:xfrm>
              <a:off x="4272" y="2304"/>
              <a:ext cx="369" cy="2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T</a:t>
              </a:r>
              <a:r>
                <a:rPr lang="en-US" sz="1800" b="1" i="0" u="none" strike="noStrike" cap="none" baseline="-25000">
                  <a:solidFill>
                    <a:srgbClr val="262626"/>
                  </a:solidFill>
                  <a:latin typeface="Calibri"/>
                  <a:ea typeface="Calibri"/>
                  <a:cs typeface="Calibri"/>
                  <a:sym typeface="Calibri"/>
                </a:rPr>
                <a:t>inlet</a:t>
              </a:r>
            </a:p>
          </p:txBody>
        </p:sp>
        <p:cxnSp>
          <p:nvCxnSpPr>
            <p:cNvPr id="134" name="Shape 134"/>
            <p:cNvCxnSpPr/>
            <p:nvPr/>
          </p:nvCxnSpPr>
          <p:spPr>
            <a:xfrm flipH="1">
              <a:off x="4192" y="2649"/>
              <a:ext cx="816" cy="770"/>
            </a:xfrm>
            <a:prstGeom prst="straightConnector1">
              <a:avLst/>
            </a:prstGeom>
            <a:noFill/>
            <a:ln w="28575" cap="flat">
              <a:solidFill>
                <a:srgbClr val="111111"/>
              </a:solidFill>
              <a:prstDash val="solid"/>
              <a:round/>
              <a:headEnd type="none" w="med" len="med"/>
              <a:tailEnd type="stealth" w="lg" len="lg"/>
            </a:ln>
          </p:spPr>
        </p:cxnSp>
        <p:cxnSp>
          <p:nvCxnSpPr>
            <p:cNvPr id="135" name="Shape 135"/>
            <p:cNvCxnSpPr/>
            <p:nvPr/>
          </p:nvCxnSpPr>
          <p:spPr>
            <a:xfrm>
              <a:off x="4511" y="1968"/>
              <a:ext cx="0" cy="288"/>
            </a:xfrm>
            <a:prstGeom prst="straightConnector1">
              <a:avLst/>
            </a:prstGeom>
            <a:noFill/>
            <a:ln w="28575" cap="flat">
              <a:solidFill>
                <a:srgbClr val="111111"/>
              </a:solidFill>
              <a:prstDash val="solid"/>
              <a:round/>
              <a:headEnd type="none" w="med" len="med"/>
              <a:tailEnd type="stealth" w="lg" len="lg"/>
            </a:ln>
          </p:spPr>
        </p:cxnSp>
        <p:cxnSp>
          <p:nvCxnSpPr>
            <p:cNvPr id="136" name="Shape 136"/>
            <p:cNvCxnSpPr/>
            <p:nvPr/>
          </p:nvCxnSpPr>
          <p:spPr>
            <a:xfrm>
              <a:off x="5184" y="1968"/>
              <a:ext cx="0" cy="288"/>
            </a:xfrm>
            <a:prstGeom prst="straightConnector1">
              <a:avLst/>
            </a:prstGeom>
            <a:noFill/>
            <a:ln w="28575" cap="flat">
              <a:solidFill>
                <a:srgbClr val="111111"/>
              </a:solidFill>
              <a:prstDash val="solid"/>
              <a:round/>
              <a:headEnd type="none" w="med" len="med"/>
              <a:tailEnd type="stealth" w="lg" len="lg"/>
            </a:ln>
          </p:spPr>
        </p:cxnSp>
        <p:cxnSp>
          <p:nvCxnSpPr>
            <p:cNvPr id="137" name="Shape 137"/>
            <p:cNvCxnSpPr/>
            <p:nvPr/>
          </p:nvCxnSpPr>
          <p:spPr>
            <a:xfrm flipH="1">
              <a:off x="4223" y="2651"/>
              <a:ext cx="288" cy="239"/>
            </a:xfrm>
            <a:prstGeom prst="straightConnector1">
              <a:avLst/>
            </a:prstGeom>
            <a:noFill/>
            <a:ln w="28575" cap="flat">
              <a:solidFill>
                <a:srgbClr val="111111"/>
              </a:solidFill>
              <a:prstDash val="solid"/>
              <a:round/>
              <a:headEnd type="none" w="med" len="med"/>
              <a:tailEnd type="stealth" w="lg" len="lg"/>
            </a:ln>
          </p:spPr>
        </p:cxnSp>
        <p:sp>
          <p:nvSpPr>
            <p:cNvPr id="138" name="Shape 138"/>
            <p:cNvSpPr txBox="1"/>
            <p:nvPr/>
          </p:nvSpPr>
          <p:spPr>
            <a:xfrm>
              <a:off x="3071" y="2304"/>
              <a:ext cx="901" cy="2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Heat Flux, q˝</a:t>
              </a:r>
            </a:p>
          </p:txBody>
        </p:sp>
        <p:sp>
          <p:nvSpPr>
            <p:cNvPr id="139" name="Shape 139"/>
            <p:cNvSpPr txBox="1"/>
            <p:nvPr/>
          </p:nvSpPr>
          <p:spPr>
            <a:xfrm>
              <a:off x="4031" y="3263"/>
              <a:ext cx="192" cy="2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h</a:t>
              </a:r>
            </a:p>
          </p:txBody>
        </p:sp>
        <p:sp>
          <p:nvSpPr>
            <p:cNvPr id="140" name="Shape 140"/>
            <p:cNvSpPr txBox="1"/>
            <p:nvPr/>
          </p:nvSpPr>
          <p:spPr>
            <a:xfrm>
              <a:off x="3984" y="3743"/>
              <a:ext cx="383"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Nu</a:t>
              </a:r>
            </a:p>
          </p:txBody>
        </p:sp>
        <p:sp>
          <p:nvSpPr>
            <p:cNvPr id="141" name="Shape 141"/>
            <p:cNvSpPr txBox="1"/>
            <p:nvPr/>
          </p:nvSpPr>
          <p:spPr>
            <a:xfrm>
              <a:off x="3888" y="2736"/>
              <a:ext cx="363" cy="2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T</a:t>
              </a:r>
              <a:r>
                <a:rPr lang="en-US" sz="1800" b="1" i="0" u="none" strike="noStrike" cap="none" baseline="-25000">
                  <a:solidFill>
                    <a:srgbClr val="262626"/>
                  </a:solidFill>
                  <a:latin typeface="Calibri"/>
                  <a:ea typeface="Calibri"/>
                  <a:cs typeface="Calibri"/>
                  <a:sym typeface="Calibri"/>
                </a:rPr>
                <a:t>bulk</a:t>
              </a:r>
            </a:p>
          </p:txBody>
        </p:sp>
        <p:cxnSp>
          <p:nvCxnSpPr>
            <p:cNvPr id="142" name="Shape 142"/>
            <p:cNvCxnSpPr>
              <a:endCxn id="139" idx="1"/>
            </p:cNvCxnSpPr>
            <p:nvPr/>
          </p:nvCxnSpPr>
          <p:spPr>
            <a:xfrm>
              <a:off x="3598" y="2592"/>
              <a:ext cx="433" cy="787"/>
            </a:xfrm>
            <a:prstGeom prst="straightConnector1">
              <a:avLst/>
            </a:prstGeom>
            <a:noFill/>
            <a:ln w="28575" cap="flat">
              <a:solidFill>
                <a:srgbClr val="111111"/>
              </a:solidFill>
              <a:prstDash val="solid"/>
              <a:round/>
              <a:headEnd type="none" w="med" len="med"/>
              <a:tailEnd type="stealth" w="lg" len="lg"/>
            </a:ln>
          </p:spPr>
        </p:cxnSp>
        <p:cxnSp>
          <p:nvCxnSpPr>
            <p:cNvPr id="143" name="Shape 143"/>
            <p:cNvCxnSpPr/>
            <p:nvPr/>
          </p:nvCxnSpPr>
          <p:spPr>
            <a:xfrm>
              <a:off x="4127" y="3522"/>
              <a:ext cx="0" cy="222"/>
            </a:xfrm>
            <a:prstGeom prst="straightConnector1">
              <a:avLst/>
            </a:prstGeom>
            <a:noFill/>
            <a:ln w="28575" cap="flat">
              <a:solidFill>
                <a:srgbClr val="111111"/>
              </a:solidFill>
              <a:prstDash val="solid"/>
              <a:round/>
              <a:headEnd type="none" w="med" len="med"/>
              <a:tailEnd type="stealth" w="lg" len="lg"/>
            </a:ln>
          </p:spPr>
        </p:cxnSp>
        <p:cxnSp>
          <p:nvCxnSpPr>
            <p:cNvPr id="144" name="Shape 144"/>
            <p:cNvCxnSpPr>
              <a:endCxn id="141" idx="1"/>
            </p:cNvCxnSpPr>
            <p:nvPr/>
          </p:nvCxnSpPr>
          <p:spPr>
            <a:xfrm>
              <a:off x="3584" y="2602"/>
              <a:ext cx="304" cy="250"/>
            </a:xfrm>
            <a:prstGeom prst="straightConnector1">
              <a:avLst/>
            </a:prstGeom>
            <a:noFill/>
            <a:ln w="28575" cap="flat">
              <a:solidFill>
                <a:srgbClr val="111111"/>
              </a:solidFill>
              <a:prstDash val="solid"/>
              <a:round/>
              <a:headEnd type="none" w="med" len="med"/>
              <a:tailEnd type="stealth" w="lg" len="lg"/>
            </a:ln>
          </p:spPr>
        </p:cxnSp>
        <p:cxnSp>
          <p:nvCxnSpPr>
            <p:cNvPr id="145" name="Shape 145"/>
            <p:cNvCxnSpPr/>
            <p:nvPr/>
          </p:nvCxnSpPr>
          <p:spPr>
            <a:xfrm>
              <a:off x="4127" y="3095"/>
              <a:ext cx="0" cy="147"/>
            </a:xfrm>
            <a:prstGeom prst="straightConnector1">
              <a:avLst/>
            </a:prstGeom>
            <a:noFill/>
            <a:ln w="28575" cap="flat">
              <a:solidFill>
                <a:srgbClr val="111111"/>
              </a:solidFill>
              <a:prstDash val="solid"/>
              <a:round/>
              <a:headEnd type="none" w="med" len="med"/>
              <a:tailEnd type="stealth" w="lg" len="lg"/>
            </a:ln>
          </p:spPr>
        </p:cxnSp>
        <p:cxnSp>
          <p:nvCxnSpPr>
            <p:cNvPr id="146" name="Shape 146"/>
            <p:cNvCxnSpPr/>
            <p:nvPr/>
          </p:nvCxnSpPr>
          <p:spPr>
            <a:xfrm>
              <a:off x="3504" y="1968"/>
              <a:ext cx="0" cy="288"/>
            </a:xfrm>
            <a:prstGeom prst="straightConnector1">
              <a:avLst/>
            </a:prstGeom>
            <a:noFill/>
            <a:ln w="28575" cap="flat">
              <a:solidFill>
                <a:srgbClr val="111111"/>
              </a:solidFill>
              <a:prstDash val="solid"/>
              <a:round/>
              <a:headEnd type="none" w="med" len="med"/>
              <a:tailEnd type="stealth" w="lg" len="lg"/>
            </a:ln>
          </p:spPr>
        </p:cxnSp>
      </p:grpSp>
      <p:grpSp>
        <p:nvGrpSpPr>
          <p:cNvPr id="147" name="Shape 147"/>
          <p:cNvGrpSpPr/>
          <p:nvPr/>
        </p:nvGrpSpPr>
        <p:grpSpPr>
          <a:xfrm>
            <a:off x="76199" y="2343150"/>
            <a:ext cx="2057400" cy="1934765"/>
            <a:chOff x="47" y="1968"/>
            <a:chExt cx="1296" cy="1624"/>
          </a:xfrm>
        </p:grpSpPr>
        <p:sp>
          <p:nvSpPr>
            <p:cNvPr id="148" name="Shape 148"/>
            <p:cNvSpPr txBox="1"/>
            <p:nvPr/>
          </p:nvSpPr>
          <p:spPr>
            <a:xfrm>
              <a:off x="60" y="3359"/>
              <a:ext cx="1283" cy="2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Friction Factor, f</a:t>
              </a:r>
            </a:p>
          </p:txBody>
        </p:sp>
        <p:grpSp>
          <p:nvGrpSpPr>
            <p:cNvPr id="149" name="Shape 149"/>
            <p:cNvGrpSpPr/>
            <p:nvPr/>
          </p:nvGrpSpPr>
          <p:grpSpPr>
            <a:xfrm>
              <a:off x="47" y="1968"/>
              <a:ext cx="1199" cy="1343"/>
              <a:chOff x="47" y="1968"/>
              <a:chExt cx="1199" cy="1343"/>
            </a:xfrm>
          </p:grpSpPr>
          <p:sp>
            <p:nvSpPr>
              <p:cNvPr id="150" name="Shape 150"/>
              <p:cNvSpPr txBox="1"/>
              <p:nvPr/>
            </p:nvSpPr>
            <p:spPr>
              <a:xfrm>
                <a:off x="47" y="2304"/>
                <a:ext cx="1199" cy="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Pressure Drop</a:t>
                </a:r>
              </a:p>
            </p:txBody>
          </p:sp>
          <p:cxnSp>
            <p:nvCxnSpPr>
              <p:cNvPr id="151" name="Shape 151"/>
              <p:cNvCxnSpPr/>
              <p:nvPr/>
            </p:nvCxnSpPr>
            <p:spPr>
              <a:xfrm>
                <a:off x="576" y="2592"/>
                <a:ext cx="0" cy="719"/>
              </a:xfrm>
              <a:prstGeom prst="straightConnector1">
                <a:avLst/>
              </a:prstGeom>
              <a:noFill/>
              <a:ln w="28575" cap="flat">
                <a:solidFill>
                  <a:srgbClr val="111111"/>
                </a:solidFill>
                <a:prstDash val="solid"/>
                <a:round/>
                <a:headEnd type="none" w="med" len="med"/>
                <a:tailEnd type="stealth" w="lg" len="lg"/>
              </a:ln>
            </p:spPr>
          </p:cxnSp>
          <p:cxnSp>
            <p:nvCxnSpPr>
              <p:cNvPr id="152" name="Shape 152"/>
              <p:cNvCxnSpPr/>
              <p:nvPr/>
            </p:nvCxnSpPr>
            <p:spPr>
              <a:xfrm>
                <a:off x="576" y="1968"/>
                <a:ext cx="0" cy="336"/>
              </a:xfrm>
              <a:prstGeom prst="straightConnector1">
                <a:avLst/>
              </a:prstGeom>
              <a:noFill/>
              <a:ln w="28575" cap="flat">
                <a:solidFill>
                  <a:srgbClr val="111111"/>
                </a:solidFill>
                <a:prstDash val="solid"/>
                <a:round/>
                <a:headEnd type="none" w="med" len="med"/>
                <a:tailEnd type="stealth" w="lg" len="lg"/>
              </a:ln>
            </p:spPr>
          </p:cxnSp>
        </p:grpSp>
      </p:grpSp>
      <p:pic>
        <p:nvPicPr>
          <p:cNvPr id="153" name="Shape 153"/>
          <p:cNvPicPr preferRelativeResize="0"/>
          <p:nvPr/>
        </p:nvPicPr>
        <p:blipFill rotWithShape="1">
          <a:blip r:embed="rId3">
            <a:alphaModFix/>
          </a:blip>
          <a:srcRect/>
          <a:stretch/>
        </p:blipFill>
        <p:spPr>
          <a:xfrm>
            <a:off x="8330268" y="4729162"/>
            <a:ext cx="785144" cy="378600"/>
          </a:xfrm>
          <a:prstGeom prst="rect">
            <a:avLst/>
          </a:prstGeom>
          <a:noFill/>
          <a:ln>
            <a:noFill/>
          </a:ln>
        </p:spPr>
      </p:pic>
      <p:pic>
        <p:nvPicPr>
          <p:cNvPr id="154" name="Shape 154"/>
          <p:cNvPicPr preferRelativeResize="0"/>
          <p:nvPr/>
        </p:nvPicPr>
        <p:blipFill rotWithShape="1">
          <a:blip r:embed="rId4">
            <a:alphaModFix/>
          </a:blip>
          <a:srcRect/>
          <a:stretch/>
        </p:blipFill>
        <p:spPr>
          <a:xfrm>
            <a:off x="218114" y="3986212"/>
            <a:ext cx="1687035" cy="554700"/>
          </a:xfrm>
          <a:prstGeom prst="rect">
            <a:avLst/>
          </a:prstGeom>
          <a:solidFill>
            <a:schemeClr val="lt1"/>
          </a:solidFill>
          <a:ln>
            <a:noFill/>
          </a:ln>
        </p:spPr>
      </p:pic>
      <p:grpSp>
        <p:nvGrpSpPr>
          <p:cNvPr id="155" name="Shape 155"/>
          <p:cNvGrpSpPr/>
          <p:nvPr/>
        </p:nvGrpSpPr>
        <p:grpSpPr>
          <a:xfrm>
            <a:off x="2502007" y="3991272"/>
            <a:ext cx="2155673" cy="804862"/>
            <a:chOff x="1679" y="3359"/>
            <a:chExt cx="1776" cy="676"/>
          </a:xfrm>
        </p:grpSpPr>
        <p:pic>
          <p:nvPicPr>
            <p:cNvPr id="156" name="Shape 156"/>
            <p:cNvPicPr preferRelativeResize="0"/>
            <p:nvPr/>
          </p:nvPicPr>
          <p:blipFill rotWithShape="1">
            <a:blip r:embed="rId5">
              <a:alphaModFix/>
            </a:blip>
            <a:srcRect/>
            <a:stretch/>
          </p:blipFill>
          <p:spPr>
            <a:xfrm>
              <a:off x="1679" y="3743"/>
              <a:ext cx="1776" cy="291"/>
            </a:xfrm>
            <a:prstGeom prst="rect">
              <a:avLst/>
            </a:prstGeom>
            <a:solidFill>
              <a:schemeClr val="lt1"/>
            </a:solidFill>
            <a:ln>
              <a:noFill/>
            </a:ln>
          </p:spPr>
        </p:pic>
        <p:pic>
          <p:nvPicPr>
            <p:cNvPr id="157" name="Shape 157"/>
            <p:cNvPicPr preferRelativeResize="0"/>
            <p:nvPr/>
          </p:nvPicPr>
          <p:blipFill rotWithShape="1">
            <a:blip r:embed="rId6">
              <a:alphaModFix/>
            </a:blip>
            <a:srcRect/>
            <a:stretch/>
          </p:blipFill>
          <p:spPr>
            <a:xfrm>
              <a:off x="1679" y="3359"/>
              <a:ext cx="1439" cy="317"/>
            </a:xfrm>
            <a:prstGeom prst="rect">
              <a:avLst/>
            </a:prstGeom>
            <a:solidFill>
              <a:schemeClr val="lt1"/>
            </a:solidFill>
            <a:ln>
              <a:noFill/>
            </a:ln>
          </p:spPr>
        </p:pic>
      </p:grpSp>
      <p:pic>
        <p:nvPicPr>
          <p:cNvPr id="158" name="Shape 158"/>
          <p:cNvPicPr preferRelativeResize="0"/>
          <p:nvPr/>
        </p:nvPicPr>
        <p:blipFill rotWithShape="1">
          <a:blip r:embed="rId7">
            <a:alphaModFix/>
          </a:blip>
          <a:srcRect/>
          <a:stretch/>
        </p:blipFill>
        <p:spPr>
          <a:xfrm>
            <a:off x="6065240" y="4479723"/>
            <a:ext cx="1086890" cy="592800"/>
          </a:xfrm>
          <a:prstGeom prst="rect">
            <a:avLst/>
          </a:prstGeom>
          <a:solidFill>
            <a:schemeClr val="lt1"/>
          </a:solidFill>
          <a:ln>
            <a:noFill/>
          </a:ln>
        </p:spPr>
      </p:pic>
      <p:sp>
        <p:nvSpPr>
          <p:cNvPr id="159" name="Shape 159"/>
          <p:cNvSpPr txBox="1"/>
          <p:nvPr/>
        </p:nvSpPr>
        <p:spPr>
          <a:xfrm>
            <a:off x="500012" y="1085270"/>
            <a:ext cx="1479600" cy="277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262626"/>
                </a:solidFill>
                <a:latin typeface="Calibri"/>
                <a:ea typeface="Calibri"/>
                <a:cs typeface="Calibri"/>
                <a:sym typeface="Calibri"/>
              </a:rPr>
              <a:t>Pressure Taps</a:t>
            </a:r>
          </a:p>
        </p:txBody>
      </p:sp>
      <p:sp>
        <p:nvSpPr>
          <p:cNvPr id="160" name="Shape 160"/>
          <p:cNvSpPr txBox="1"/>
          <p:nvPr/>
        </p:nvSpPr>
        <p:spPr>
          <a:xfrm>
            <a:off x="6990600" y="1085850"/>
            <a:ext cx="1658999" cy="277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Thermocouples</a:t>
            </a:r>
          </a:p>
        </p:txBody>
      </p:sp>
      <p:sp>
        <p:nvSpPr>
          <p:cNvPr id="161" name="Shape 161"/>
          <p:cNvSpPr txBox="1"/>
          <p:nvPr/>
        </p:nvSpPr>
        <p:spPr>
          <a:xfrm>
            <a:off x="2886311" y="1110769"/>
            <a:ext cx="1530300" cy="277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err="1">
                <a:solidFill>
                  <a:srgbClr val="262626"/>
                </a:solidFill>
                <a:latin typeface="Calibri"/>
                <a:ea typeface="Calibri"/>
                <a:cs typeface="Calibri"/>
                <a:sym typeface="Calibri"/>
              </a:rPr>
              <a:t>Venturi</a:t>
            </a:r>
            <a:r>
              <a:rPr lang="en-US" sz="1800" b="1" i="0" u="none" strike="noStrike" cap="none" baseline="0" dirty="0">
                <a:solidFill>
                  <a:srgbClr val="262626"/>
                </a:solidFill>
                <a:latin typeface="Calibri"/>
                <a:ea typeface="Calibri"/>
                <a:cs typeface="Calibri"/>
                <a:sym typeface="Calibri"/>
              </a:rPr>
              <a:t> Meter</a:t>
            </a:r>
          </a:p>
        </p:txBody>
      </p:sp>
      <p:sp>
        <p:nvSpPr>
          <p:cNvPr id="162" name="Shape 162"/>
          <p:cNvSpPr txBox="1"/>
          <p:nvPr/>
        </p:nvSpPr>
        <p:spPr>
          <a:xfrm>
            <a:off x="4969365" y="1089321"/>
            <a:ext cx="1243770" cy="277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Voltmeter</a:t>
            </a:r>
          </a:p>
        </p:txBody>
      </p:sp>
      <p:sp>
        <p:nvSpPr>
          <p:cNvPr id="163" name="Shape 163"/>
          <p:cNvSpPr txBox="1"/>
          <p:nvPr/>
        </p:nvSpPr>
        <p:spPr>
          <a:xfrm>
            <a:off x="76200" y="57150"/>
            <a:ext cx="9021899"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Normalized friction factors and </a:t>
            </a:r>
            <a:r>
              <a:rPr lang="en-US" sz="2600" b="1" i="0" u="none" strike="noStrike" cap="none" baseline="0" dirty="0" err="1">
                <a:solidFill>
                  <a:srgbClr val="000000"/>
                </a:solidFill>
                <a:latin typeface="Calibri"/>
                <a:ea typeface="Calibri"/>
                <a:cs typeface="Calibri"/>
                <a:sym typeface="Calibri"/>
              </a:rPr>
              <a:t>Nusselt</a:t>
            </a:r>
            <a:r>
              <a:rPr lang="en-US" sz="2600" b="1" i="0" u="none" strike="noStrike" cap="none" baseline="0" dirty="0">
                <a:solidFill>
                  <a:srgbClr val="000000"/>
                </a:solidFill>
                <a:latin typeface="Calibri"/>
                <a:ea typeface="Calibri"/>
                <a:cs typeface="Calibri"/>
                <a:sym typeface="Calibri"/>
              </a:rPr>
              <a:t> numbers correlated </a:t>
            </a:r>
            <a:br>
              <a:rPr lang="en-US" sz="2600" b="1" i="0" u="none" strike="noStrike" cap="none" baseline="0" dirty="0">
                <a:solidFill>
                  <a:srgbClr val="000000"/>
                </a:solidFill>
                <a:latin typeface="Calibri"/>
                <a:ea typeface="Calibri"/>
                <a:cs typeface="Calibri"/>
                <a:sym typeface="Calibri"/>
              </a:rPr>
            </a:br>
            <a:r>
              <a:rPr lang="en-US" sz="2600" b="1" i="0" u="none" strike="noStrike" cap="none" baseline="0" dirty="0">
                <a:solidFill>
                  <a:srgbClr val="000000"/>
                </a:solidFill>
                <a:latin typeface="Calibri"/>
                <a:ea typeface="Calibri"/>
                <a:cs typeface="Calibri"/>
                <a:sym typeface="Calibri"/>
              </a:rPr>
              <a:t>our data with the data of others</a:t>
            </a:r>
          </a:p>
        </p:txBody>
      </p:sp>
      <p:pic>
        <p:nvPicPr>
          <p:cNvPr id="164" name="Shape 164"/>
          <p:cNvPicPr preferRelativeResize="0"/>
          <p:nvPr/>
        </p:nvPicPr>
        <p:blipFill rotWithShape="1">
          <a:blip r:embed="rId8">
            <a:alphaModFix/>
          </a:blip>
          <a:srcRect/>
          <a:stretch/>
        </p:blipFill>
        <p:spPr>
          <a:xfrm>
            <a:off x="95250" y="1400175"/>
            <a:ext cx="1809899" cy="885900"/>
          </a:xfrm>
          <a:prstGeom prst="rect">
            <a:avLst/>
          </a:prstGeom>
          <a:noFill/>
          <a:ln>
            <a:noFill/>
          </a:ln>
        </p:spPr>
      </p:pic>
      <p:pic>
        <p:nvPicPr>
          <p:cNvPr id="165" name="Shape 165"/>
          <p:cNvPicPr preferRelativeResize="0"/>
          <p:nvPr/>
        </p:nvPicPr>
        <p:blipFill rotWithShape="1">
          <a:blip r:embed="rId9">
            <a:alphaModFix/>
          </a:blip>
          <a:srcRect/>
          <a:stretch/>
        </p:blipFill>
        <p:spPr>
          <a:xfrm>
            <a:off x="2495550" y="1400175"/>
            <a:ext cx="1771800" cy="878699"/>
          </a:xfrm>
          <a:prstGeom prst="rect">
            <a:avLst/>
          </a:prstGeom>
          <a:noFill/>
          <a:ln>
            <a:noFill/>
          </a:ln>
        </p:spPr>
      </p:pic>
      <p:pic>
        <p:nvPicPr>
          <p:cNvPr id="166" name="Shape 166"/>
          <p:cNvPicPr preferRelativeResize="0"/>
          <p:nvPr/>
        </p:nvPicPr>
        <p:blipFill rotWithShape="1">
          <a:blip r:embed="rId10">
            <a:alphaModFix/>
          </a:blip>
          <a:srcRect/>
          <a:stretch/>
        </p:blipFill>
        <p:spPr>
          <a:xfrm>
            <a:off x="4705350" y="1400175"/>
            <a:ext cx="1771800" cy="871499"/>
          </a:xfrm>
          <a:prstGeom prst="rect">
            <a:avLst/>
          </a:prstGeom>
          <a:noFill/>
          <a:ln>
            <a:noFill/>
          </a:ln>
        </p:spPr>
      </p:pic>
      <p:pic>
        <p:nvPicPr>
          <p:cNvPr id="167" name="Shape 167"/>
          <p:cNvPicPr preferRelativeResize="0"/>
          <p:nvPr/>
        </p:nvPicPr>
        <p:blipFill rotWithShape="1">
          <a:blip r:embed="rId11">
            <a:alphaModFix/>
          </a:blip>
          <a:srcRect/>
          <a:stretch/>
        </p:blipFill>
        <p:spPr>
          <a:xfrm>
            <a:off x="6934200" y="1404937"/>
            <a:ext cx="1771800" cy="8714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6"/>
                                        </p:tgtEl>
                                        <p:attrNameLst>
                                          <p:attrName>style.visibility</p:attrName>
                                        </p:attrNameLst>
                                      </p:cBhvr>
                                      <p:to>
                                        <p:strVal val="visible"/>
                                      </p:to>
                                    </p:set>
                                    <p:animEffect transition="in" filter="fade">
                                      <p:cBhvr>
                                        <p:cTn id="16" dur="1"/>
                                        <p:tgtEl>
                                          <p:spTgt spid="1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1"/>
                                        <p:tgtEl>
                                          <p:spTgt spid="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txBox="1">
            <a:spLocks noGrp="1"/>
          </p:cNvSpPr>
          <p:nvPr>
            <p:ph type="title"/>
          </p:nvPr>
        </p:nvSpPr>
        <p:spPr>
          <a:xfrm>
            <a:off x="76200" y="90487"/>
            <a:ext cx="9023400" cy="430887"/>
          </a:xfrm>
          <a:prstGeom prst="rect">
            <a:avLst/>
          </a:prstGeom>
          <a:noFill/>
          <a:ln>
            <a:noFill/>
          </a:ln>
        </p:spPr>
        <p:txBody>
          <a:bodyPr lIns="0" tIns="0" rIns="0" bIns="0" anchor="t" anchorCtr="0">
            <a:spAutoFit/>
          </a:bodyPr>
          <a:lstStyle/>
          <a:p>
            <a:pPr marL="0" marR="0" lvl="0" indent="0" algn="l" rtl="0">
              <a:spcBef>
                <a:spcPts val="0"/>
              </a:spcBef>
              <a:buClr>
                <a:schemeClr val="dk1"/>
              </a:buClr>
              <a:buFont typeface="Calibri"/>
              <a:buNone/>
            </a:pPr>
            <a:endParaRPr sz="2800" b="1" i="0" u="none" strike="noStrike" cap="none" baseline="0" dirty="0">
              <a:solidFill>
                <a:schemeClr val="dk1"/>
              </a:solidFill>
              <a:latin typeface="Calibri"/>
              <a:ea typeface="Calibri"/>
              <a:cs typeface="Calibri"/>
              <a:sym typeface="Calibri"/>
            </a:endParaRPr>
          </a:p>
        </p:txBody>
      </p:sp>
      <p:sp>
        <p:nvSpPr>
          <p:cNvPr id="175" name="Shape 175"/>
          <p:cNvSpPr txBox="1">
            <a:spLocks noGrp="1"/>
          </p:cNvSpPr>
          <p:nvPr>
            <p:ph type="body" idx="1"/>
          </p:nvPr>
        </p:nvSpPr>
        <p:spPr>
          <a:xfrm>
            <a:off x="304800" y="1771650"/>
            <a:ext cx="3505200" cy="342899"/>
          </a:xfrm>
          <a:prstGeom prst="rect">
            <a:avLst/>
          </a:prstGeom>
          <a:noFill/>
          <a:ln>
            <a:noFill/>
          </a:ln>
        </p:spPr>
        <p:txBody>
          <a:bodyPr lIns="0" tIns="0" rIns="0" bIns="0" anchor="t" anchorCtr="0">
            <a:noAutofit/>
          </a:bodyPr>
          <a:lstStyle/>
          <a:p>
            <a:pPr marL="0" marR="0" lvl="0" indent="0" algn="l" rtl="0">
              <a:spcBef>
                <a:spcPts val="0"/>
              </a:spcBef>
              <a:buClr>
                <a:schemeClr val="dk1"/>
              </a:buClr>
              <a:buFont typeface="Calibri"/>
              <a:buNone/>
            </a:pPr>
            <a:endParaRPr sz="2400" b="1"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1" name="Shape 181"/>
          <p:cNvCxnSpPr/>
          <p:nvPr/>
        </p:nvCxnSpPr>
        <p:spPr>
          <a:xfrm rot="-5400000" flipH="1">
            <a:off x="4857750" y="3028949"/>
            <a:ext cx="800099" cy="914400"/>
          </a:xfrm>
          <a:prstGeom prst="straightConnector1">
            <a:avLst/>
          </a:prstGeom>
          <a:noFill/>
          <a:ln w="38100" cap="flat">
            <a:solidFill>
              <a:srgbClr val="262626"/>
            </a:solidFill>
            <a:prstDash val="solid"/>
            <a:round/>
            <a:headEnd type="none" w="med" len="med"/>
            <a:tailEnd type="none" w="med" len="med"/>
          </a:ln>
        </p:spPr>
      </p:cxnSp>
      <p:cxnSp>
        <p:nvCxnSpPr>
          <p:cNvPr id="182" name="Shape 182"/>
          <p:cNvCxnSpPr/>
          <p:nvPr/>
        </p:nvCxnSpPr>
        <p:spPr>
          <a:xfrm rot="-5400000">
            <a:off x="4857750" y="1543049"/>
            <a:ext cx="800099" cy="914400"/>
          </a:xfrm>
          <a:prstGeom prst="straightConnector1">
            <a:avLst/>
          </a:prstGeom>
          <a:noFill/>
          <a:ln w="38100" cap="flat">
            <a:solidFill>
              <a:srgbClr val="262626"/>
            </a:solidFill>
            <a:prstDash val="solid"/>
            <a:round/>
            <a:headEnd type="none" w="med" len="med"/>
            <a:tailEnd type="none" w="med" len="med"/>
          </a:ln>
        </p:spPr>
      </p:cxnSp>
      <p:sp>
        <p:nvSpPr>
          <p:cNvPr id="184" name="Shape 184"/>
          <p:cNvSpPr/>
          <p:nvPr/>
        </p:nvSpPr>
        <p:spPr>
          <a:xfrm>
            <a:off x="5943600" y="1314450"/>
            <a:ext cx="3048000" cy="4952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1800" b="0" i="0" u="none" strike="noStrike" cap="none" baseline="0">
                <a:solidFill>
                  <a:srgbClr val="262626"/>
                </a:solidFill>
                <a:latin typeface="Calibri"/>
                <a:ea typeface="Calibri"/>
                <a:cs typeface="Calibri"/>
                <a:sym typeface="Calibri"/>
              </a:rPr>
              <a:t>Feature or call-out—no more than two lines</a:t>
            </a:r>
          </a:p>
        </p:txBody>
      </p:sp>
      <p:sp>
        <p:nvSpPr>
          <p:cNvPr id="185" name="Shape 185"/>
          <p:cNvSpPr/>
          <p:nvPr/>
        </p:nvSpPr>
        <p:spPr>
          <a:xfrm>
            <a:off x="152400" y="1404937"/>
            <a:ext cx="4783200" cy="2838600"/>
          </a:xfrm>
          <a:prstGeom prst="rect">
            <a:avLst/>
          </a:prstGeom>
          <a:solidFill>
            <a:srgbClr val="262626"/>
          </a:solidFill>
          <a:ln w="12700"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SzPct val="25000"/>
              <a:buNone/>
            </a:pPr>
            <a:r>
              <a:rPr lang="en-US" sz="2400" b="0" i="0" u="none" strike="noStrike" cap="none" baseline="0">
                <a:solidFill>
                  <a:srgbClr val="F2F2F2"/>
                </a:solidFill>
                <a:latin typeface="Calibri"/>
                <a:ea typeface="Calibri"/>
                <a:cs typeface="Calibri"/>
                <a:sym typeface="Calibri"/>
              </a:rPr>
              <a:t>Image supporting above assertion</a:t>
            </a: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a:p>
            <a:pPr marL="0" marR="0" lvl="0" indent="0" algn="ctr" rtl="0">
              <a:spcBef>
                <a:spcPts val="0"/>
              </a:spcBef>
              <a:buNone/>
            </a:pPr>
            <a:endParaRPr sz="2400" b="0" i="0" u="none" strike="noStrike" cap="none" baseline="0">
              <a:solidFill>
                <a:srgbClr val="262626"/>
              </a:solidFill>
              <a:latin typeface="Calibri"/>
              <a:ea typeface="Calibri"/>
              <a:cs typeface="Calibri"/>
              <a:sym typeface="Calibri"/>
            </a:endParaRPr>
          </a:p>
        </p:txBody>
      </p:sp>
      <p:sp>
        <p:nvSpPr>
          <p:cNvPr id="186" name="Shape 186"/>
          <p:cNvSpPr txBox="1"/>
          <p:nvPr/>
        </p:nvSpPr>
        <p:spPr>
          <a:xfrm>
            <a:off x="76200" y="57150"/>
            <a:ext cx="8997900"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This sentence headline makes an assertion </a:t>
            </a:r>
            <a:br>
              <a:rPr lang="en-US" sz="2600" b="1" i="0" u="none" strike="noStrike" cap="none" baseline="0" dirty="0">
                <a:solidFill>
                  <a:srgbClr val="000000"/>
                </a:solidFill>
                <a:latin typeface="Calibri"/>
                <a:ea typeface="Calibri"/>
                <a:cs typeface="Calibri"/>
                <a:sym typeface="Calibri"/>
              </a:rPr>
            </a:br>
            <a:r>
              <a:rPr lang="en-US" sz="2600" b="1" i="0" u="none" strike="noStrike" cap="none" baseline="0" dirty="0">
                <a:solidFill>
                  <a:srgbClr val="000000"/>
                </a:solidFill>
                <a:latin typeface="Calibri"/>
                <a:ea typeface="Calibri"/>
                <a:cs typeface="Calibri"/>
                <a:sym typeface="Calibri"/>
              </a:rPr>
              <a:t>on the third topic in no more than two lines</a:t>
            </a:r>
          </a:p>
        </p:txBody>
      </p:sp>
      <p:sp>
        <p:nvSpPr>
          <p:cNvPr id="187" name="Shape 187"/>
          <p:cNvSpPr/>
          <p:nvPr/>
        </p:nvSpPr>
        <p:spPr>
          <a:xfrm>
            <a:off x="5943600" y="3661172"/>
            <a:ext cx="3048000" cy="4952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1800" b="0" i="0" u="none" strike="noStrike" cap="none" baseline="0">
                <a:solidFill>
                  <a:srgbClr val="262626"/>
                </a:solidFill>
                <a:latin typeface="Calibri"/>
                <a:ea typeface="Calibri"/>
                <a:cs typeface="Calibri"/>
                <a:sym typeface="Calibri"/>
              </a:rPr>
              <a:t>Feature or call-out—no more than two lines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Shape 193"/>
          <p:cNvGrpSpPr/>
          <p:nvPr/>
        </p:nvGrpSpPr>
        <p:grpSpPr>
          <a:xfrm>
            <a:off x="301625" y="1485899"/>
            <a:ext cx="8629649" cy="3314700"/>
            <a:chOff x="162" y="1247"/>
            <a:chExt cx="5435" cy="2784"/>
          </a:xfrm>
        </p:grpSpPr>
        <p:grpSp>
          <p:nvGrpSpPr>
            <p:cNvPr id="194" name="Shape 194"/>
            <p:cNvGrpSpPr/>
            <p:nvPr/>
          </p:nvGrpSpPr>
          <p:grpSpPr>
            <a:xfrm>
              <a:off x="162" y="1247"/>
              <a:ext cx="5435" cy="2784"/>
              <a:chOff x="162" y="1247"/>
              <a:chExt cx="5435" cy="2784"/>
            </a:xfrm>
          </p:grpSpPr>
          <p:pic>
            <p:nvPicPr>
              <p:cNvPr id="195" name="Shape 195"/>
              <p:cNvPicPr preferRelativeResize="0"/>
              <p:nvPr/>
            </p:nvPicPr>
            <p:blipFill rotWithShape="1">
              <a:blip r:embed="rId3">
                <a:alphaModFix/>
              </a:blip>
              <a:srcRect t="13994"/>
              <a:stretch/>
            </p:blipFill>
            <p:spPr>
              <a:xfrm>
                <a:off x="162" y="1247"/>
                <a:ext cx="5435" cy="2784"/>
              </a:xfrm>
              <a:prstGeom prst="rect">
                <a:avLst/>
              </a:prstGeom>
              <a:noFill/>
              <a:ln>
                <a:noFill/>
              </a:ln>
            </p:spPr>
          </p:pic>
          <p:sp>
            <p:nvSpPr>
              <p:cNvPr id="196" name="Shape 196"/>
              <p:cNvSpPr/>
              <p:nvPr/>
            </p:nvSpPr>
            <p:spPr>
              <a:xfrm>
                <a:off x="815" y="1439"/>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197" name="Shape 197"/>
              <p:cNvSpPr/>
              <p:nvPr/>
            </p:nvSpPr>
            <p:spPr>
              <a:xfrm>
                <a:off x="815" y="1836"/>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198" name="Shape 198"/>
              <p:cNvSpPr/>
              <p:nvPr/>
            </p:nvSpPr>
            <p:spPr>
              <a:xfrm>
                <a:off x="815" y="2171"/>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199" name="Shape 199"/>
              <p:cNvSpPr/>
              <p:nvPr/>
            </p:nvSpPr>
            <p:spPr>
              <a:xfrm>
                <a:off x="815" y="2555"/>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00" name="Shape 200"/>
              <p:cNvSpPr/>
              <p:nvPr/>
            </p:nvSpPr>
            <p:spPr>
              <a:xfrm>
                <a:off x="815" y="2892"/>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grpSp>
        <p:cxnSp>
          <p:nvCxnSpPr>
            <p:cNvPr id="201" name="Shape 201"/>
            <p:cNvCxnSpPr/>
            <p:nvPr/>
          </p:nvCxnSpPr>
          <p:spPr>
            <a:xfrm>
              <a:off x="4927" y="1392"/>
              <a:ext cx="0" cy="1823"/>
            </a:xfrm>
            <a:prstGeom prst="straightConnector1">
              <a:avLst/>
            </a:prstGeom>
            <a:noFill/>
            <a:ln w="19050" cap="flat">
              <a:solidFill>
                <a:srgbClr val="B2B2B2"/>
              </a:solidFill>
              <a:prstDash val="solid"/>
              <a:round/>
              <a:headEnd type="none" w="med" len="med"/>
              <a:tailEnd type="none" w="med" len="med"/>
            </a:ln>
          </p:spPr>
        </p:cxnSp>
      </p:grpSp>
      <p:grpSp>
        <p:nvGrpSpPr>
          <p:cNvPr id="202" name="Shape 202"/>
          <p:cNvGrpSpPr/>
          <p:nvPr/>
        </p:nvGrpSpPr>
        <p:grpSpPr>
          <a:xfrm>
            <a:off x="292099" y="1485899"/>
            <a:ext cx="8629649" cy="3314700"/>
            <a:chOff x="191" y="1247"/>
            <a:chExt cx="5435" cy="2784"/>
          </a:xfrm>
        </p:grpSpPr>
        <p:pic>
          <p:nvPicPr>
            <p:cNvPr id="203" name="Shape 203"/>
            <p:cNvPicPr preferRelativeResize="0"/>
            <p:nvPr/>
          </p:nvPicPr>
          <p:blipFill rotWithShape="1">
            <a:blip r:embed="rId3">
              <a:alphaModFix/>
            </a:blip>
            <a:srcRect t="13994"/>
            <a:stretch/>
          </p:blipFill>
          <p:spPr>
            <a:xfrm>
              <a:off x="191" y="1247"/>
              <a:ext cx="5435" cy="2784"/>
            </a:xfrm>
            <a:prstGeom prst="rect">
              <a:avLst/>
            </a:prstGeom>
            <a:noFill/>
            <a:ln>
              <a:noFill/>
            </a:ln>
          </p:spPr>
        </p:pic>
        <p:sp>
          <p:nvSpPr>
            <p:cNvPr id="204" name="Shape 204"/>
            <p:cNvSpPr/>
            <p:nvPr/>
          </p:nvSpPr>
          <p:spPr>
            <a:xfrm>
              <a:off x="846" y="1439"/>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05" name="Shape 205"/>
            <p:cNvSpPr/>
            <p:nvPr/>
          </p:nvSpPr>
          <p:spPr>
            <a:xfrm>
              <a:off x="846" y="1836"/>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06" name="Shape 206"/>
            <p:cNvSpPr/>
            <p:nvPr/>
          </p:nvSpPr>
          <p:spPr>
            <a:xfrm>
              <a:off x="846" y="2171"/>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07" name="Shape 207"/>
            <p:cNvSpPr/>
            <p:nvPr/>
          </p:nvSpPr>
          <p:spPr>
            <a:xfrm>
              <a:off x="846" y="2555"/>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08" name="Shape 208"/>
            <p:cNvSpPr/>
            <p:nvPr/>
          </p:nvSpPr>
          <p:spPr>
            <a:xfrm>
              <a:off x="846" y="2892"/>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cxnSp>
          <p:nvCxnSpPr>
            <p:cNvPr id="209" name="Shape 209"/>
            <p:cNvCxnSpPr/>
            <p:nvPr/>
          </p:nvCxnSpPr>
          <p:spPr>
            <a:xfrm>
              <a:off x="4956" y="1392"/>
              <a:ext cx="0" cy="1823"/>
            </a:xfrm>
            <a:prstGeom prst="straightConnector1">
              <a:avLst/>
            </a:prstGeom>
            <a:noFill/>
            <a:ln w="19050" cap="flat">
              <a:solidFill>
                <a:srgbClr val="B2B2B2"/>
              </a:solidFill>
              <a:prstDash val="solid"/>
              <a:round/>
              <a:headEnd type="none" w="med" len="med"/>
              <a:tailEnd type="none" w="med" len="med"/>
            </a:ln>
          </p:spPr>
        </p:cxnSp>
        <p:sp>
          <p:nvSpPr>
            <p:cNvPr id="210" name="Shape 210"/>
            <p:cNvSpPr/>
            <p:nvPr/>
          </p:nvSpPr>
          <p:spPr>
            <a:xfrm>
              <a:off x="2910" y="1505"/>
              <a:ext cx="313" cy="1710"/>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1" name="Shape 211"/>
            <p:cNvSpPr/>
            <p:nvPr/>
          </p:nvSpPr>
          <p:spPr>
            <a:xfrm>
              <a:off x="3666" y="1594"/>
              <a:ext cx="313" cy="1624"/>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2" name="Shape 212"/>
            <p:cNvSpPr/>
            <p:nvPr/>
          </p:nvSpPr>
          <p:spPr>
            <a:xfrm>
              <a:off x="4415" y="1871"/>
              <a:ext cx="313" cy="1348"/>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3" name="Shape 213"/>
            <p:cNvSpPr/>
            <p:nvPr/>
          </p:nvSpPr>
          <p:spPr>
            <a:xfrm>
              <a:off x="2147" y="1473"/>
              <a:ext cx="313" cy="1747"/>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grpSp>
      <p:grpSp>
        <p:nvGrpSpPr>
          <p:cNvPr id="214" name="Shape 214"/>
          <p:cNvGrpSpPr/>
          <p:nvPr/>
        </p:nvGrpSpPr>
        <p:grpSpPr>
          <a:xfrm>
            <a:off x="304800" y="1485899"/>
            <a:ext cx="7891244" cy="3314700"/>
            <a:chOff x="191" y="1247"/>
            <a:chExt cx="5435" cy="2784"/>
          </a:xfrm>
        </p:grpSpPr>
        <p:pic>
          <p:nvPicPr>
            <p:cNvPr id="215" name="Shape 215"/>
            <p:cNvPicPr preferRelativeResize="0"/>
            <p:nvPr/>
          </p:nvPicPr>
          <p:blipFill rotWithShape="1">
            <a:blip r:embed="rId3">
              <a:alphaModFix/>
            </a:blip>
            <a:srcRect t="13994"/>
            <a:stretch/>
          </p:blipFill>
          <p:spPr>
            <a:xfrm>
              <a:off x="191" y="1247"/>
              <a:ext cx="5435" cy="2784"/>
            </a:xfrm>
            <a:prstGeom prst="rect">
              <a:avLst/>
            </a:prstGeom>
            <a:noFill/>
            <a:ln>
              <a:noFill/>
            </a:ln>
          </p:spPr>
        </p:pic>
        <p:sp>
          <p:nvSpPr>
            <p:cNvPr id="216" name="Shape 216"/>
            <p:cNvSpPr/>
            <p:nvPr/>
          </p:nvSpPr>
          <p:spPr>
            <a:xfrm>
              <a:off x="846" y="1439"/>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7" name="Shape 217"/>
            <p:cNvSpPr/>
            <p:nvPr/>
          </p:nvSpPr>
          <p:spPr>
            <a:xfrm>
              <a:off x="846" y="1836"/>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8" name="Shape 218"/>
            <p:cNvSpPr/>
            <p:nvPr/>
          </p:nvSpPr>
          <p:spPr>
            <a:xfrm>
              <a:off x="846" y="2171"/>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19" name="Shape 219"/>
            <p:cNvSpPr/>
            <p:nvPr/>
          </p:nvSpPr>
          <p:spPr>
            <a:xfrm>
              <a:off x="846" y="2555"/>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20" name="Shape 220"/>
            <p:cNvSpPr/>
            <p:nvPr/>
          </p:nvSpPr>
          <p:spPr>
            <a:xfrm>
              <a:off x="846" y="2892"/>
              <a:ext cx="309" cy="227"/>
            </a:xfrm>
            <a:prstGeom prst="rect">
              <a:avLst/>
            </a:prstGeom>
            <a:solidFill>
              <a:schemeClr val="lt1"/>
            </a:solidFill>
            <a:ln>
              <a:noFill/>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cxnSp>
          <p:nvCxnSpPr>
            <p:cNvPr id="221" name="Shape 221"/>
            <p:cNvCxnSpPr/>
            <p:nvPr/>
          </p:nvCxnSpPr>
          <p:spPr>
            <a:xfrm>
              <a:off x="4956" y="1392"/>
              <a:ext cx="0" cy="1823"/>
            </a:xfrm>
            <a:prstGeom prst="straightConnector1">
              <a:avLst/>
            </a:prstGeom>
            <a:noFill/>
            <a:ln w="19050" cap="flat">
              <a:solidFill>
                <a:srgbClr val="B2B2B2"/>
              </a:solidFill>
              <a:prstDash val="solid"/>
              <a:round/>
              <a:headEnd type="none" w="med" len="med"/>
              <a:tailEnd type="none" w="med" len="med"/>
            </a:ln>
          </p:spPr>
        </p:cxnSp>
        <p:sp>
          <p:nvSpPr>
            <p:cNvPr id="222" name="Shape 222"/>
            <p:cNvSpPr/>
            <p:nvPr/>
          </p:nvSpPr>
          <p:spPr>
            <a:xfrm>
              <a:off x="2147" y="1473"/>
              <a:ext cx="313" cy="1747"/>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23" name="Shape 223"/>
            <p:cNvSpPr/>
            <p:nvPr/>
          </p:nvSpPr>
          <p:spPr>
            <a:xfrm>
              <a:off x="2904" y="1510"/>
              <a:ext cx="313" cy="1704"/>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sp>
          <p:nvSpPr>
            <p:cNvPr id="224" name="Shape 224"/>
            <p:cNvSpPr/>
            <p:nvPr/>
          </p:nvSpPr>
          <p:spPr>
            <a:xfrm>
              <a:off x="3666" y="1594"/>
              <a:ext cx="313" cy="1624"/>
            </a:xfrm>
            <a:prstGeom prst="rect">
              <a:avLst/>
            </a:prstGeom>
            <a:solidFill>
              <a:srgbClr val="B2B2B2"/>
            </a:solidFill>
            <a:ln w="9525" cap="flat">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1" i="0" u="none" strike="noStrike" cap="none" baseline="0">
                <a:solidFill>
                  <a:srgbClr val="000000"/>
                </a:solidFill>
                <a:latin typeface="Calibri"/>
                <a:ea typeface="Calibri"/>
                <a:cs typeface="Calibri"/>
                <a:sym typeface="Calibri"/>
              </a:endParaRPr>
            </a:p>
          </p:txBody>
        </p:sp>
      </p:grpSp>
      <p:sp>
        <p:nvSpPr>
          <p:cNvPr id="225" name="Shape 225"/>
          <p:cNvSpPr txBox="1"/>
          <p:nvPr/>
        </p:nvSpPr>
        <p:spPr>
          <a:xfrm>
            <a:off x="76200" y="57150"/>
            <a:ext cx="9023400"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Early detection methods can identify small tumors </a:t>
            </a:r>
            <a:br>
              <a:rPr lang="en-US" sz="2600" b="1" i="0" u="none" strike="noStrike" cap="none" baseline="0" dirty="0">
                <a:solidFill>
                  <a:srgbClr val="000000"/>
                </a:solidFill>
                <a:latin typeface="Calibri"/>
                <a:ea typeface="Calibri"/>
                <a:cs typeface="Calibri"/>
                <a:sym typeface="Calibri"/>
              </a:rPr>
            </a:br>
            <a:r>
              <a:rPr lang="en-US" sz="2600" b="1" i="0" u="none" strike="noStrike" cap="none" baseline="0" dirty="0">
                <a:solidFill>
                  <a:srgbClr val="000000"/>
                </a:solidFill>
                <a:latin typeface="Calibri"/>
                <a:ea typeface="Calibri"/>
                <a:cs typeface="Calibri"/>
                <a:sym typeface="Calibri"/>
              </a:rPr>
              <a:t>and therefore improve survival rates of patients</a:t>
            </a:r>
          </a:p>
        </p:txBody>
      </p:sp>
      <p:sp>
        <p:nvSpPr>
          <p:cNvPr id="226" name="Shape 226"/>
          <p:cNvSpPr txBox="1"/>
          <p:nvPr/>
        </p:nvSpPr>
        <p:spPr>
          <a:xfrm>
            <a:off x="356420" y="4813687"/>
            <a:ext cx="1350900" cy="230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dirty="0">
                <a:solidFill>
                  <a:srgbClr val="3F3F3F"/>
                </a:solidFill>
                <a:latin typeface="Calibri"/>
                <a:ea typeface="Calibri"/>
                <a:cs typeface="Calibri"/>
                <a:sym typeface="Calibri"/>
              </a:rPr>
              <a:t>[Lai et al., 2007]</a:t>
            </a:r>
          </a:p>
        </p:txBody>
      </p:sp>
      <p:pic>
        <p:nvPicPr>
          <p:cNvPr id="227" name="Shape 227"/>
          <p:cNvPicPr preferRelativeResize="0"/>
          <p:nvPr/>
        </p:nvPicPr>
        <p:blipFill rotWithShape="1">
          <a:blip r:embed="rId4">
            <a:alphaModFix/>
          </a:blip>
          <a:srcRect r="12500" b="22223"/>
          <a:stretch/>
        </p:blipFill>
        <p:spPr>
          <a:xfrm>
            <a:off x="8305101" y="4662487"/>
            <a:ext cx="838898" cy="4809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a:spLocks noGrp="1"/>
          </p:cNvSpPr>
          <p:nvPr>
            <p:ph type="title"/>
          </p:nvPr>
        </p:nvSpPr>
        <p:spPr>
          <a:xfrm>
            <a:off x="76200" y="90487"/>
            <a:ext cx="9023400" cy="492443"/>
          </a:xfrm>
          <a:prstGeom prst="rect">
            <a:avLst/>
          </a:prstGeom>
          <a:noFill/>
          <a:ln>
            <a:noFill/>
          </a:ln>
        </p:spPr>
        <p:txBody>
          <a:bodyPr lIns="0" tIns="0" rIns="0" bIns="0" anchor="t" anchorCtr="0">
            <a:spAutoFit/>
          </a:bodyPr>
          <a:lstStyle/>
          <a:p>
            <a:pPr marL="0" marR="0" lvl="0" indent="0" algn="l" rtl="0">
              <a:spcBef>
                <a:spcPts val="0"/>
              </a:spcBef>
              <a:buClr>
                <a:schemeClr val="dk1"/>
              </a:buClr>
              <a:buFont typeface="Calibri"/>
              <a:buNone/>
            </a:pPr>
            <a:endParaRPr b="1" i="0" u="none" strike="noStrike" cap="none" baseline="0" dirty="0">
              <a:solidFill>
                <a:schemeClr val="dk1"/>
              </a:solidFill>
              <a:latin typeface="Calibri"/>
              <a:ea typeface="Calibri"/>
              <a:cs typeface="Calibri"/>
              <a:sym typeface="Calibri"/>
            </a:endParaRPr>
          </a:p>
        </p:txBody>
      </p:sp>
      <p:sp>
        <p:nvSpPr>
          <p:cNvPr id="237" name="Shape 237"/>
          <p:cNvSpPr txBox="1">
            <a:spLocks noGrp="1"/>
          </p:cNvSpPr>
          <p:nvPr>
            <p:ph type="body" idx="1"/>
          </p:nvPr>
        </p:nvSpPr>
        <p:spPr>
          <a:xfrm>
            <a:off x="304800" y="1771650"/>
            <a:ext cx="3505200" cy="369332"/>
          </a:xfrm>
          <a:prstGeom prst="rect">
            <a:avLst/>
          </a:prstGeom>
          <a:noFill/>
          <a:ln>
            <a:noFill/>
          </a:ln>
        </p:spPr>
        <p:txBody>
          <a:bodyPr lIns="0" tIns="0" rIns="0" bIns="0" anchor="t" anchorCtr="0">
            <a:spAutoFit/>
          </a:bodyPr>
          <a:lstStyle/>
          <a:p>
            <a:pPr marL="0" marR="0" lvl="0" indent="0" algn="l" rtl="0">
              <a:spcBef>
                <a:spcPts val="0"/>
              </a:spcBef>
              <a:buClr>
                <a:schemeClr val="dk1"/>
              </a:buClr>
              <a:buFont typeface="Calibri"/>
              <a:buNone/>
            </a:pPr>
            <a:endParaRPr sz="2400" b="1"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p:nvPr/>
        </p:nvSpPr>
        <p:spPr>
          <a:xfrm>
            <a:off x="76200" y="1828800"/>
            <a:ext cx="3809999" cy="2267287"/>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2400" b="1" i="0" u="none" strike="noStrike" cap="none" baseline="0" dirty="0">
                <a:solidFill>
                  <a:srgbClr val="262626"/>
                </a:solidFill>
                <a:latin typeface="Calibri"/>
                <a:ea typeface="Calibri"/>
                <a:cs typeface="Calibri"/>
                <a:sym typeface="Calibri"/>
              </a:rPr>
              <a:t>Supporting point (no more than two lines)</a:t>
            </a:r>
          </a:p>
          <a:p>
            <a:pPr marL="0" marR="0" lvl="0" indent="0" algn="l" rtl="0">
              <a:spcBef>
                <a:spcPts val="0"/>
              </a:spcBef>
              <a:buNone/>
            </a:pPr>
            <a:endParaRPr sz="2400" b="1" i="0" u="none" strike="noStrike" cap="none" baseline="0" dirty="0">
              <a:solidFill>
                <a:srgbClr val="262626"/>
              </a:solidFill>
              <a:latin typeface="Calibri"/>
              <a:ea typeface="Calibri"/>
              <a:cs typeface="Calibri"/>
              <a:sym typeface="Calibri"/>
            </a:endParaRPr>
          </a:p>
          <a:p>
            <a:pPr marL="0" marR="0" lvl="0" indent="0" algn="l" rtl="0">
              <a:spcBef>
                <a:spcPts val="0"/>
              </a:spcBef>
              <a:buNone/>
            </a:pPr>
            <a:endParaRPr sz="2400" b="1" i="0" u="none" strike="noStrike" cap="none" baseline="0" dirty="0">
              <a:solidFill>
                <a:srgbClr val="262626"/>
              </a:solidFill>
              <a:latin typeface="Calibri"/>
              <a:ea typeface="Calibri"/>
              <a:cs typeface="Calibri"/>
              <a:sym typeface="Calibri"/>
            </a:endParaRPr>
          </a:p>
          <a:p>
            <a:pPr marL="0" marR="0" lvl="0" indent="0" algn="l" rtl="0">
              <a:spcBef>
                <a:spcPts val="0"/>
              </a:spcBef>
              <a:buSzPct val="25000"/>
              <a:buNone/>
            </a:pPr>
            <a:r>
              <a:rPr lang="en-US" sz="2400" b="1" i="0" u="none" strike="noStrike" cap="none" baseline="0" dirty="0">
                <a:solidFill>
                  <a:srgbClr val="262626"/>
                </a:solidFill>
                <a:latin typeface="Calibri"/>
                <a:ea typeface="Calibri"/>
                <a:cs typeface="Calibri"/>
                <a:sym typeface="Calibri"/>
              </a:rPr>
              <a:t>Another supporting point (parallel to the first)</a:t>
            </a:r>
          </a:p>
        </p:txBody>
      </p:sp>
      <p:sp>
        <p:nvSpPr>
          <p:cNvPr id="245" name="Shape 245"/>
          <p:cNvSpPr/>
          <p:nvPr/>
        </p:nvSpPr>
        <p:spPr>
          <a:xfrm>
            <a:off x="4800600" y="1515666"/>
            <a:ext cx="3962399" cy="2409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4800" b="0" i="0" u="none" strike="noStrike" cap="none" baseline="0">
              <a:solidFill>
                <a:srgbClr val="EAEAEA"/>
              </a:solidFill>
              <a:latin typeface="Calibri"/>
              <a:ea typeface="Calibri"/>
              <a:cs typeface="Calibri"/>
              <a:sym typeface="Calibri"/>
            </a:endParaRPr>
          </a:p>
          <a:p>
            <a:pPr marL="0" marR="0" lvl="0" indent="0" algn="ctr" rtl="0">
              <a:spcBef>
                <a:spcPts val="0"/>
              </a:spcBef>
              <a:buSzPct val="25000"/>
              <a:buNone/>
            </a:pPr>
            <a:r>
              <a:rPr lang="en-US" sz="3600" b="0" i="0" u="none" strike="noStrike" cap="none" baseline="0">
                <a:solidFill>
                  <a:srgbClr val="EAEAEA"/>
                </a:solidFill>
                <a:latin typeface="Calibri"/>
                <a:ea typeface="Calibri"/>
                <a:cs typeface="Calibri"/>
                <a:sym typeface="Calibri"/>
              </a:rPr>
              <a:t>Image that supports conclusion</a:t>
            </a:r>
          </a:p>
          <a:p>
            <a:pPr marL="0" marR="0" lvl="0" indent="0" algn="ctr" rtl="0">
              <a:spcBef>
                <a:spcPts val="0"/>
              </a:spcBef>
              <a:buNone/>
            </a:pPr>
            <a:endParaRPr sz="4800" b="0" i="0" u="none" strike="noStrike" cap="none" baseline="0">
              <a:solidFill>
                <a:schemeClr val="dk1"/>
              </a:solidFill>
              <a:latin typeface="Calibri"/>
              <a:ea typeface="Calibri"/>
              <a:cs typeface="Calibri"/>
              <a:sym typeface="Calibri"/>
            </a:endParaRPr>
          </a:p>
        </p:txBody>
      </p:sp>
      <p:sp>
        <p:nvSpPr>
          <p:cNvPr id="246" name="Shape 246"/>
          <p:cNvSpPr txBox="1"/>
          <p:nvPr/>
        </p:nvSpPr>
        <p:spPr>
          <a:xfrm>
            <a:off x="3773487" y="4558903"/>
            <a:ext cx="1616099" cy="346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a:solidFill>
                  <a:schemeClr val="dk1"/>
                </a:solidFill>
                <a:latin typeface="Calibri"/>
                <a:ea typeface="Calibri"/>
                <a:cs typeface="Calibri"/>
                <a:sym typeface="Calibri"/>
              </a:rPr>
              <a:t>Questions?</a:t>
            </a:r>
          </a:p>
        </p:txBody>
      </p:sp>
      <p:sp>
        <p:nvSpPr>
          <p:cNvPr id="247" name="Shape 247"/>
          <p:cNvSpPr txBox="1"/>
          <p:nvPr/>
        </p:nvSpPr>
        <p:spPr>
          <a:xfrm>
            <a:off x="76200" y="57150"/>
            <a:ext cx="8997900"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In summary, this sentence headline states the most important assertion of the presentation</a:t>
            </a:r>
          </a:p>
        </p:txBody>
      </p:sp>
      <p:sp>
        <p:nvSpPr>
          <p:cNvPr id="248" name="Shape 248"/>
          <p:cNvSpPr txBox="1"/>
          <p:nvPr/>
        </p:nvSpPr>
        <p:spPr>
          <a:xfrm>
            <a:off x="8077200" y="4686300"/>
            <a:ext cx="936600" cy="3501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lt1"/>
                </a:solidFill>
                <a:latin typeface="Calibri"/>
                <a:ea typeface="Calibri"/>
                <a:cs typeface="Calibri"/>
                <a:sym typeface="Calibri"/>
              </a:rPr>
              <a:t>Logo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3906837" y="4689872"/>
            <a:ext cx="1616099" cy="346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a:solidFill>
                  <a:schemeClr val="dk1"/>
                </a:solidFill>
                <a:latin typeface="Calibri"/>
                <a:ea typeface="Calibri"/>
                <a:cs typeface="Calibri"/>
                <a:sym typeface="Calibri"/>
              </a:rPr>
              <a:t>Questions?</a:t>
            </a:r>
          </a:p>
        </p:txBody>
      </p:sp>
      <p:sp>
        <p:nvSpPr>
          <p:cNvPr id="256" name="Shape 256"/>
          <p:cNvSpPr/>
          <p:nvPr/>
        </p:nvSpPr>
        <p:spPr>
          <a:xfrm>
            <a:off x="76200" y="1885950"/>
            <a:ext cx="4495800" cy="605294"/>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Wires not harnessed to prevent </a:t>
            </a:r>
            <a:br>
              <a:rPr lang="en-US" sz="1800" b="1" i="0" u="none" strike="noStrike" cap="none" baseline="0" dirty="0">
                <a:solidFill>
                  <a:srgbClr val="262626"/>
                </a:solidFill>
                <a:latin typeface="Calibri"/>
                <a:ea typeface="Calibri"/>
                <a:cs typeface="Calibri"/>
                <a:sym typeface="Calibri"/>
              </a:rPr>
            </a:br>
            <a:r>
              <a:rPr lang="en-US" sz="1800" b="1" i="0" u="none" strike="noStrike" cap="none" baseline="0" dirty="0">
                <a:solidFill>
                  <a:srgbClr val="262626"/>
                </a:solidFill>
                <a:latin typeface="Calibri"/>
                <a:ea typeface="Calibri"/>
                <a:cs typeface="Calibri"/>
                <a:sym typeface="Calibri"/>
              </a:rPr>
              <a:t>contact with housing</a:t>
            </a:r>
          </a:p>
        </p:txBody>
      </p:sp>
      <p:grpSp>
        <p:nvGrpSpPr>
          <p:cNvPr id="257" name="Shape 257"/>
          <p:cNvGrpSpPr/>
          <p:nvPr/>
        </p:nvGrpSpPr>
        <p:grpSpPr>
          <a:xfrm>
            <a:off x="109537" y="2627708"/>
            <a:ext cx="3929061" cy="1082277"/>
            <a:chOff x="47" y="2062"/>
            <a:chExt cx="2474" cy="909"/>
          </a:xfrm>
        </p:grpSpPr>
        <p:sp>
          <p:nvSpPr>
            <p:cNvPr id="258" name="Shape 258"/>
            <p:cNvSpPr/>
            <p:nvPr/>
          </p:nvSpPr>
          <p:spPr>
            <a:xfrm>
              <a:off x="47" y="2463"/>
              <a:ext cx="2474" cy="508"/>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Short circuit to ground created </a:t>
              </a:r>
              <a:br>
                <a:rPr lang="en-US" sz="1800" b="1" i="0" u="none" strike="noStrike" cap="none" baseline="0" dirty="0">
                  <a:solidFill>
                    <a:srgbClr val="262626"/>
                  </a:solidFill>
                  <a:latin typeface="Calibri"/>
                  <a:ea typeface="Calibri"/>
                  <a:cs typeface="Calibri"/>
                  <a:sym typeface="Calibri"/>
                </a:rPr>
              </a:br>
              <a:r>
                <a:rPr lang="en-US" sz="1800" b="1" i="0" u="none" strike="noStrike" cap="none" baseline="0" dirty="0">
                  <a:solidFill>
                    <a:srgbClr val="262626"/>
                  </a:solidFill>
                  <a:latin typeface="Calibri"/>
                  <a:ea typeface="Calibri"/>
                  <a:cs typeface="Calibri"/>
                  <a:sym typeface="Calibri"/>
                </a:rPr>
                <a:t>where wire contacted housing</a:t>
              </a:r>
            </a:p>
          </p:txBody>
        </p:sp>
        <p:sp>
          <p:nvSpPr>
            <p:cNvPr id="259" name="Shape 259"/>
            <p:cNvSpPr/>
            <p:nvPr/>
          </p:nvSpPr>
          <p:spPr>
            <a:xfrm>
              <a:off x="959" y="2062"/>
              <a:ext cx="166" cy="256"/>
            </a:xfrm>
            <a:prstGeom prst="downArrow">
              <a:avLst>
                <a:gd name="adj1" fmla="val 50000"/>
                <a:gd name="adj2" fmla="val 30218"/>
              </a:avLst>
            </a:prstGeom>
            <a:solidFill>
              <a:srgbClr val="262626"/>
            </a:solidFill>
            <a:ln>
              <a:noFill/>
            </a:ln>
          </p:spPr>
          <p:txBody>
            <a:bodyPr lIns="91425" tIns="45700" rIns="91425" bIns="45700" anchor="ctr" anchorCtr="0">
              <a:noAutofit/>
            </a:bodyPr>
            <a:lstStyle/>
            <a:p>
              <a:pPr marL="0" marR="0" lvl="0" indent="0" algn="l" rtl="0">
                <a:spcBef>
                  <a:spcPts val="0"/>
                </a:spcBef>
                <a:buNone/>
              </a:pPr>
              <a:endParaRPr sz="1800" b="1" i="0" u="none" strike="noStrike" cap="none" baseline="0">
                <a:solidFill>
                  <a:srgbClr val="262626"/>
                </a:solidFill>
                <a:latin typeface="Calibri"/>
                <a:ea typeface="Calibri"/>
                <a:cs typeface="Calibri"/>
                <a:sym typeface="Calibri"/>
              </a:endParaRPr>
            </a:p>
          </p:txBody>
        </p:sp>
      </p:grpSp>
      <p:pic>
        <p:nvPicPr>
          <p:cNvPr id="260" name="Shape 260"/>
          <p:cNvPicPr preferRelativeResize="0"/>
          <p:nvPr/>
        </p:nvPicPr>
        <p:blipFill rotWithShape="1">
          <a:blip r:embed="rId3">
            <a:alphaModFix/>
          </a:blip>
          <a:srcRect/>
          <a:stretch/>
        </p:blipFill>
        <p:spPr>
          <a:xfrm>
            <a:off x="4566449" y="1437159"/>
            <a:ext cx="4285925" cy="2685899"/>
          </a:xfrm>
          <a:prstGeom prst="rect">
            <a:avLst/>
          </a:prstGeom>
          <a:noFill/>
          <a:ln>
            <a:noFill/>
          </a:ln>
        </p:spPr>
      </p:pic>
      <p:sp>
        <p:nvSpPr>
          <p:cNvPr id="261" name="Shape 261"/>
          <p:cNvSpPr txBox="1"/>
          <p:nvPr/>
        </p:nvSpPr>
        <p:spPr>
          <a:xfrm>
            <a:off x="136525" y="8334"/>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2" name="Shape 262"/>
          <p:cNvSpPr txBox="1"/>
          <p:nvPr/>
        </p:nvSpPr>
        <p:spPr>
          <a:xfrm>
            <a:off x="76200" y="90487"/>
            <a:ext cx="8980499"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In summary, the detector failed because of a short-circuit created by the abrasion of wire insulation</a:t>
            </a:r>
          </a:p>
        </p:txBody>
      </p:sp>
      <p:pic>
        <p:nvPicPr>
          <p:cNvPr id="263" name="Shape 263"/>
          <p:cNvPicPr preferRelativeResize="0"/>
          <p:nvPr/>
        </p:nvPicPr>
        <p:blipFill rotWithShape="1">
          <a:blip r:embed="rId4">
            <a:alphaModFix/>
          </a:blip>
          <a:srcRect/>
          <a:stretch/>
        </p:blipFill>
        <p:spPr>
          <a:xfrm>
            <a:off x="7239698" y="4629150"/>
            <a:ext cx="1904301" cy="5141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5175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p:nvPr/>
        </p:nvSpPr>
        <p:spPr>
          <a:xfrm>
            <a:off x="106363" y="1885950"/>
            <a:ext cx="3563999" cy="1742999"/>
          </a:xfrm>
          <a:prstGeom prst="rect">
            <a:avLst/>
          </a:prstGeom>
          <a:noFill/>
          <a:ln>
            <a:noFill/>
          </a:ln>
        </p:spPr>
        <p:txBody>
          <a:bodyPr lIns="91425" tIns="45700" rIns="91425" bIns="45700" anchor="t" anchorCtr="0">
            <a:noAutofit/>
          </a:bodyPr>
          <a:lstStyle/>
          <a:p>
            <a:pPr marL="225425" marR="0" lvl="0" indent="-225425" algn="l" rtl="0">
              <a:spcBef>
                <a:spcPts val="0"/>
              </a:spcBef>
              <a:buSzPct val="25000"/>
              <a:buNone/>
            </a:pPr>
            <a:r>
              <a:rPr lang="en-US" sz="2000" b="1" i="0" u="none" strike="noStrike" cap="none" baseline="0">
                <a:solidFill>
                  <a:srgbClr val="262626"/>
                </a:solidFill>
                <a:latin typeface="Calibri"/>
                <a:ea typeface="Calibri"/>
                <a:cs typeface="Calibri"/>
                <a:sym typeface="Calibri"/>
              </a:rPr>
              <a:t>Katrine Aspmo</a:t>
            </a:r>
          </a:p>
          <a:p>
            <a:pPr marL="225425" marR="0" lvl="0" indent="-225425" algn="l" rtl="0">
              <a:spcBef>
                <a:spcPts val="0"/>
              </a:spcBef>
              <a:buSzPct val="25000"/>
              <a:buNone/>
            </a:pPr>
            <a:r>
              <a:rPr lang="en-US" sz="2000" b="1" i="0" u="none" strike="noStrike" cap="none" baseline="0">
                <a:solidFill>
                  <a:srgbClr val="262626"/>
                </a:solidFill>
                <a:latin typeface="Calibri"/>
                <a:ea typeface="Calibri"/>
                <a:cs typeface="Calibri"/>
                <a:sym typeface="Calibri"/>
              </a:rPr>
              <a:t>Torunn Berg</a:t>
            </a:r>
          </a:p>
          <a:p>
            <a:pPr marL="225425" marR="0" lvl="0" indent="-225425" algn="l" rtl="0">
              <a:spcBef>
                <a:spcPts val="0"/>
              </a:spcBef>
              <a:buSzPct val="25000"/>
              <a:buNone/>
            </a:pPr>
            <a:r>
              <a:rPr lang="en-US" sz="1600" b="1" i="0" u="none" strike="noStrike" cap="none" baseline="0">
                <a:solidFill>
                  <a:srgbClr val="262626"/>
                </a:solidFill>
                <a:latin typeface="Calibri"/>
                <a:ea typeface="Calibri"/>
                <a:cs typeface="Calibri"/>
                <a:sym typeface="Calibri"/>
              </a:rPr>
              <a:t>Norwegian Institute for Air Research</a:t>
            </a:r>
            <a:r>
              <a:rPr lang="en-US" sz="1700" b="1" i="0" u="none" strike="noStrike" cap="none" baseline="0">
                <a:solidFill>
                  <a:srgbClr val="262626"/>
                </a:solidFill>
                <a:latin typeface="Calibri"/>
                <a:ea typeface="Calibri"/>
                <a:cs typeface="Calibri"/>
                <a:sym typeface="Calibri"/>
              </a:rPr>
              <a:t> </a:t>
            </a:r>
          </a:p>
          <a:p>
            <a:pPr marL="225425" marR="0" lvl="0" indent="-225425" algn="l" rtl="0">
              <a:spcBef>
                <a:spcPts val="0"/>
              </a:spcBef>
              <a:buNone/>
            </a:pPr>
            <a:endParaRPr sz="1800" b="1" i="0" u="none" strike="noStrike" cap="none" baseline="0">
              <a:solidFill>
                <a:srgbClr val="262626"/>
              </a:solidFill>
              <a:latin typeface="Calibri"/>
              <a:ea typeface="Calibri"/>
              <a:cs typeface="Calibri"/>
              <a:sym typeface="Calibri"/>
            </a:endParaRPr>
          </a:p>
          <a:p>
            <a:pPr marL="225425" marR="0" lvl="0" indent="-225425" algn="l" rtl="0">
              <a:spcBef>
                <a:spcPts val="0"/>
              </a:spcBef>
              <a:buSzPct val="25000"/>
              <a:buNone/>
            </a:pPr>
            <a:r>
              <a:rPr lang="en-US" sz="2000" b="1" i="0" u="none" strike="noStrike" cap="none" baseline="0">
                <a:solidFill>
                  <a:srgbClr val="262626"/>
                </a:solidFill>
                <a:latin typeface="Calibri"/>
                <a:ea typeface="Calibri"/>
                <a:cs typeface="Calibri"/>
                <a:sym typeface="Calibri"/>
              </a:rPr>
              <a:t>Grethe Wibetoe</a:t>
            </a:r>
          </a:p>
          <a:p>
            <a:pPr marL="225425" marR="0" lvl="0" indent="-225425" algn="l" rtl="0">
              <a:spcBef>
                <a:spcPts val="0"/>
              </a:spcBef>
              <a:buSzPct val="25000"/>
              <a:buNone/>
            </a:pPr>
            <a:r>
              <a:rPr lang="en-US" sz="1600" b="1" i="0" u="none" strike="noStrike" cap="none" baseline="0">
                <a:solidFill>
                  <a:srgbClr val="262626"/>
                </a:solidFill>
                <a:latin typeface="Calibri"/>
                <a:ea typeface="Calibri"/>
                <a:cs typeface="Calibri"/>
                <a:sym typeface="Calibri"/>
              </a:rPr>
              <a:t>University of Oslo, Dept. of Chemistry</a:t>
            </a:r>
          </a:p>
          <a:p>
            <a:pPr marL="225425" marR="0" lvl="0" indent="-225425" algn="l" rtl="0">
              <a:spcBef>
                <a:spcPts val="0"/>
              </a:spcBef>
              <a:buNone/>
            </a:pPr>
            <a:endParaRPr sz="1800" b="1" i="0" u="none" strike="noStrike" cap="none" baseline="0">
              <a:solidFill>
                <a:srgbClr val="262626"/>
              </a:solidFill>
              <a:latin typeface="Calibri"/>
              <a:ea typeface="Calibri"/>
              <a:cs typeface="Calibri"/>
              <a:sym typeface="Calibri"/>
            </a:endParaRPr>
          </a:p>
          <a:p>
            <a:pPr marL="225425" marR="0" lvl="0" indent="-225425" algn="l" rtl="0">
              <a:spcBef>
                <a:spcPts val="0"/>
              </a:spcBef>
              <a:buSzPct val="25000"/>
              <a:buNone/>
            </a:pPr>
            <a:r>
              <a:rPr lang="en-US" sz="1600" b="1" i="0" u="none" strike="noStrike" cap="none" baseline="0">
                <a:solidFill>
                  <a:srgbClr val="262626"/>
                </a:solidFill>
                <a:latin typeface="Calibri"/>
                <a:ea typeface="Calibri"/>
                <a:cs typeface="Calibri"/>
                <a:sym typeface="Calibri"/>
              </a:rPr>
              <a:t>16 June 2004</a:t>
            </a:r>
          </a:p>
        </p:txBody>
      </p:sp>
      <p:pic>
        <p:nvPicPr>
          <p:cNvPr id="33" name="Shape 33"/>
          <p:cNvPicPr preferRelativeResize="0"/>
          <p:nvPr/>
        </p:nvPicPr>
        <p:blipFill rotWithShape="1">
          <a:blip r:embed="rId3">
            <a:alphaModFix/>
          </a:blip>
          <a:srcRect/>
          <a:stretch/>
        </p:blipFill>
        <p:spPr>
          <a:xfrm>
            <a:off x="179388" y="4462462"/>
            <a:ext cx="642900" cy="608400"/>
          </a:xfrm>
          <a:prstGeom prst="rect">
            <a:avLst/>
          </a:prstGeom>
          <a:noFill/>
          <a:ln>
            <a:noFill/>
          </a:ln>
        </p:spPr>
      </p:pic>
      <p:pic>
        <p:nvPicPr>
          <p:cNvPr id="34" name="Shape 34"/>
          <p:cNvPicPr preferRelativeResize="0"/>
          <p:nvPr/>
        </p:nvPicPr>
        <p:blipFill rotWithShape="1">
          <a:blip r:embed="rId4">
            <a:alphaModFix/>
          </a:blip>
          <a:srcRect l="13936" t="16127" r="17612" b="12577"/>
          <a:stretch/>
        </p:blipFill>
        <p:spPr>
          <a:xfrm>
            <a:off x="946150" y="4454128"/>
            <a:ext cx="445499" cy="450000"/>
          </a:xfrm>
          <a:prstGeom prst="rect">
            <a:avLst/>
          </a:prstGeom>
          <a:noFill/>
          <a:ln>
            <a:noFill/>
          </a:ln>
        </p:spPr>
      </p:pic>
      <p:sp>
        <p:nvSpPr>
          <p:cNvPr id="35" name="Shape 35"/>
          <p:cNvSpPr txBox="1"/>
          <p:nvPr/>
        </p:nvSpPr>
        <p:spPr>
          <a:xfrm>
            <a:off x="50800" y="36909"/>
            <a:ext cx="9047100" cy="1107996"/>
          </a:xfrm>
          <a:prstGeom prst="rect">
            <a:avLst/>
          </a:prstGeom>
          <a:noFill/>
          <a:ln>
            <a:noFill/>
          </a:ln>
        </p:spPr>
        <p:txBody>
          <a:bodyPr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3600" dirty="0">
                <a:sym typeface="Calibri"/>
              </a:rPr>
              <a:t>Atmospheric Mercury Depletion Events </a:t>
            </a:r>
            <a:br>
              <a:rPr lang="en-US" sz="3600" dirty="0">
                <a:sym typeface="Calibri"/>
              </a:rPr>
            </a:br>
            <a:r>
              <a:rPr lang="en-US" sz="3600" dirty="0">
                <a:sym typeface="Calibri"/>
              </a:rPr>
              <a:t>in Polar Regions during Arctic Spring</a:t>
            </a:r>
          </a:p>
        </p:txBody>
      </p:sp>
      <p:pic>
        <p:nvPicPr>
          <p:cNvPr id="36" name="Shape 36"/>
          <p:cNvPicPr preferRelativeResize="0"/>
          <p:nvPr/>
        </p:nvPicPr>
        <p:blipFill rotWithShape="1">
          <a:blip r:embed="rId5">
            <a:alphaModFix/>
          </a:blip>
          <a:srcRect/>
          <a:stretch/>
        </p:blipFill>
        <p:spPr>
          <a:xfrm>
            <a:off x="4072971" y="1472595"/>
            <a:ext cx="4920027" cy="3141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Shape 43"/>
          <p:cNvSpPr/>
          <p:nvPr/>
        </p:nvSpPr>
        <p:spPr>
          <a:xfrm>
            <a:off x="3074988" y="1420416"/>
            <a:ext cx="1192199" cy="420628"/>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2400" b="1" i="0" u="none" strike="noStrike" cap="none" baseline="0" dirty="0">
                <a:solidFill>
                  <a:srgbClr val="262626"/>
                </a:solidFill>
                <a:latin typeface="Calibri"/>
                <a:ea typeface="Calibri"/>
                <a:cs typeface="Calibri"/>
                <a:sym typeface="Calibri"/>
              </a:rPr>
              <a:t>Topic 1</a:t>
            </a:r>
          </a:p>
        </p:txBody>
      </p:sp>
      <p:sp>
        <p:nvSpPr>
          <p:cNvPr id="44" name="Shape 44"/>
          <p:cNvSpPr/>
          <p:nvPr/>
        </p:nvSpPr>
        <p:spPr>
          <a:xfrm>
            <a:off x="228600" y="1229916"/>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Image for</a:t>
            </a:r>
          </a:p>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Topic 1</a:t>
            </a:r>
          </a:p>
        </p:txBody>
      </p:sp>
      <p:sp>
        <p:nvSpPr>
          <p:cNvPr id="45" name="Shape 45"/>
          <p:cNvSpPr/>
          <p:nvPr/>
        </p:nvSpPr>
        <p:spPr>
          <a:xfrm>
            <a:off x="4713287" y="2870597"/>
            <a:ext cx="1192199" cy="420628"/>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2400" b="1" i="0" u="none" strike="noStrike" cap="none" baseline="0">
                <a:solidFill>
                  <a:srgbClr val="262626"/>
                </a:solidFill>
                <a:latin typeface="Calibri"/>
                <a:ea typeface="Calibri"/>
                <a:cs typeface="Calibri"/>
                <a:sym typeface="Calibri"/>
              </a:rPr>
              <a:t>Topic 2</a:t>
            </a:r>
          </a:p>
        </p:txBody>
      </p:sp>
      <p:sp>
        <p:nvSpPr>
          <p:cNvPr id="46" name="Shape 46"/>
          <p:cNvSpPr/>
          <p:nvPr/>
        </p:nvSpPr>
        <p:spPr>
          <a:xfrm>
            <a:off x="1665288" y="2680097"/>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Image for</a:t>
            </a:r>
          </a:p>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Topic 2</a:t>
            </a:r>
          </a:p>
        </p:txBody>
      </p:sp>
      <p:sp>
        <p:nvSpPr>
          <p:cNvPr id="47" name="Shape 47"/>
          <p:cNvSpPr/>
          <p:nvPr/>
        </p:nvSpPr>
        <p:spPr>
          <a:xfrm>
            <a:off x="6275387" y="4329112"/>
            <a:ext cx="1192199" cy="420628"/>
          </a:xfrm>
          <a:prstGeom prst="rect">
            <a:avLst/>
          </a:prstGeom>
          <a:noFill/>
          <a:ln>
            <a:noFill/>
          </a:ln>
        </p:spPr>
        <p:txBody>
          <a:bodyPr lIns="63500" tIns="25400" rIns="63500" bIns="25400" anchor="t" anchorCtr="0">
            <a:spAutoFit/>
          </a:bodyPr>
          <a:lstStyle/>
          <a:p>
            <a:pPr marL="0" marR="0" lvl="0" indent="0" algn="l" rtl="0">
              <a:spcBef>
                <a:spcPts val="0"/>
              </a:spcBef>
              <a:buSzPct val="25000"/>
              <a:buNone/>
            </a:pPr>
            <a:r>
              <a:rPr lang="en-US" sz="2400" b="1" i="0" u="none" strike="noStrike" cap="none" baseline="0">
                <a:solidFill>
                  <a:srgbClr val="262626"/>
                </a:solidFill>
                <a:latin typeface="Calibri"/>
                <a:ea typeface="Calibri"/>
                <a:cs typeface="Calibri"/>
                <a:sym typeface="Calibri"/>
              </a:rPr>
              <a:t>Topic 3</a:t>
            </a:r>
          </a:p>
        </p:txBody>
      </p:sp>
      <p:sp>
        <p:nvSpPr>
          <p:cNvPr id="48" name="Shape 48"/>
          <p:cNvSpPr/>
          <p:nvPr/>
        </p:nvSpPr>
        <p:spPr>
          <a:xfrm>
            <a:off x="3302000" y="4118372"/>
            <a:ext cx="2666999" cy="7167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Image for</a:t>
            </a:r>
          </a:p>
          <a:p>
            <a:pPr marL="0" marR="0" lvl="0" indent="0" algn="ctr" rtl="0">
              <a:spcBef>
                <a:spcPts val="0"/>
              </a:spcBef>
              <a:buSzPct val="25000"/>
              <a:buNone/>
            </a:pPr>
            <a:r>
              <a:rPr lang="en-US" sz="2400" b="1" i="0" u="none" strike="noStrike" cap="none" baseline="0">
                <a:solidFill>
                  <a:srgbClr val="EAEAEA"/>
                </a:solidFill>
                <a:latin typeface="Calibri"/>
                <a:ea typeface="Calibri"/>
                <a:cs typeface="Calibri"/>
                <a:sym typeface="Calibri"/>
              </a:rPr>
              <a:t>Topic 3</a:t>
            </a:r>
          </a:p>
        </p:txBody>
      </p:sp>
      <p:sp>
        <p:nvSpPr>
          <p:cNvPr id="49" name="Shape 49"/>
          <p:cNvSpPr txBox="1"/>
          <p:nvPr/>
        </p:nvSpPr>
        <p:spPr>
          <a:xfrm>
            <a:off x="76200" y="57150"/>
            <a:ext cx="9029700" cy="800219"/>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600" b="1" i="0" u="none" strike="noStrike" cap="none" baseline="0" dirty="0">
                <a:solidFill>
                  <a:srgbClr val="000000"/>
                </a:solidFill>
                <a:latin typeface="Calibri"/>
                <a:ea typeface="Calibri"/>
                <a:cs typeface="Calibri"/>
                <a:sym typeface="Calibri"/>
              </a:rPr>
              <a:t>This presentation focuses on… (complete sentence, </a:t>
            </a:r>
            <a:br>
              <a:rPr lang="en-US" sz="2600" b="1" i="0" u="none" strike="noStrike" cap="none" baseline="0" dirty="0">
                <a:solidFill>
                  <a:srgbClr val="000000"/>
                </a:solidFill>
                <a:latin typeface="Calibri"/>
                <a:ea typeface="Calibri"/>
                <a:cs typeface="Calibri"/>
                <a:sym typeface="Calibri"/>
              </a:rPr>
            </a:br>
            <a:r>
              <a:rPr lang="en-US" sz="2600" b="1" i="0" u="none" strike="noStrike" cap="none" baseline="0" dirty="0">
                <a:solidFill>
                  <a:srgbClr val="000000"/>
                </a:solidFill>
                <a:latin typeface="Calibri"/>
                <a:ea typeface="Calibri"/>
                <a:cs typeface="Calibri"/>
                <a:sym typeface="Calibri"/>
              </a:rPr>
              <a:t>but go no </a:t>
            </a:r>
            <a:r>
              <a:rPr lang="en-US" sz="2600" b="1" dirty="0">
                <a:latin typeface="Calibri"/>
                <a:ea typeface="Calibri"/>
                <a:cs typeface="Calibri"/>
                <a:sym typeface="Calibri"/>
              </a:rPr>
              <a:t>more</a:t>
            </a:r>
            <a:r>
              <a:rPr lang="en-US" sz="2600" b="1" i="0" u="none" strike="noStrike" cap="none" baseline="0" dirty="0">
                <a:solidFill>
                  <a:srgbClr val="000000"/>
                </a:solidFill>
                <a:latin typeface="Calibri"/>
                <a:ea typeface="Calibri"/>
                <a:cs typeface="Calibri"/>
                <a:sym typeface="Calibri"/>
              </a:rPr>
              <a:t> than two lines)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Shape 55"/>
          <p:cNvPicPr preferRelativeResize="0"/>
          <p:nvPr/>
        </p:nvPicPr>
        <p:blipFill rotWithShape="1">
          <a:blip r:embed="rId3">
            <a:alphaModFix/>
          </a:blip>
          <a:srcRect b="6058"/>
          <a:stretch/>
        </p:blipFill>
        <p:spPr>
          <a:xfrm>
            <a:off x="3044825" y="3300412"/>
            <a:ext cx="2982900" cy="1482300"/>
          </a:xfrm>
          <a:prstGeom prst="rect">
            <a:avLst/>
          </a:prstGeom>
          <a:noFill/>
          <a:ln w="9525" cap="flat">
            <a:solidFill>
              <a:schemeClr val="dk1"/>
            </a:solidFill>
            <a:prstDash val="solid"/>
            <a:miter/>
            <a:headEnd type="none" w="med" len="med"/>
            <a:tailEnd type="none" w="med" len="med"/>
          </a:ln>
        </p:spPr>
      </p:pic>
      <p:pic>
        <p:nvPicPr>
          <p:cNvPr id="56" name="Shape 56"/>
          <p:cNvPicPr preferRelativeResize="0"/>
          <p:nvPr/>
        </p:nvPicPr>
        <p:blipFill rotWithShape="1">
          <a:blip r:embed="rId4">
            <a:alphaModFix/>
          </a:blip>
          <a:srcRect/>
          <a:stretch/>
        </p:blipFill>
        <p:spPr>
          <a:xfrm>
            <a:off x="5741987" y="1157943"/>
            <a:ext cx="2790899" cy="1466700"/>
          </a:xfrm>
          <a:prstGeom prst="rect">
            <a:avLst/>
          </a:prstGeom>
          <a:noFill/>
          <a:ln>
            <a:noFill/>
          </a:ln>
        </p:spPr>
      </p:pic>
      <p:pic>
        <p:nvPicPr>
          <p:cNvPr id="57" name="Shape 57"/>
          <p:cNvPicPr preferRelativeResize="0"/>
          <p:nvPr/>
        </p:nvPicPr>
        <p:blipFill rotWithShape="1">
          <a:blip r:embed="rId5">
            <a:alphaModFix/>
          </a:blip>
          <a:srcRect l="24094" t="42396" r="26170" b="-1"/>
          <a:stretch/>
        </p:blipFill>
        <p:spPr>
          <a:xfrm>
            <a:off x="368300" y="1151990"/>
            <a:ext cx="2789100" cy="1472700"/>
          </a:xfrm>
          <a:prstGeom prst="rect">
            <a:avLst/>
          </a:prstGeom>
          <a:noFill/>
          <a:ln w="9525" cap="flat">
            <a:solidFill>
              <a:srgbClr val="262626"/>
            </a:solidFill>
            <a:prstDash val="solid"/>
            <a:miter/>
            <a:headEnd type="none" w="med" len="med"/>
            <a:tailEnd type="none" w="med" len="med"/>
          </a:ln>
        </p:spPr>
      </p:pic>
      <p:sp>
        <p:nvSpPr>
          <p:cNvPr id="59" name="Shape 59"/>
          <p:cNvSpPr txBox="1"/>
          <p:nvPr/>
        </p:nvSpPr>
        <p:spPr>
          <a:xfrm>
            <a:off x="228600" y="114300"/>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0" name="Shape 60"/>
          <p:cNvSpPr txBox="1"/>
          <p:nvPr/>
        </p:nvSpPr>
        <p:spPr>
          <a:xfrm>
            <a:off x="76200" y="57150"/>
            <a:ext cx="9017100" cy="861774"/>
          </a:xfrm>
          <a:prstGeom prst="rect">
            <a:avLst/>
          </a:prstGeom>
          <a:noFill/>
          <a:ln>
            <a:noFill/>
          </a:ln>
        </p:spPr>
        <p:txBody>
          <a:bodyPr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2800" dirty="0">
                <a:sym typeface="Calibri"/>
              </a:rPr>
              <a:t>This talk traces what happens to mercury after it depletes from the atmosphere in arctic regions</a:t>
            </a:r>
          </a:p>
        </p:txBody>
      </p:sp>
      <p:grpSp>
        <p:nvGrpSpPr>
          <p:cNvPr id="61" name="Shape 61"/>
          <p:cNvGrpSpPr/>
          <p:nvPr/>
        </p:nvGrpSpPr>
        <p:grpSpPr>
          <a:xfrm>
            <a:off x="3043198" y="3300413"/>
            <a:ext cx="2987636" cy="1785937"/>
            <a:chOff x="3048242" y="4400867"/>
            <a:chExt cx="2989130" cy="2380932"/>
          </a:xfrm>
        </p:grpSpPr>
        <p:sp>
          <p:nvSpPr>
            <p:cNvPr id="62" name="Shape 62"/>
            <p:cNvSpPr txBox="1"/>
            <p:nvPr/>
          </p:nvSpPr>
          <p:spPr>
            <a:xfrm>
              <a:off x="3048242" y="6412482"/>
              <a:ext cx="2989130" cy="369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rgbClr val="111111"/>
                  </a:solidFill>
                  <a:latin typeface="Calibri"/>
                  <a:ea typeface="Calibri"/>
                  <a:cs typeface="Calibri"/>
                  <a:sym typeface="Calibri"/>
                </a:rPr>
                <a:t>Environmental implications </a:t>
              </a:r>
            </a:p>
          </p:txBody>
        </p:sp>
        <p:pic>
          <p:nvPicPr>
            <p:cNvPr id="63" name="Shape 63"/>
            <p:cNvPicPr preferRelativeResize="0"/>
            <p:nvPr/>
          </p:nvPicPr>
          <p:blipFill rotWithShape="1">
            <a:blip r:embed="rId6">
              <a:alphaModFix/>
            </a:blip>
            <a:srcRect b="6058"/>
            <a:stretch/>
          </p:blipFill>
          <p:spPr>
            <a:xfrm>
              <a:off x="3048246" y="4400867"/>
              <a:ext cx="2982532" cy="1976781"/>
            </a:xfrm>
            <a:prstGeom prst="rect">
              <a:avLst/>
            </a:prstGeom>
            <a:noFill/>
            <a:ln w="9525" cap="flat">
              <a:solidFill>
                <a:schemeClr val="dk1"/>
              </a:solidFill>
              <a:prstDash val="solid"/>
              <a:miter/>
              <a:headEnd type="none" w="med" len="med"/>
              <a:tailEnd type="none" w="med" len="med"/>
            </a:ln>
          </p:spPr>
        </p:pic>
      </p:grpSp>
      <p:grpSp>
        <p:nvGrpSpPr>
          <p:cNvPr id="64" name="Shape 64"/>
          <p:cNvGrpSpPr/>
          <p:nvPr/>
        </p:nvGrpSpPr>
        <p:grpSpPr>
          <a:xfrm>
            <a:off x="5334000" y="1156854"/>
            <a:ext cx="3606800" cy="1801588"/>
            <a:chOff x="5334000" y="1407721"/>
            <a:chExt cx="3606800" cy="2402438"/>
          </a:xfrm>
        </p:grpSpPr>
        <p:sp>
          <p:nvSpPr>
            <p:cNvPr id="65" name="Shape 65"/>
            <p:cNvSpPr txBox="1"/>
            <p:nvPr/>
          </p:nvSpPr>
          <p:spPr>
            <a:xfrm>
              <a:off x="5334000" y="3440667"/>
              <a:ext cx="3606800" cy="369493"/>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baseline="0">
                  <a:solidFill>
                    <a:srgbClr val="111111"/>
                  </a:solidFill>
                  <a:latin typeface="Calibri"/>
                  <a:ea typeface="Calibri"/>
                  <a:cs typeface="Calibri"/>
                  <a:sym typeface="Calibri"/>
                </a:rPr>
                <a:t>Measurements from Station</a:t>
              </a:r>
            </a:p>
          </p:txBody>
        </p:sp>
        <p:pic>
          <p:nvPicPr>
            <p:cNvPr id="66" name="Shape 66"/>
            <p:cNvPicPr preferRelativeResize="0"/>
            <p:nvPr/>
          </p:nvPicPr>
          <p:blipFill rotWithShape="1">
            <a:blip r:embed="rId7">
              <a:alphaModFix/>
            </a:blip>
            <a:srcRect/>
            <a:stretch/>
          </p:blipFill>
          <p:spPr>
            <a:xfrm>
              <a:off x="5742573" y="1407721"/>
              <a:ext cx="2789652" cy="1955964"/>
            </a:xfrm>
            <a:prstGeom prst="rect">
              <a:avLst/>
            </a:prstGeom>
            <a:noFill/>
            <a:ln>
              <a:noFill/>
            </a:ln>
          </p:spPr>
        </p:pic>
      </p:grpSp>
      <p:grpSp>
        <p:nvGrpSpPr>
          <p:cNvPr id="67" name="Shape 67"/>
          <p:cNvGrpSpPr/>
          <p:nvPr/>
        </p:nvGrpSpPr>
        <p:grpSpPr>
          <a:xfrm>
            <a:off x="0" y="1142443"/>
            <a:ext cx="3525838" cy="1815665"/>
            <a:chOff x="0" y="1388790"/>
            <a:chExt cx="3525838" cy="2421209"/>
          </a:xfrm>
        </p:grpSpPr>
        <p:sp>
          <p:nvSpPr>
            <p:cNvPr id="68" name="Shape 68"/>
            <p:cNvSpPr txBox="1"/>
            <p:nvPr/>
          </p:nvSpPr>
          <p:spPr>
            <a:xfrm>
              <a:off x="0" y="3440667"/>
              <a:ext cx="352583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baseline="0">
                  <a:solidFill>
                    <a:srgbClr val="111111"/>
                  </a:solidFill>
                  <a:latin typeface="Calibri"/>
                  <a:ea typeface="Calibri"/>
                  <a:cs typeface="Calibri"/>
                  <a:sym typeface="Calibri"/>
                </a:rPr>
                <a:t>Theory for mercury cycling </a:t>
              </a:r>
            </a:p>
          </p:txBody>
        </p:sp>
        <p:pic>
          <p:nvPicPr>
            <p:cNvPr id="69" name="Shape 69"/>
            <p:cNvPicPr preferRelativeResize="0"/>
            <p:nvPr/>
          </p:nvPicPr>
          <p:blipFill rotWithShape="1">
            <a:blip r:embed="rId8">
              <a:alphaModFix/>
            </a:blip>
            <a:srcRect l="24094" t="42396" r="26170" b="-1"/>
            <a:stretch/>
          </p:blipFill>
          <p:spPr>
            <a:xfrm>
              <a:off x="368300" y="1388790"/>
              <a:ext cx="2789237" cy="1963957"/>
            </a:xfrm>
            <a:prstGeom prst="rect">
              <a:avLst/>
            </a:prstGeom>
            <a:noFill/>
            <a:ln w="9525" cap="flat">
              <a:solidFill>
                <a:srgbClr val="262626"/>
              </a:solidFill>
              <a:prstDash val="solid"/>
              <a:miter/>
              <a:headEnd type="none" w="med" len="med"/>
              <a:tailEnd type="none" w="med" len="med"/>
            </a:ln>
          </p:spPr>
        </p:pic>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Shape 76"/>
          <p:cNvSpPr txBox="1">
            <a:spLocks noGrp="1"/>
          </p:cNvSpPr>
          <p:nvPr>
            <p:ph type="title"/>
          </p:nvPr>
        </p:nvSpPr>
        <p:spPr>
          <a:xfrm>
            <a:off x="76200" y="90487"/>
            <a:ext cx="9023400" cy="3894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b="1" i="0" u="none" strike="noStrike" cap="none" baseline="0" dirty="0">
              <a:solidFill>
                <a:schemeClr val="dk1"/>
              </a:solidFill>
              <a:latin typeface="Calibri"/>
              <a:ea typeface="Calibri"/>
              <a:cs typeface="Calibri"/>
              <a:sym typeface="Calibri"/>
            </a:endParaRPr>
          </a:p>
        </p:txBody>
      </p:sp>
      <p:sp>
        <p:nvSpPr>
          <p:cNvPr id="77" name="Shape 77"/>
          <p:cNvSpPr txBox="1">
            <a:spLocks noGrp="1"/>
          </p:cNvSpPr>
          <p:nvPr>
            <p:ph type="body" idx="1"/>
          </p:nvPr>
        </p:nvSpPr>
        <p:spPr>
          <a:xfrm>
            <a:off x="304800" y="1771650"/>
            <a:ext cx="3505200" cy="3428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sz="2400" b="1"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p:nvPr/>
        </p:nvSpPr>
        <p:spPr>
          <a:xfrm>
            <a:off x="152400" y="4100512"/>
            <a:ext cx="8001000" cy="592800"/>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2400" b="0" i="0" u="none" strike="noStrike" cap="none" baseline="0">
                <a:solidFill>
                  <a:srgbClr val="262626"/>
                </a:solidFill>
                <a:latin typeface="Calibri"/>
                <a:ea typeface="Calibri"/>
                <a:cs typeface="Calibri"/>
                <a:sym typeface="Calibri"/>
              </a:rPr>
              <a:t>If necessary, identify key assumption or background for audience—keep to two lines (18–24 point type)</a:t>
            </a:r>
          </a:p>
        </p:txBody>
      </p:sp>
      <p:sp>
        <p:nvSpPr>
          <p:cNvPr id="85" name="Shape 85"/>
          <p:cNvSpPr/>
          <p:nvPr/>
        </p:nvSpPr>
        <p:spPr>
          <a:xfrm>
            <a:off x="228600" y="1204912"/>
            <a:ext cx="8305799" cy="26814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SzPct val="25000"/>
              <a:buNone/>
            </a:pPr>
            <a:r>
              <a:rPr lang="en-US" sz="3600" b="0" i="0" u="none" strike="noStrike" cap="none" baseline="0">
                <a:solidFill>
                  <a:schemeClr val="lt1"/>
                </a:solidFill>
                <a:latin typeface="Calibri"/>
                <a:ea typeface="Calibri"/>
                <a:cs typeface="Calibri"/>
                <a:sym typeface="Calibri"/>
              </a:rPr>
              <a:t>Image(s)</a:t>
            </a:r>
          </a:p>
          <a:p>
            <a:pPr marL="0" marR="0" lvl="0" indent="0" algn="ctr" rtl="0">
              <a:spcBef>
                <a:spcPts val="0"/>
              </a:spcBef>
              <a:buSzPct val="25000"/>
              <a:buNone/>
            </a:pPr>
            <a:r>
              <a:rPr lang="en-US" sz="3600" b="0" i="0" u="none" strike="noStrike" cap="none" baseline="0">
                <a:solidFill>
                  <a:schemeClr val="lt1"/>
                </a:solidFill>
                <a:latin typeface="Calibri"/>
                <a:ea typeface="Calibri"/>
                <a:cs typeface="Calibri"/>
                <a:sym typeface="Calibri"/>
              </a:rPr>
              <a:t>supporting </a:t>
            </a:r>
            <a:br>
              <a:rPr lang="en-US" sz="3600" b="0" i="0" u="none" strike="noStrike" cap="none" baseline="0">
                <a:solidFill>
                  <a:schemeClr val="lt1"/>
                </a:solidFill>
                <a:latin typeface="Calibri"/>
                <a:ea typeface="Calibri"/>
                <a:cs typeface="Calibri"/>
                <a:sym typeface="Calibri"/>
              </a:rPr>
            </a:br>
            <a:r>
              <a:rPr lang="en-US" sz="3600" b="0" i="0" u="none" strike="noStrike" cap="none" baseline="0">
                <a:solidFill>
                  <a:schemeClr val="lt1"/>
                </a:solidFill>
                <a:latin typeface="Calibri"/>
                <a:ea typeface="Calibri"/>
                <a:cs typeface="Calibri"/>
                <a:sym typeface="Calibri"/>
              </a:rPr>
              <a:t>above assertion</a:t>
            </a: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sp>
        <p:nvSpPr>
          <p:cNvPr id="86" name="Shape 86"/>
          <p:cNvSpPr txBox="1"/>
          <p:nvPr/>
        </p:nvSpPr>
        <p:spPr>
          <a:xfrm>
            <a:off x="288925" y="45243"/>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7" name="Shape 87"/>
          <p:cNvSpPr txBox="1"/>
          <p:nvPr/>
        </p:nvSpPr>
        <p:spPr>
          <a:xfrm>
            <a:off x="76200" y="57150"/>
            <a:ext cx="8997900" cy="861774"/>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800" b="1" i="0" u="none" strike="noStrike" cap="none" baseline="0" dirty="0">
                <a:solidFill>
                  <a:srgbClr val="000000"/>
                </a:solidFill>
                <a:latin typeface="Calibri"/>
                <a:ea typeface="Calibri"/>
                <a:cs typeface="Calibri"/>
                <a:sym typeface="Calibri"/>
              </a:rPr>
              <a:t>This sentence headline makes an assertion on the first topic in no more than two lines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xfrm>
            <a:off x="151701" y="72628"/>
            <a:ext cx="8599499" cy="984885"/>
          </a:xfrm>
          <a:prstGeom prst="rect">
            <a:avLst/>
          </a:prstGeom>
          <a:noFill/>
          <a:ln>
            <a:noFill/>
          </a:ln>
        </p:spPr>
        <p:txBody>
          <a:bodyPr lIns="0" tIns="0" rIns="0" bIns="0" anchor="t" anchorCtr="0">
            <a:spAutoFit/>
          </a:bodyPr>
          <a:lstStyle/>
          <a:p>
            <a:pPr marL="0" marR="0" lvl="0" indent="0" algn="l" rtl="0">
              <a:spcBef>
                <a:spcPts val="0"/>
              </a:spcBef>
              <a:buClr>
                <a:srgbClr val="000000"/>
              </a:buClr>
              <a:buSzPct val="25000"/>
              <a:buFont typeface="Calibri"/>
              <a:buNone/>
            </a:pPr>
            <a:r>
              <a:rPr lang="en-US" b="1" i="0" u="none" strike="noStrike" cap="none" baseline="0" dirty="0">
                <a:solidFill>
                  <a:srgbClr val="000000"/>
                </a:solidFill>
                <a:latin typeface="Calibri"/>
                <a:ea typeface="Calibri"/>
                <a:cs typeface="Calibri"/>
                <a:sym typeface="Calibri"/>
              </a:rPr>
              <a:t>Fragments quickly outpace the blast wave and </a:t>
            </a:r>
            <a:br>
              <a:rPr lang="en-US" b="1" i="0" u="none" strike="noStrike" cap="none" baseline="0" dirty="0">
                <a:solidFill>
                  <a:srgbClr val="000000"/>
                </a:solidFill>
                <a:latin typeface="Calibri"/>
                <a:ea typeface="Calibri"/>
                <a:cs typeface="Calibri"/>
                <a:sym typeface="Calibri"/>
              </a:rPr>
            </a:br>
            <a:r>
              <a:rPr lang="en-US" b="1" i="0" u="none" strike="noStrike" cap="none" baseline="0" dirty="0">
                <a:solidFill>
                  <a:srgbClr val="000000"/>
                </a:solidFill>
                <a:latin typeface="Calibri"/>
                <a:ea typeface="Calibri"/>
                <a:cs typeface="Calibri"/>
                <a:sym typeface="Calibri"/>
              </a:rPr>
              <a:t>become the primary hazard to personnel</a:t>
            </a:r>
          </a:p>
        </p:txBody>
      </p:sp>
      <p:pic>
        <p:nvPicPr>
          <p:cNvPr id="95" name="Shape 95"/>
          <p:cNvPicPr preferRelativeResize="0"/>
          <p:nvPr/>
        </p:nvPicPr>
        <p:blipFill rotWithShape="1">
          <a:blip r:embed="rId3">
            <a:alphaModFix/>
          </a:blip>
          <a:srcRect/>
          <a:stretch/>
        </p:blipFill>
        <p:spPr>
          <a:xfrm>
            <a:off x="8229600" y="4686300"/>
            <a:ext cx="814499" cy="392999"/>
          </a:xfrm>
          <a:prstGeom prst="rect">
            <a:avLst/>
          </a:prstGeom>
          <a:noFill/>
          <a:ln>
            <a:noFill/>
          </a:ln>
        </p:spPr>
      </p:pic>
      <p:pic>
        <p:nvPicPr>
          <p:cNvPr id="96" name="Shape 96"/>
          <p:cNvPicPr preferRelativeResize="0"/>
          <p:nvPr/>
        </p:nvPicPr>
        <p:blipFill rotWithShape="1">
          <a:blip r:embed="rId4">
            <a:alphaModFix/>
          </a:blip>
          <a:srcRect/>
          <a:stretch/>
        </p:blipFill>
        <p:spPr>
          <a:xfrm>
            <a:off x="1351717" y="1182457"/>
            <a:ext cx="6048463" cy="3378899"/>
          </a:xfrm>
          <a:prstGeom prst="rect">
            <a:avLst/>
          </a:prstGeom>
          <a:noFill/>
          <a:ln>
            <a:noFill/>
          </a:ln>
        </p:spPr>
      </p:pic>
      <p:sp>
        <p:nvSpPr>
          <p:cNvPr id="2" name="Rectangle 1"/>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txBox="1">
            <a:spLocks noGrp="1"/>
          </p:cNvSpPr>
          <p:nvPr>
            <p:ph type="title"/>
          </p:nvPr>
        </p:nvSpPr>
        <p:spPr>
          <a:xfrm>
            <a:off x="76200" y="90487"/>
            <a:ext cx="9023400" cy="492443"/>
          </a:xfrm>
          <a:prstGeom prst="rect">
            <a:avLst/>
          </a:prstGeom>
          <a:noFill/>
          <a:ln>
            <a:noFill/>
          </a:ln>
        </p:spPr>
        <p:txBody>
          <a:bodyPr lIns="0" tIns="0" rIns="0" bIns="0" anchor="t" anchorCtr="0">
            <a:spAutoFit/>
          </a:bodyPr>
          <a:lstStyle/>
          <a:p>
            <a:pPr marL="0" marR="0" lvl="0" indent="0" algn="l" rtl="0">
              <a:spcBef>
                <a:spcPts val="0"/>
              </a:spcBef>
              <a:buClr>
                <a:schemeClr val="dk1"/>
              </a:buClr>
              <a:buFont typeface="Calibri"/>
              <a:buNone/>
            </a:pPr>
            <a:endParaRPr b="1" i="0" u="none" strike="noStrike" cap="none" baseline="0" dirty="0">
              <a:solidFill>
                <a:schemeClr val="dk1"/>
              </a:solidFill>
              <a:latin typeface="Calibri"/>
              <a:ea typeface="Calibri"/>
              <a:cs typeface="Calibri"/>
              <a:sym typeface="Calibri"/>
            </a:endParaRPr>
          </a:p>
        </p:txBody>
      </p:sp>
      <p:sp>
        <p:nvSpPr>
          <p:cNvPr id="104" name="Shape 104"/>
          <p:cNvSpPr txBox="1">
            <a:spLocks noGrp="1"/>
          </p:cNvSpPr>
          <p:nvPr>
            <p:ph type="body" idx="1"/>
          </p:nvPr>
        </p:nvSpPr>
        <p:spPr>
          <a:xfrm>
            <a:off x="304800" y="1771650"/>
            <a:ext cx="3505200" cy="3428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sz="2000" b="1"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cxnSp>
        <p:nvCxnSpPr>
          <p:cNvPr id="111" name="Shape 111"/>
          <p:cNvCxnSpPr/>
          <p:nvPr/>
        </p:nvCxnSpPr>
        <p:spPr>
          <a:xfrm>
            <a:off x="4267200" y="3733800"/>
            <a:ext cx="0" cy="457200"/>
          </a:xfrm>
          <a:prstGeom prst="straightConnector1">
            <a:avLst/>
          </a:prstGeom>
          <a:noFill/>
          <a:ln w="28575" cap="flat">
            <a:solidFill>
              <a:srgbClr val="262626"/>
            </a:solidFill>
            <a:prstDash val="solid"/>
            <a:round/>
            <a:headEnd type="none" w="med" len="med"/>
            <a:tailEnd type="none" w="med" len="med"/>
          </a:ln>
        </p:spPr>
      </p:cxnSp>
      <p:sp>
        <p:nvSpPr>
          <p:cNvPr id="112" name="Shape 112"/>
          <p:cNvSpPr/>
          <p:nvPr/>
        </p:nvSpPr>
        <p:spPr>
          <a:xfrm>
            <a:off x="152400" y="1295400"/>
            <a:ext cx="3276600" cy="4535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1800" b="0" i="0" u="none" strike="noStrike" cap="none" baseline="0">
                <a:solidFill>
                  <a:srgbClr val="262626"/>
                </a:solidFill>
                <a:latin typeface="Calibri"/>
                <a:ea typeface="Calibri"/>
                <a:cs typeface="Calibri"/>
                <a:sym typeface="Calibri"/>
              </a:rPr>
              <a:t>Call-out, if necessary: keep to one or two lines</a:t>
            </a:r>
          </a:p>
        </p:txBody>
      </p:sp>
      <p:sp>
        <p:nvSpPr>
          <p:cNvPr id="113" name="Shape 113"/>
          <p:cNvSpPr/>
          <p:nvPr/>
        </p:nvSpPr>
        <p:spPr>
          <a:xfrm>
            <a:off x="1143000" y="2128837"/>
            <a:ext cx="6781800" cy="17192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SzPct val="25000"/>
              <a:buNone/>
            </a:pPr>
            <a:r>
              <a:rPr lang="en-US" sz="2400" b="0" i="0" u="none" strike="noStrike" cap="none" baseline="0">
                <a:solidFill>
                  <a:schemeClr val="lt1"/>
                </a:solidFill>
                <a:latin typeface="Calibri"/>
                <a:ea typeface="Calibri"/>
                <a:cs typeface="Calibri"/>
                <a:sym typeface="Calibri"/>
              </a:rPr>
              <a:t>Image or equations supporting </a:t>
            </a:r>
            <a:br>
              <a:rPr lang="en-US" sz="2400" b="0" i="0" u="none" strike="noStrike" cap="none" baseline="0">
                <a:solidFill>
                  <a:schemeClr val="lt1"/>
                </a:solidFill>
                <a:latin typeface="Calibri"/>
                <a:ea typeface="Calibri"/>
                <a:cs typeface="Calibri"/>
                <a:sym typeface="Calibri"/>
              </a:rPr>
            </a:br>
            <a:r>
              <a:rPr lang="en-US" sz="2400" b="0" i="0" u="none" strike="noStrike" cap="none" baseline="0">
                <a:solidFill>
                  <a:schemeClr val="lt1"/>
                </a:solidFill>
                <a:latin typeface="Calibri"/>
                <a:ea typeface="Calibri"/>
                <a:cs typeface="Calibri"/>
                <a:sym typeface="Calibri"/>
              </a:rPr>
              <a:t>the headline assertion</a:t>
            </a: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cxnSp>
        <p:nvCxnSpPr>
          <p:cNvPr id="114" name="Shape 114"/>
          <p:cNvCxnSpPr/>
          <p:nvPr/>
        </p:nvCxnSpPr>
        <p:spPr>
          <a:xfrm>
            <a:off x="1295400" y="1847850"/>
            <a:ext cx="381000" cy="285899"/>
          </a:xfrm>
          <a:prstGeom prst="straightConnector1">
            <a:avLst/>
          </a:prstGeom>
          <a:noFill/>
          <a:ln w="28575" cap="flat">
            <a:solidFill>
              <a:srgbClr val="262626"/>
            </a:solidFill>
            <a:prstDash val="solid"/>
            <a:round/>
            <a:headEnd type="none" w="med" len="med"/>
            <a:tailEnd type="none" w="med" len="med"/>
          </a:ln>
        </p:spPr>
      </p:cxnSp>
      <p:cxnSp>
        <p:nvCxnSpPr>
          <p:cNvPr id="115" name="Shape 115"/>
          <p:cNvCxnSpPr/>
          <p:nvPr/>
        </p:nvCxnSpPr>
        <p:spPr>
          <a:xfrm flipH="1">
            <a:off x="6857999" y="1847850"/>
            <a:ext cx="381000" cy="285899"/>
          </a:xfrm>
          <a:prstGeom prst="straightConnector1">
            <a:avLst/>
          </a:prstGeom>
          <a:noFill/>
          <a:ln w="28575" cap="flat">
            <a:solidFill>
              <a:srgbClr val="262626"/>
            </a:solidFill>
            <a:prstDash val="solid"/>
            <a:round/>
            <a:headEnd type="none" w="med" len="med"/>
            <a:tailEnd type="none" w="med" len="med"/>
          </a:ln>
        </p:spPr>
      </p:cxnSp>
      <p:sp>
        <p:nvSpPr>
          <p:cNvPr id="116" name="Shape 116"/>
          <p:cNvSpPr/>
          <p:nvPr/>
        </p:nvSpPr>
        <p:spPr>
          <a:xfrm>
            <a:off x="5791200" y="1276350"/>
            <a:ext cx="3276600" cy="4535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1800" b="0" i="0" u="none" strike="noStrike" cap="none" baseline="0">
                <a:solidFill>
                  <a:srgbClr val="262626"/>
                </a:solidFill>
                <a:latin typeface="Calibri"/>
                <a:ea typeface="Calibri"/>
                <a:cs typeface="Calibri"/>
                <a:sym typeface="Calibri"/>
              </a:rPr>
              <a:t>Call-out, if necessary: keep to one or two lines</a:t>
            </a:r>
          </a:p>
        </p:txBody>
      </p:sp>
      <p:sp>
        <p:nvSpPr>
          <p:cNvPr id="117" name="Shape 117"/>
          <p:cNvSpPr/>
          <p:nvPr/>
        </p:nvSpPr>
        <p:spPr>
          <a:xfrm>
            <a:off x="2590800" y="4248150"/>
            <a:ext cx="3276600" cy="4535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1800" b="0" i="0" u="none" strike="noStrike" cap="none" baseline="0">
                <a:solidFill>
                  <a:srgbClr val="262626"/>
                </a:solidFill>
                <a:latin typeface="Calibri"/>
                <a:ea typeface="Calibri"/>
                <a:cs typeface="Calibri"/>
                <a:sym typeface="Calibri"/>
              </a:rPr>
              <a:t>Call-out, if necessary: keep to one or two lines</a:t>
            </a:r>
          </a:p>
        </p:txBody>
      </p:sp>
      <p:sp>
        <p:nvSpPr>
          <p:cNvPr id="118" name="Shape 118"/>
          <p:cNvSpPr txBox="1"/>
          <p:nvPr/>
        </p:nvSpPr>
        <p:spPr>
          <a:xfrm>
            <a:off x="76200" y="57150"/>
            <a:ext cx="8915400" cy="861774"/>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800" b="1" i="0" u="none" strike="noStrike" cap="none" baseline="0" dirty="0">
                <a:solidFill>
                  <a:srgbClr val="000000"/>
                </a:solidFill>
                <a:latin typeface="Calibri"/>
                <a:ea typeface="Calibri"/>
                <a:cs typeface="Calibri"/>
                <a:sym typeface="Calibri"/>
              </a:rPr>
              <a:t>This sentence headline makes an assertion </a:t>
            </a:r>
            <a:br>
              <a:rPr lang="en-US" sz="2800" b="1" i="0" u="none" strike="noStrike" cap="none" baseline="0" dirty="0">
                <a:solidFill>
                  <a:srgbClr val="000000"/>
                </a:solidFill>
                <a:latin typeface="Calibri"/>
                <a:ea typeface="Calibri"/>
                <a:cs typeface="Calibri"/>
                <a:sym typeface="Calibri"/>
              </a:rPr>
            </a:br>
            <a:r>
              <a:rPr lang="en-US" sz="2800" b="1" i="0" u="none" strike="noStrike" cap="none" baseline="0" dirty="0">
                <a:solidFill>
                  <a:srgbClr val="000000"/>
                </a:solidFill>
                <a:latin typeface="Calibri"/>
                <a:ea typeface="Calibri"/>
                <a:cs typeface="Calibri"/>
                <a:sym typeface="Calibri"/>
              </a:rPr>
              <a:t>on the second topic in no more than two lines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000" b="1" dirty="0">
            <a:latin typeface="Calibri" panose="020F0502020204030204" pitchFamily="34"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1981</Words>
  <Application>Microsoft Office PowerPoint</Application>
  <PresentationFormat>On-screen Show (16:9)</PresentationFormat>
  <Paragraphs>192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Fragments quickly outpace the blast wave and  become the primary hazard to personnel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Siroka</dc:creator>
  <cp:lastModifiedBy>Richard Layton</cp:lastModifiedBy>
  <cp:revision>38</cp:revision>
  <cp:lastPrinted>2016-08-29T17:06:47Z</cp:lastPrinted>
  <dcterms:modified xsi:type="dcterms:W3CDTF">2021-06-26T17:25:27Z</dcterms:modified>
</cp:coreProperties>
</file>