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saveSubsetFonts="1" autoCompressPictures="0">
  <p:sldMasterIdLst>
    <p:sldMasterId id="2147483651" r:id="rId1"/>
  </p:sldMasterIdLst>
  <p:notesMasterIdLst>
    <p:notesMasterId r:id="rId31"/>
  </p:notesMasterIdLst>
  <p:handoutMasterIdLst>
    <p:handoutMasterId r:id="rId32"/>
  </p:handoutMasterIdLst>
  <p:sldIdLst>
    <p:sldId id="256" r:id="rId2"/>
    <p:sldId id="261" r:id="rId3"/>
    <p:sldId id="273" r:id="rId4"/>
    <p:sldId id="274" r:id="rId5"/>
    <p:sldId id="287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75" r:id="rId15"/>
    <p:sldId id="288" r:id="rId16"/>
    <p:sldId id="289" r:id="rId17"/>
    <p:sldId id="277" r:id="rId18"/>
    <p:sldId id="290" r:id="rId19"/>
    <p:sldId id="291" r:id="rId20"/>
    <p:sldId id="301" r:id="rId21"/>
    <p:sldId id="302" r:id="rId22"/>
    <p:sldId id="278" r:id="rId23"/>
    <p:sldId id="295" r:id="rId24"/>
    <p:sldId id="297" r:id="rId25"/>
    <p:sldId id="296" r:id="rId26"/>
    <p:sldId id="298" r:id="rId27"/>
    <p:sldId id="299" r:id="rId28"/>
    <p:sldId id="300" r:id="rId29"/>
    <p:sldId id="303" r:id="rId30"/>
  </p:sldIdLst>
  <p:sldSz cx="9144000" cy="5143500" type="screen16x9"/>
  <p:notesSz cx="7315200" cy="96012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E79370-D5F9-431E-A711-EDD04E0C1F3C}" v="2" dt="2021-07-18T15:20:07.464"/>
  </p1510:revLst>
</p1510:revInfo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1348" autoAdjust="0"/>
  </p:normalViewPr>
  <p:slideViewPr>
    <p:cSldViewPr snapToGrid="0">
      <p:cViewPr varScale="1">
        <p:scale>
          <a:sx n="144" d="100"/>
          <a:sy n="144" d="100"/>
        </p:scale>
        <p:origin x="39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0"/>
    </p:cViewPr>
  </p:sorterViewPr>
  <p:notesViewPr>
    <p:cSldViewPr snapToGrid="0">
      <p:cViewPr varScale="1">
        <p:scale>
          <a:sx n="101" d="100"/>
          <a:sy n="101" d="100"/>
        </p:scale>
        <p:origin x="355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A223849-021F-452E-A1F3-892AE52BBE56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4A8F6EE-A0F6-4A24-8145-5E7B5CA58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88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lIns="96645" tIns="96645" rIns="96645" bIns="9664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83306" marR="0" indent="0" algn="l" rtl="0">
              <a:spcBef>
                <a:spcPts val="0"/>
              </a:spcBef>
              <a:defRPr/>
            </a:lvl2pPr>
            <a:lvl3pPr marL="966612" marR="0" indent="0" algn="l" rtl="0">
              <a:spcBef>
                <a:spcPts val="0"/>
              </a:spcBef>
              <a:defRPr/>
            </a:lvl3pPr>
            <a:lvl4pPr marL="1449918" marR="0" indent="0" algn="l" rtl="0">
              <a:spcBef>
                <a:spcPts val="0"/>
              </a:spcBef>
              <a:defRPr/>
            </a:lvl4pPr>
            <a:lvl5pPr marL="1933224" marR="0" indent="0" algn="l" rtl="0">
              <a:spcBef>
                <a:spcPts val="0"/>
              </a:spcBef>
              <a:defRPr/>
            </a:lvl5pPr>
            <a:lvl6pPr marL="2416531" marR="0" indent="0" algn="l" rtl="0">
              <a:spcBef>
                <a:spcPts val="0"/>
              </a:spcBef>
              <a:defRPr/>
            </a:lvl6pPr>
            <a:lvl7pPr marL="2899837" marR="0" indent="0" algn="l" rtl="0">
              <a:spcBef>
                <a:spcPts val="0"/>
              </a:spcBef>
              <a:defRPr/>
            </a:lvl7pPr>
            <a:lvl8pPr marL="3383143" marR="0" indent="0" algn="l" rtl="0">
              <a:spcBef>
                <a:spcPts val="0"/>
              </a:spcBef>
              <a:defRPr/>
            </a:lvl8pPr>
            <a:lvl9pPr marL="3866449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lIns="96645" tIns="96645" rIns="96645" bIns="9664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83306" marR="0" indent="0" algn="l" rtl="0">
              <a:spcBef>
                <a:spcPts val="0"/>
              </a:spcBef>
              <a:defRPr/>
            </a:lvl2pPr>
            <a:lvl3pPr marL="966612" marR="0" indent="0" algn="l" rtl="0">
              <a:spcBef>
                <a:spcPts val="0"/>
              </a:spcBef>
              <a:defRPr/>
            </a:lvl3pPr>
            <a:lvl4pPr marL="1449918" marR="0" indent="0" algn="l" rtl="0">
              <a:spcBef>
                <a:spcPts val="0"/>
              </a:spcBef>
              <a:defRPr/>
            </a:lvl4pPr>
            <a:lvl5pPr marL="1933224" marR="0" indent="0" algn="l" rtl="0">
              <a:spcBef>
                <a:spcPts val="0"/>
              </a:spcBef>
              <a:defRPr/>
            </a:lvl5pPr>
            <a:lvl6pPr marL="2416531" marR="0" indent="0" algn="l" rtl="0">
              <a:spcBef>
                <a:spcPts val="0"/>
              </a:spcBef>
              <a:defRPr/>
            </a:lvl6pPr>
            <a:lvl7pPr marL="2899837" marR="0" indent="0" algn="l" rtl="0">
              <a:spcBef>
                <a:spcPts val="0"/>
              </a:spcBef>
              <a:defRPr/>
            </a:lvl7pPr>
            <a:lvl8pPr marL="3383143" marR="0" indent="0" algn="l" rtl="0">
              <a:spcBef>
                <a:spcPts val="0"/>
              </a:spcBef>
              <a:defRPr/>
            </a:lvl8pPr>
            <a:lvl9pPr marL="3866449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  <a:noFill/>
          <a:ln>
            <a:noFill/>
          </a:ln>
        </p:spPr>
        <p:txBody>
          <a:bodyPr lIns="96645" tIns="96645" rIns="96645" bIns="9664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1" y="9119474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lIns="96645" tIns="96645" rIns="96645" bIns="9664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83306" marR="0" indent="0" algn="l" rtl="0">
              <a:spcBef>
                <a:spcPts val="0"/>
              </a:spcBef>
              <a:defRPr/>
            </a:lvl2pPr>
            <a:lvl3pPr marL="966612" marR="0" indent="0" algn="l" rtl="0">
              <a:spcBef>
                <a:spcPts val="0"/>
              </a:spcBef>
              <a:defRPr/>
            </a:lvl3pPr>
            <a:lvl4pPr marL="1449918" marR="0" indent="0" algn="l" rtl="0">
              <a:spcBef>
                <a:spcPts val="0"/>
              </a:spcBef>
              <a:defRPr/>
            </a:lvl4pPr>
            <a:lvl5pPr marL="1933224" marR="0" indent="0" algn="l" rtl="0">
              <a:spcBef>
                <a:spcPts val="0"/>
              </a:spcBef>
              <a:defRPr/>
            </a:lvl5pPr>
            <a:lvl6pPr marL="2416531" marR="0" indent="0" algn="l" rtl="0">
              <a:spcBef>
                <a:spcPts val="0"/>
              </a:spcBef>
              <a:defRPr/>
            </a:lvl6pPr>
            <a:lvl7pPr marL="2899837" marR="0" indent="0" algn="l" rtl="0">
              <a:spcBef>
                <a:spcPts val="0"/>
              </a:spcBef>
              <a:defRPr/>
            </a:lvl7pPr>
            <a:lvl8pPr marL="3383143" marR="0" indent="0" algn="l" rtl="0">
              <a:spcBef>
                <a:spcPts val="0"/>
              </a:spcBef>
              <a:defRPr/>
            </a:lvl8pPr>
            <a:lvl9pPr marL="3866449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lIns="96645" tIns="48309" rIns="96645" bIns="48309" anchor="b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/>
              <a:pPr>
                <a:buSzPct val="25000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5253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lIns="96645" tIns="48309" rIns="96645" bIns="48309" anchor="b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/>
              <a:pPr>
                <a:buSzPct val="25000"/>
              </a:pPr>
              <a:t>1</a:t>
            </a:fld>
            <a:endParaRPr lang="en-US"/>
          </a:p>
        </p:txBody>
      </p:sp>
      <p:sp>
        <p:nvSpPr>
          <p:cNvPr id="29" name="Shape 29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733425"/>
            <a:ext cx="6353175" cy="3573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973666" y="4560570"/>
            <a:ext cx="5367866" cy="4318873"/>
          </a:xfrm>
          <a:prstGeom prst="rect">
            <a:avLst/>
          </a:prstGeom>
          <a:noFill/>
          <a:ln>
            <a:noFill/>
          </a:ln>
        </p:spPr>
        <p:txBody>
          <a:bodyPr lIns="95615" tIns="46962" rIns="95615" bIns="46962" anchor="t" anchorCtr="0">
            <a:noAutofit/>
          </a:bodyPr>
          <a:lstStyle/>
          <a:p>
            <a:pPr defTabSz="985072">
              <a:spcBef>
                <a:spcPct val="0"/>
              </a:spcBef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93594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lIns="96645" tIns="48309" rIns="96645" bIns="48309" anchor="b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/>
              <a:pPr>
                <a:buSzPct val="25000"/>
              </a:pPr>
              <a:t>15</a:t>
            </a:fld>
            <a:endParaRPr lang="en-US"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733425"/>
            <a:ext cx="6353175" cy="3573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973666" y="4560570"/>
            <a:ext cx="5367866" cy="4318873"/>
          </a:xfrm>
          <a:prstGeom prst="rect">
            <a:avLst/>
          </a:prstGeom>
          <a:noFill/>
          <a:ln>
            <a:noFill/>
          </a:ln>
        </p:spPr>
        <p:txBody>
          <a:bodyPr lIns="96619" tIns="48309" rIns="96619" bIns="48309" anchor="t" anchorCtr="0">
            <a:noAutofit/>
          </a:bodyPr>
          <a:lstStyle/>
          <a:p>
            <a:endParaRPr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1669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lIns="96645" tIns="48309" rIns="96645" bIns="48309" anchor="b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/>
              <a:pPr>
                <a:buSzPct val="25000"/>
              </a:pPr>
              <a:t>16</a:t>
            </a:fld>
            <a:endParaRPr lang="en-US"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733425"/>
            <a:ext cx="6353175" cy="3573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973666" y="4560570"/>
            <a:ext cx="5367866" cy="4318873"/>
          </a:xfrm>
          <a:prstGeom prst="rect">
            <a:avLst/>
          </a:prstGeom>
          <a:noFill/>
          <a:ln>
            <a:noFill/>
          </a:ln>
        </p:spPr>
        <p:txBody>
          <a:bodyPr lIns="96619" tIns="48309" rIns="96619" bIns="48309" anchor="t" anchorCtr="0">
            <a:noAutofit/>
          </a:bodyPr>
          <a:lstStyle/>
          <a:p>
            <a:endParaRPr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5072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lIns="96645" tIns="48309" rIns="96645" bIns="48309" anchor="b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/>
              <a:pPr>
                <a:buSzPct val="25000"/>
              </a:pPr>
              <a:t>2</a:t>
            </a:fld>
            <a:endParaRPr lang="en-US"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733425"/>
            <a:ext cx="6353175" cy="3573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973666" y="4560570"/>
            <a:ext cx="5367866" cy="4318873"/>
          </a:xfrm>
          <a:prstGeom prst="rect">
            <a:avLst/>
          </a:prstGeom>
          <a:noFill/>
          <a:ln>
            <a:noFill/>
          </a:ln>
        </p:spPr>
        <p:txBody>
          <a:bodyPr lIns="96619" tIns="48309" rIns="96619" bIns="48309" anchor="t" anchorCtr="0">
            <a:noAutofit/>
          </a:bodyPr>
          <a:lstStyle/>
          <a:p>
            <a:endParaRPr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1668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lIns="96645" tIns="48309" rIns="96645" bIns="48309" anchor="b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/>
              <a:pPr>
                <a:buSzPct val="25000"/>
              </a:pPr>
              <a:t>3</a:t>
            </a:fld>
            <a:endParaRPr lang="en-US"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733425"/>
            <a:ext cx="6353175" cy="3573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973666" y="4560570"/>
            <a:ext cx="5367866" cy="4318873"/>
          </a:xfrm>
          <a:prstGeom prst="rect">
            <a:avLst/>
          </a:prstGeom>
          <a:noFill/>
          <a:ln>
            <a:noFill/>
          </a:ln>
        </p:spPr>
        <p:txBody>
          <a:bodyPr lIns="96619" tIns="48309" rIns="96619" bIns="48309" anchor="t" anchorCtr="0">
            <a:noAutofit/>
          </a:bodyPr>
          <a:lstStyle/>
          <a:p>
            <a:endParaRPr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5103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lIns="96645" tIns="48309" rIns="96645" bIns="48309" anchor="b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/>
              <a:pPr>
                <a:buSzPct val="25000"/>
              </a:pPr>
              <a:t>4</a:t>
            </a:fld>
            <a:endParaRPr lang="en-US"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733425"/>
            <a:ext cx="6353175" cy="3573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973666" y="4560570"/>
            <a:ext cx="5367866" cy="4318873"/>
          </a:xfrm>
          <a:prstGeom prst="rect">
            <a:avLst/>
          </a:prstGeom>
          <a:noFill/>
          <a:ln>
            <a:noFill/>
          </a:ln>
        </p:spPr>
        <p:txBody>
          <a:bodyPr lIns="96619" tIns="48309" rIns="96619" bIns="48309" anchor="t" anchorCtr="0">
            <a:noAutofit/>
          </a:bodyPr>
          <a:lstStyle/>
          <a:p>
            <a:endParaRPr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1859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lIns="96645" tIns="48309" rIns="96645" bIns="48309" anchor="b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/>
              <a:pPr>
                <a:buSzPct val="25000"/>
              </a:pPr>
              <a:t>5</a:t>
            </a:fld>
            <a:endParaRPr lang="en-US"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733425"/>
            <a:ext cx="6353175" cy="3573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973666" y="4560570"/>
            <a:ext cx="5367866" cy="4318873"/>
          </a:xfrm>
          <a:prstGeom prst="rect">
            <a:avLst/>
          </a:prstGeom>
          <a:noFill/>
          <a:ln>
            <a:noFill/>
          </a:ln>
        </p:spPr>
        <p:txBody>
          <a:bodyPr lIns="96619" tIns="48309" rIns="96619" bIns="48309" anchor="t" anchorCtr="0">
            <a:noAutofit/>
          </a:bodyPr>
          <a:lstStyle/>
          <a:p>
            <a:endParaRPr dirty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6310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lIns="96645" tIns="48309" rIns="96645" bIns="48309" anchor="b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/>
              <a:pPr>
                <a:buSzPct val="25000"/>
              </a:pPr>
              <a:t>11</a:t>
            </a:fld>
            <a:endParaRPr lang="en-US"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733425"/>
            <a:ext cx="6353175" cy="3573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973666" y="4560570"/>
            <a:ext cx="5367866" cy="4318873"/>
          </a:xfrm>
          <a:prstGeom prst="rect">
            <a:avLst/>
          </a:prstGeom>
          <a:noFill/>
          <a:ln>
            <a:noFill/>
          </a:ln>
        </p:spPr>
        <p:txBody>
          <a:bodyPr lIns="96619" tIns="48309" rIns="96619" bIns="48309" anchor="t" anchorCtr="0">
            <a:noAutofit/>
          </a:bodyPr>
          <a:lstStyle/>
          <a:p>
            <a:endParaRPr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3797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lIns="96645" tIns="48309" rIns="96645" bIns="48309" anchor="b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/>
              <a:pPr>
                <a:buSzPct val="25000"/>
              </a:pPr>
              <a:t>12</a:t>
            </a:fld>
            <a:endParaRPr lang="en-US"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733425"/>
            <a:ext cx="6353175" cy="3573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973666" y="4560570"/>
            <a:ext cx="5367866" cy="4318873"/>
          </a:xfrm>
          <a:prstGeom prst="rect">
            <a:avLst/>
          </a:prstGeom>
          <a:noFill/>
          <a:ln>
            <a:noFill/>
          </a:ln>
        </p:spPr>
        <p:txBody>
          <a:bodyPr lIns="96619" tIns="48309" rIns="96619" bIns="48309" anchor="t" anchorCtr="0">
            <a:noAutofit/>
          </a:bodyPr>
          <a:lstStyle/>
          <a:p>
            <a:endParaRPr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045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lIns="96645" tIns="48309" rIns="96645" bIns="48309" anchor="b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/>
              <a:pPr>
                <a:buSzPct val="25000"/>
              </a:pPr>
              <a:t>13</a:t>
            </a:fld>
            <a:endParaRPr lang="en-US"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733425"/>
            <a:ext cx="6353175" cy="3573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973666" y="4560570"/>
            <a:ext cx="5367866" cy="4318873"/>
          </a:xfrm>
          <a:prstGeom prst="rect">
            <a:avLst/>
          </a:prstGeom>
          <a:noFill/>
          <a:ln>
            <a:noFill/>
          </a:ln>
        </p:spPr>
        <p:txBody>
          <a:bodyPr lIns="96619" tIns="48309" rIns="96619" bIns="48309" anchor="t" anchorCtr="0">
            <a:noAutofit/>
          </a:bodyPr>
          <a:lstStyle/>
          <a:p>
            <a:endParaRPr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0681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lIns="96645" tIns="48309" rIns="96645" bIns="48309" anchor="b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/>
              <a:pPr>
                <a:buSzPct val="25000"/>
              </a:pPr>
              <a:t>14</a:t>
            </a:fld>
            <a:endParaRPr lang="en-US"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733425"/>
            <a:ext cx="6353175" cy="3573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973666" y="4560570"/>
            <a:ext cx="5367866" cy="4318873"/>
          </a:xfrm>
          <a:prstGeom prst="rect">
            <a:avLst/>
          </a:prstGeom>
          <a:noFill/>
          <a:ln>
            <a:noFill/>
          </a:ln>
        </p:spPr>
        <p:txBody>
          <a:bodyPr lIns="96619" tIns="48309" rIns="96619" bIns="48309" anchor="t" anchorCtr="0">
            <a:noAutofit/>
          </a:bodyPr>
          <a:lstStyle/>
          <a:p>
            <a:endParaRPr dirty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7207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ssertion Evidenc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95335" y="2052536"/>
            <a:ext cx="181926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>
                <a:latin typeface="Calibri" panose="020F0502020204030204" pitchFamily="34" charset="0"/>
              </a:rPr>
              <a:t>Insert text here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73152" y="73152"/>
            <a:ext cx="886303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baseline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Insert assertion here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050" y="4788399"/>
            <a:ext cx="456094" cy="338554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F577E53E-616C-4B80-8F3C-B6584B3168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050" y="4788399"/>
            <a:ext cx="456094" cy="338554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F577E53E-616C-4B80-8F3C-B6584B3168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152400" y="1876732"/>
            <a:ext cx="3859299" cy="1562099"/>
          </a:xfrm>
          <a:prstGeom prst="rect">
            <a:avLst/>
          </a:prstGeom>
          <a:noFill/>
          <a:ln>
            <a:noFill/>
          </a:ln>
        </p:spPr>
        <p:txBody>
          <a:bodyPr lIns="91425" tIns="25400" rIns="91425" bIns="25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i="0" u="none" strike="noStrike" cap="none" baseline="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Richard Layton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Matthew </a:t>
            </a:r>
            <a:r>
              <a:rPr lang="en-US" sz="1800" dirty="0" err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Ohland</a:t>
            </a:r>
            <a:endParaRPr lang="en-US" sz="1800" i="0" u="none" strike="noStrike" cap="none" baseline="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SzPct val="25000"/>
            </a:pPr>
            <a:endParaRPr lang="en-US" sz="1800" i="0" u="none" strike="noStrike" cap="none" baseline="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SzPct val="25000"/>
            </a:pPr>
            <a:r>
              <a:rPr lang="en-US" i="0" u="none" strike="noStrike" cap="none" baseline="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Workshop: Engaging with MIDFIELD Data</a:t>
            </a:r>
          </a:p>
          <a:p>
            <a:pPr>
              <a:buSzPct val="25000"/>
            </a:pPr>
            <a:r>
              <a:rPr lang="en-US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ASEE Annual Conference</a:t>
            </a:r>
            <a:endParaRPr lang="en-US" i="0" u="none" strike="noStrike" cap="none" baseline="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SzPct val="25000"/>
            </a:pPr>
            <a:r>
              <a:rPr lang="en-US" i="0" u="none" strike="noStrike" cap="none" baseline="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2021-07-26</a:t>
            </a:r>
          </a:p>
        </p:txBody>
      </p:sp>
      <p:sp>
        <p:nvSpPr>
          <p:cNvPr id="26" name="Shape 26"/>
          <p:cNvSpPr txBox="1"/>
          <p:nvPr/>
        </p:nvSpPr>
        <p:spPr>
          <a:xfrm>
            <a:off x="76200" y="57150"/>
            <a:ext cx="7502399" cy="492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Designing effective displays</a:t>
            </a:r>
            <a:endParaRPr lang="en-US" sz="3200" b="1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0200" y="158931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b="1" dirty="0">
              <a:latin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ECE591-CE32-4CAF-B3BC-74B5DE7A1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4601980"/>
            <a:ext cx="1862968" cy="451628"/>
          </a:xfrm>
          <a:prstGeom prst="rect">
            <a:avLst/>
          </a:prstGeom>
        </p:spPr>
      </p:pic>
      <p:pic>
        <p:nvPicPr>
          <p:cNvPr id="13" name="Picture 12" descr="Chart, diagram&#10;&#10;Description automatically generated">
            <a:extLst>
              <a:ext uri="{FF2B5EF4-FFF2-40B4-BE49-F238E27FC236}">
                <a16:creationId xmlns:a16="http://schemas.microsoft.com/office/drawing/2014/main" id="{E7C40CF8-3155-46EA-84F4-B852757CCE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8398"/>
          <a:stretch/>
        </p:blipFill>
        <p:spPr>
          <a:xfrm>
            <a:off x="4011699" y="1020362"/>
            <a:ext cx="4534980" cy="3581618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42B21E-187D-4923-B111-A0711DEEB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1" y="73152"/>
            <a:ext cx="7168307" cy="738664"/>
          </a:xfrm>
        </p:spPr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The evenly-spaced odd-even pairs are now obvious. </a:t>
            </a:r>
            <a:endParaRPr lang="en-US" sz="2400" b="1" i="0" u="none" strike="noStrike" cap="none" baseline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B53A75D7-6EDE-4DF8-9EBB-10D3139D8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939" y="30407"/>
            <a:ext cx="1671612" cy="1308140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3C61C7C3-7037-42C7-95DC-FE954E272FD4}"/>
              </a:ext>
            </a:extLst>
          </p:cNvPr>
          <p:cNvSpPr txBox="1">
            <a:spLocks/>
          </p:cNvSpPr>
          <p:nvPr/>
        </p:nvSpPr>
        <p:spPr>
          <a:xfrm>
            <a:off x="1135626" y="3804953"/>
            <a:ext cx="6312312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baseline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dirty="0"/>
              <a:t>The greatest value of data visualization is when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it forces us to notice what we never expected to see.</a:t>
            </a:r>
          </a:p>
          <a:p>
            <a:pPr algn="r"/>
            <a:r>
              <a:rPr lang="en-US" dirty="0"/>
              <a:t>— John Tukey (1915–2000)</a:t>
            </a:r>
          </a:p>
        </p:txBody>
      </p:sp>
      <p:pic>
        <p:nvPicPr>
          <p:cNvPr id="5" name="Picture 4" descr="Chart, bubble chart&#10;&#10;Description automatically generated">
            <a:extLst>
              <a:ext uri="{FF2B5EF4-FFF2-40B4-BE49-F238E27FC236}">
                <a16:creationId xmlns:a16="http://schemas.microsoft.com/office/drawing/2014/main" id="{80AE96F6-225F-494E-AC05-7E31A3DF6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900" y="1415363"/>
            <a:ext cx="6504038" cy="198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102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urface chart&#10;&#10;Description automatically generated">
            <a:extLst>
              <a:ext uri="{FF2B5EF4-FFF2-40B4-BE49-F238E27FC236}">
                <a16:creationId xmlns:a16="http://schemas.microsoft.com/office/drawing/2014/main" id="{ADF38004-F02D-48AA-B3BD-83B472769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433" y="1917289"/>
            <a:ext cx="6673382" cy="2335977"/>
          </a:xfrm>
          <a:prstGeom prst="rect">
            <a:avLst/>
          </a:prstGeom>
        </p:spPr>
      </p:pic>
      <p:sp>
        <p:nvSpPr>
          <p:cNvPr id="84" name="Shape 84"/>
          <p:cNvSpPr/>
          <p:nvPr/>
        </p:nvSpPr>
        <p:spPr>
          <a:xfrm>
            <a:off x="152400" y="809469"/>
            <a:ext cx="4472066" cy="4197246"/>
          </a:xfrm>
          <a:prstGeom prst="rect">
            <a:avLst/>
          </a:prstGeom>
          <a:noFill/>
          <a:ln>
            <a:noFill/>
          </a:ln>
        </p:spPr>
        <p:txBody>
          <a:bodyPr lIns="63500" tIns="25400" rIns="63500" bIns="25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Poll: Slice D is what percentage of the whole?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288925" y="45243"/>
            <a:ext cx="184200" cy="29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76200" y="57150"/>
            <a:ext cx="8997900" cy="3693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3D effects distort our judgement. </a:t>
            </a:r>
          </a:p>
        </p:txBody>
      </p:sp>
      <p:sp>
        <p:nvSpPr>
          <p:cNvPr id="8" name="Shape 226">
            <a:extLst>
              <a:ext uri="{FF2B5EF4-FFF2-40B4-BE49-F238E27FC236}">
                <a16:creationId xmlns:a16="http://schemas.microsoft.com/office/drawing/2014/main" id="{E4D27D75-050F-4EC3-860A-1693CDBA760B}"/>
              </a:ext>
            </a:extLst>
          </p:cNvPr>
          <p:cNvSpPr txBox="1"/>
          <p:nvPr/>
        </p:nvSpPr>
        <p:spPr>
          <a:xfrm>
            <a:off x="0" y="4839349"/>
            <a:ext cx="8691715" cy="230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Naomi Robbins (2013) </a:t>
            </a:r>
            <a:r>
              <a:rPr lang="en-US" sz="1400" b="0" i="1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Creating More Effective Graphs</a:t>
            </a:r>
            <a:r>
              <a:rPr lang="en-US" sz="1400" b="0" i="0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Chart House, NJ, Ch. 2. </a:t>
            </a:r>
          </a:p>
        </p:txBody>
      </p:sp>
    </p:spTree>
    <p:extLst>
      <p:ext uri="{BB962C8B-B14F-4D97-AF65-F5344CB8AC3E}">
        <p14:creationId xmlns:p14="http://schemas.microsoft.com/office/powerpoint/2010/main" val="4291066651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urface chart&#10;&#10;Description automatically generated">
            <a:extLst>
              <a:ext uri="{FF2B5EF4-FFF2-40B4-BE49-F238E27FC236}">
                <a16:creationId xmlns:a16="http://schemas.microsoft.com/office/drawing/2014/main" id="{ADF38004-F02D-48AA-B3BD-83B472769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433" y="1917289"/>
            <a:ext cx="6673382" cy="2335977"/>
          </a:xfrm>
          <a:prstGeom prst="rect">
            <a:avLst/>
          </a:prstGeom>
        </p:spPr>
      </p:pic>
      <p:sp>
        <p:nvSpPr>
          <p:cNvPr id="84" name="Shape 84"/>
          <p:cNvSpPr/>
          <p:nvPr/>
        </p:nvSpPr>
        <p:spPr>
          <a:xfrm>
            <a:off x="152400" y="809469"/>
            <a:ext cx="4472066" cy="4197246"/>
          </a:xfrm>
          <a:prstGeom prst="rect">
            <a:avLst/>
          </a:prstGeom>
          <a:noFill/>
          <a:ln>
            <a:noFill/>
          </a:ln>
        </p:spPr>
        <p:txBody>
          <a:bodyPr lIns="63500" tIns="25400" rIns="63500" bIns="25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chemeClr val="bg1">
                    <a:lumMod val="8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Poll: Slice D is what percentage of the whole?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800" b="0" i="0" u="none" strike="noStrike" cap="none" baseline="0" dirty="0">
              <a:solidFill>
                <a:schemeClr val="bg1">
                  <a:lumMod val="8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Poll: Slice B is what percentage of the whole?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288925" y="45243"/>
            <a:ext cx="184200" cy="29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76200" y="57150"/>
            <a:ext cx="8997900" cy="3693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3D effects distort our judgement. </a:t>
            </a:r>
          </a:p>
        </p:txBody>
      </p:sp>
      <p:sp>
        <p:nvSpPr>
          <p:cNvPr id="6" name="Shape 226">
            <a:extLst>
              <a:ext uri="{FF2B5EF4-FFF2-40B4-BE49-F238E27FC236}">
                <a16:creationId xmlns:a16="http://schemas.microsoft.com/office/drawing/2014/main" id="{B5EB8498-AD84-46A5-AEDE-35813F07D584}"/>
              </a:ext>
            </a:extLst>
          </p:cNvPr>
          <p:cNvSpPr txBox="1"/>
          <p:nvPr/>
        </p:nvSpPr>
        <p:spPr>
          <a:xfrm>
            <a:off x="0" y="4839349"/>
            <a:ext cx="8691715" cy="230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Naomi Robbins (2013) </a:t>
            </a:r>
            <a:r>
              <a:rPr lang="en-US" sz="1400" b="0" i="1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Creating More Effective Graphs</a:t>
            </a:r>
            <a:r>
              <a:rPr lang="en-US" sz="1400" b="0" i="0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Chart House, NJ, Ch. 2. </a:t>
            </a:r>
          </a:p>
        </p:txBody>
      </p:sp>
    </p:spTree>
    <p:extLst>
      <p:ext uri="{BB962C8B-B14F-4D97-AF65-F5344CB8AC3E}">
        <p14:creationId xmlns:p14="http://schemas.microsoft.com/office/powerpoint/2010/main" val="1863928077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urface chart&#10;&#10;Description automatically generated">
            <a:extLst>
              <a:ext uri="{FF2B5EF4-FFF2-40B4-BE49-F238E27FC236}">
                <a16:creationId xmlns:a16="http://schemas.microsoft.com/office/drawing/2014/main" id="{ADF38004-F02D-48AA-B3BD-83B472769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433" y="1917289"/>
            <a:ext cx="6673382" cy="2335977"/>
          </a:xfrm>
          <a:prstGeom prst="rect">
            <a:avLst/>
          </a:prstGeom>
        </p:spPr>
      </p:pic>
      <p:sp>
        <p:nvSpPr>
          <p:cNvPr id="84" name="Shape 84"/>
          <p:cNvSpPr/>
          <p:nvPr/>
        </p:nvSpPr>
        <p:spPr>
          <a:xfrm>
            <a:off x="152400" y="809469"/>
            <a:ext cx="4472066" cy="4197246"/>
          </a:xfrm>
          <a:prstGeom prst="rect">
            <a:avLst/>
          </a:prstGeom>
          <a:noFill/>
          <a:ln>
            <a:noFill/>
          </a:ln>
        </p:spPr>
        <p:txBody>
          <a:bodyPr lIns="63500" tIns="25400" rIns="63500" bIns="25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chemeClr val="bg1">
                    <a:lumMod val="8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Poll: Slice D is what percentage of the whole?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800" b="0" i="0" u="none" strike="noStrike" cap="none" baseline="0" dirty="0">
              <a:solidFill>
                <a:schemeClr val="bg1">
                  <a:lumMod val="8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chemeClr val="bg1">
                    <a:lumMod val="8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Poll: Slice B is what percentage of the whole?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8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Answer: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   40%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B   20%</a:t>
            </a:r>
            <a:endParaRPr lang="en-US" sz="1800" b="0" i="0" u="none" strike="noStrike" cap="none" baseline="0" dirty="0">
              <a:solidFill>
                <a:schemeClr val="accent6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   20%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   20% </a:t>
            </a:r>
            <a:endParaRPr lang="en-US" sz="1800" b="0" i="0" u="none" strike="noStrike" cap="none" baseline="0" dirty="0">
              <a:solidFill>
                <a:schemeClr val="accent6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288925" y="45243"/>
            <a:ext cx="184200" cy="29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76200" y="57150"/>
            <a:ext cx="8997900" cy="3693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3D effects distort our judgement. </a:t>
            </a:r>
          </a:p>
        </p:txBody>
      </p:sp>
      <p:sp>
        <p:nvSpPr>
          <p:cNvPr id="6" name="Shape 226">
            <a:extLst>
              <a:ext uri="{FF2B5EF4-FFF2-40B4-BE49-F238E27FC236}">
                <a16:creationId xmlns:a16="http://schemas.microsoft.com/office/drawing/2014/main" id="{5AE70740-32E7-484C-A29A-52B459546899}"/>
              </a:ext>
            </a:extLst>
          </p:cNvPr>
          <p:cNvSpPr txBox="1"/>
          <p:nvPr/>
        </p:nvSpPr>
        <p:spPr>
          <a:xfrm>
            <a:off x="0" y="4839349"/>
            <a:ext cx="8691715" cy="230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Naomi Robbins (2013) </a:t>
            </a:r>
            <a:r>
              <a:rPr lang="en-US" sz="1400" b="0" i="1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Creating More Effective Graphs</a:t>
            </a:r>
            <a:r>
              <a:rPr lang="en-US" sz="1400" b="0" i="0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Chart House, NJ, Ch. 2. </a:t>
            </a:r>
          </a:p>
        </p:txBody>
      </p:sp>
    </p:spTree>
    <p:extLst>
      <p:ext uri="{BB962C8B-B14F-4D97-AF65-F5344CB8AC3E}">
        <p14:creationId xmlns:p14="http://schemas.microsoft.com/office/powerpoint/2010/main" val="1581044594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773583" y="1219220"/>
            <a:ext cx="7596834" cy="410818"/>
          </a:xfrm>
          <a:prstGeom prst="rect">
            <a:avLst/>
          </a:prstGeom>
          <a:noFill/>
          <a:ln>
            <a:noFill/>
          </a:ln>
        </p:spPr>
        <p:txBody>
          <a:bodyPr lIns="63500" tIns="25400" rIns="63500" bIns="254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US" sz="180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same data plotted along a common horizontal scale.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288925" y="45243"/>
            <a:ext cx="184200" cy="29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76201" y="57150"/>
            <a:ext cx="6464710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Judging position along a common horizontal scale is a visual task of </a:t>
            </a:r>
            <a:r>
              <a:rPr lang="en-US" sz="2400" b="1" i="0" u="none" strike="noStrike" cap="none" baseline="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high-accuracy</a:t>
            </a:r>
            <a:r>
              <a:rPr lang="en-US" sz="2400" b="1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15CAEFC8-5916-4853-848A-46BE7116F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06" y="1630038"/>
            <a:ext cx="7300452" cy="2812415"/>
          </a:xfrm>
          <a:prstGeom prst="rect">
            <a:avLst/>
          </a:prstGeom>
        </p:spPr>
      </p:pic>
      <p:pic>
        <p:nvPicPr>
          <p:cNvPr id="12" name="Picture 11" descr="Chart, surface chart&#10;&#10;Description automatically generated">
            <a:extLst>
              <a:ext uri="{FF2B5EF4-FFF2-40B4-BE49-F238E27FC236}">
                <a16:creationId xmlns:a16="http://schemas.microsoft.com/office/drawing/2014/main" id="{27EAD5AC-7444-4255-A831-6A591E556E4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20419" y="10088"/>
            <a:ext cx="2223581" cy="77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409603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152400" y="809469"/>
            <a:ext cx="4472066" cy="4197246"/>
          </a:xfrm>
          <a:prstGeom prst="rect">
            <a:avLst/>
          </a:prstGeom>
          <a:noFill/>
          <a:ln>
            <a:noFill/>
          </a:ln>
        </p:spPr>
        <p:txBody>
          <a:bodyPr lIns="63500" tIns="25400" rIns="63500" bIns="25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This is a visual inspection only.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(No rulers.)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8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288925" y="45243"/>
            <a:ext cx="184200" cy="29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76200" y="57150"/>
            <a:ext cx="8997900" cy="3693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Write down the heights of the four bars. </a:t>
            </a:r>
          </a:p>
        </p:txBody>
      </p: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EE3E7A4E-9B48-44D7-8731-03A1BBBC0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157" y="656380"/>
            <a:ext cx="4214286" cy="4197247"/>
          </a:xfrm>
          <a:prstGeom prst="rect">
            <a:avLst/>
          </a:prstGeom>
        </p:spPr>
      </p:pic>
      <p:sp>
        <p:nvSpPr>
          <p:cNvPr id="8" name="Shape 226">
            <a:extLst>
              <a:ext uri="{FF2B5EF4-FFF2-40B4-BE49-F238E27FC236}">
                <a16:creationId xmlns:a16="http://schemas.microsoft.com/office/drawing/2014/main" id="{6109E2C1-9C80-4918-96F9-6E1366B521C9}"/>
              </a:ext>
            </a:extLst>
          </p:cNvPr>
          <p:cNvSpPr txBox="1"/>
          <p:nvPr/>
        </p:nvSpPr>
        <p:spPr>
          <a:xfrm>
            <a:off x="0" y="4839349"/>
            <a:ext cx="8691715" cy="230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Naomi Robbins (2013) </a:t>
            </a:r>
            <a:r>
              <a:rPr lang="en-US" sz="1400" b="0" i="1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Creating More Effective Graphs</a:t>
            </a:r>
            <a:r>
              <a:rPr lang="en-US" sz="1400" b="0" i="0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Chart House, NJ, Ch. 2. </a:t>
            </a:r>
          </a:p>
        </p:txBody>
      </p:sp>
    </p:spTree>
    <p:extLst>
      <p:ext uri="{BB962C8B-B14F-4D97-AF65-F5344CB8AC3E}">
        <p14:creationId xmlns:p14="http://schemas.microsoft.com/office/powerpoint/2010/main" val="950148068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CCBD5BCA-AF54-40A8-A17A-25E078675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157" y="656380"/>
            <a:ext cx="4214286" cy="4197247"/>
          </a:xfrm>
          <a:prstGeom prst="rect">
            <a:avLst/>
          </a:prstGeom>
        </p:spPr>
      </p:pic>
      <p:sp>
        <p:nvSpPr>
          <p:cNvPr id="84" name="Shape 84"/>
          <p:cNvSpPr/>
          <p:nvPr/>
        </p:nvSpPr>
        <p:spPr>
          <a:xfrm>
            <a:off x="152400" y="809469"/>
            <a:ext cx="4472066" cy="4197246"/>
          </a:xfrm>
          <a:prstGeom prst="rect">
            <a:avLst/>
          </a:prstGeom>
          <a:noFill/>
          <a:ln>
            <a:noFill/>
          </a:ln>
        </p:spPr>
        <p:txBody>
          <a:bodyPr lIns="63500" tIns="25400" rIns="63500" bIns="25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This is a visual inspection only.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(No rulers.)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8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Answer: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   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B   4</a:t>
            </a:r>
            <a:endParaRPr lang="en-US" sz="1800" b="0" i="0" u="none" strike="noStrike" cap="none" baseline="0" dirty="0">
              <a:solidFill>
                <a:schemeClr val="accent6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   6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   8 </a:t>
            </a:r>
            <a:endParaRPr lang="en-US" sz="1800" b="0" i="0" u="none" strike="noStrike" cap="none" baseline="0" dirty="0">
              <a:solidFill>
                <a:schemeClr val="accent6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288925" y="45243"/>
            <a:ext cx="184200" cy="29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76200" y="57150"/>
            <a:ext cx="8997900" cy="3693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Again, 3D effects distort our judgment. </a:t>
            </a:r>
          </a:p>
        </p:txBody>
      </p:sp>
      <p:sp>
        <p:nvSpPr>
          <p:cNvPr id="7" name="Shape 226">
            <a:extLst>
              <a:ext uri="{FF2B5EF4-FFF2-40B4-BE49-F238E27FC236}">
                <a16:creationId xmlns:a16="http://schemas.microsoft.com/office/drawing/2014/main" id="{AF61D6FF-D337-4E22-80E0-EBA860267BF3}"/>
              </a:ext>
            </a:extLst>
          </p:cNvPr>
          <p:cNvSpPr txBox="1"/>
          <p:nvPr/>
        </p:nvSpPr>
        <p:spPr>
          <a:xfrm>
            <a:off x="0" y="4839349"/>
            <a:ext cx="8691715" cy="230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Naomi Robbins (2013) </a:t>
            </a:r>
            <a:r>
              <a:rPr lang="en-US" sz="1400" b="0" i="1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Creating More Effective Graphs</a:t>
            </a:r>
            <a:r>
              <a:rPr lang="en-US" sz="1400" b="0" i="0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Chart House, NJ, Ch. 2. </a:t>
            </a:r>
          </a:p>
        </p:txBody>
      </p:sp>
    </p:spTree>
    <p:extLst>
      <p:ext uri="{BB962C8B-B14F-4D97-AF65-F5344CB8AC3E}">
        <p14:creationId xmlns:p14="http://schemas.microsoft.com/office/powerpoint/2010/main" val="1965811741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C7EC3E-9370-4B4A-A33A-B7A3F61108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9B7C0C-E2EB-4F7A-B34C-94A26DB3A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" y="73152"/>
            <a:ext cx="5907319" cy="738664"/>
          </a:xfrm>
        </p:spPr>
        <p:txBody>
          <a:bodyPr/>
          <a:lstStyle/>
          <a:p>
            <a:r>
              <a:rPr lang="en-US" dirty="0"/>
              <a:t>Bars align along a common horizontal scale, but the scales with bars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must include zero</a:t>
            </a:r>
            <a:r>
              <a:rPr lang="en-US" dirty="0"/>
              <a:t>. 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05348F2E-4012-43AB-8914-D78BEA49D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64" y="1216742"/>
            <a:ext cx="7955280" cy="2979641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B6D4BE7-7819-417B-A73E-C91FF7D589E4}"/>
              </a:ext>
            </a:extLst>
          </p:cNvPr>
          <p:cNvSpPr txBox="1">
            <a:spLocks/>
          </p:cNvSpPr>
          <p:nvPr/>
        </p:nvSpPr>
        <p:spPr>
          <a:xfrm>
            <a:off x="4972368" y="4389786"/>
            <a:ext cx="4075767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baseline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dirty="0"/>
              <a:t>Omitting the scale zero on a bar chart is </a:t>
            </a:r>
          </a:p>
          <a:p>
            <a:r>
              <a:rPr lang="en-US" dirty="0"/>
              <a:t>one of the most common graphical lies. </a:t>
            </a:r>
          </a:p>
        </p:txBody>
      </p:sp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6D516A48-DABB-49E2-BCEE-99A1320D6AC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89840" y="50747"/>
            <a:ext cx="1074474" cy="107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880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36928D4E-BD7B-4881-810F-5968F8AB0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64" y="1216741"/>
            <a:ext cx="7955280" cy="2996704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C7EC3E-9370-4B4A-A33A-B7A3F61108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10317" y="4427032"/>
            <a:ext cx="4136922" cy="276999"/>
          </a:xfrm>
        </p:spPr>
        <p:txBody>
          <a:bodyPr/>
          <a:lstStyle/>
          <a:p>
            <a:r>
              <a:rPr lang="en-US" dirty="0"/>
              <a:t>The endpoints are the only data here.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9B7C0C-E2EB-4F7A-B34C-94A26DB3A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mark the endpoints, you can omit the bar.</a:t>
            </a:r>
          </a:p>
        </p:txBody>
      </p:sp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86237378-BF0C-4093-B481-96D29E62B0E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89840" y="58121"/>
            <a:ext cx="1074474" cy="107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272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4258B770-CC77-46D0-8104-0DF6C6CE6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65" y="1241637"/>
            <a:ext cx="7955280" cy="2954614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C7EC3E-9370-4B4A-A33A-B7A3F61108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10136" y="4441406"/>
            <a:ext cx="3928284" cy="553998"/>
          </a:xfrm>
        </p:spPr>
        <p:txBody>
          <a:bodyPr/>
          <a:lstStyle/>
          <a:p>
            <a:r>
              <a:rPr lang="en-US" dirty="0"/>
              <a:t>The scale zero can be omitted without distorting the visual comparisons.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9B7C0C-E2EB-4F7A-B34C-94A26DB3A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Producing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dot plot </a:t>
            </a:r>
            <a:r>
              <a:rPr lang="en-US" dirty="0"/>
              <a:t>with rows ordered per the data</a:t>
            </a:r>
          </a:p>
        </p:txBody>
      </p:sp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8DD3B5E5-2B53-4F35-A1AE-0D4394E5DEC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89840" y="50747"/>
            <a:ext cx="1074474" cy="107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285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152400" y="809469"/>
            <a:ext cx="4472066" cy="4197246"/>
          </a:xfrm>
          <a:prstGeom prst="rect">
            <a:avLst/>
          </a:prstGeom>
          <a:noFill/>
          <a:ln>
            <a:noFill/>
          </a:ln>
        </p:spPr>
        <p:txBody>
          <a:bodyPr lIns="63500" tIns="25400" rIns="63500" bIns="25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Poll: Which slice is </a:t>
            </a:r>
            <a:r>
              <a:rPr lang="en-US" sz="1800" b="0" i="0" u="none" strike="noStrike" cap="none" baseline="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largest</a:t>
            </a:r>
            <a:r>
              <a:rPr lang="en-US" sz="1800" b="0" i="0" u="none" strike="noStrike" cap="none" baseline="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800" b="0" i="0" u="none" strike="noStrike" cap="none" baseline="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288925" y="45243"/>
            <a:ext cx="184200" cy="29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76200" y="57150"/>
            <a:ext cx="8997900" cy="3693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Pie charts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support visual tasks of </a:t>
            </a:r>
            <a:r>
              <a:rPr lang="en-US" sz="2400" b="1" i="0" u="none" strike="noStrike" cap="none" baseline="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low-accuracy</a:t>
            </a:r>
            <a:r>
              <a:rPr lang="en-US" sz="2400" b="1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</p:txBody>
      </p:sp>
      <p:pic>
        <p:nvPicPr>
          <p:cNvPr id="3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CD78D3F3-65D0-461E-B9E0-F244A7776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900" y="659567"/>
            <a:ext cx="4735211" cy="4483933"/>
          </a:xfrm>
          <a:prstGeom prst="rect">
            <a:avLst/>
          </a:prstGeom>
        </p:spPr>
      </p:pic>
      <p:sp>
        <p:nvSpPr>
          <p:cNvPr id="8" name="Shape 226">
            <a:extLst>
              <a:ext uri="{FF2B5EF4-FFF2-40B4-BE49-F238E27FC236}">
                <a16:creationId xmlns:a16="http://schemas.microsoft.com/office/drawing/2014/main" id="{6EE3428B-C412-46C8-9590-C1C2B0D37670}"/>
              </a:ext>
            </a:extLst>
          </p:cNvPr>
          <p:cNvSpPr txBox="1"/>
          <p:nvPr/>
        </p:nvSpPr>
        <p:spPr>
          <a:xfrm>
            <a:off x="0" y="4839349"/>
            <a:ext cx="8691715" cy="230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Naomi Robbins (2013) </a:t>
            </a:r>
            <a:r>
              <a:rPr lang="en-US" sz="1400" b="0" i="1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Creating More Effective Graphs</a:t>
            </a:r>
            <a:r>
              <a:rPr lang="en-US" sz="1400" b="0" i="0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Chart House, NJ, Ch. 1. 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CA17DD-0D41-4454-BBA9-53832519B9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1A261E-043F-46B6-9BB4-EAA49CC15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" y="73152"/>
            <a:ext cx="8863030" cy="738664"/>
          </a:xfrm>
        </p:spPr>
        <p:txBody>
          <a:bodyPr/>
          <a:lstStyle/>
          <a:p>
            <a:r>
              <a:rPr lang="en-US" dirty="0"/>
              <a:t>Not all bars are bad. This design employs </a:t>
            </a:r>
            <a:br>
              <a:rPr lang="en-US" dirty="0"/>
            </a:br>
            <a:r>
              <a:rPr lang="en-US" dirty="0"/>
              <a:t>both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visual</a:t>
            </a:r>
            <a:r>
              <a:rPr lang="en-US" dirty="0"/>
              <a:t> and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textual</a:t>
            </a:r>
            <a:r>
              <a:rPr lang="en-US" dirty="0"/>
              <a:t> information. </a:t>
            </a:r>
          </a:p>
        </p:txBody>
      </p:sp>
      <p:sp>
        <p:nvSpPr>
          <p:cNvPr id="5" name="Shape 226">
            <a:extLst>
              <a:ext uri="{FF2B5EF4-FFF2-40B4-BE49-F238E27FC236}">
                <a16:creationId xmlns:a16="http://schemas.microsoft.com/office/drawing/2014/main" id="{7DFD7C05-F6F2-41DD-AA20-8C4816D6D7A5}"/>
              </a:ext>
            </a:extLst>
          </p:cNvPr>
          <p:cNvSpPr txBox="1"/>
          <p:nvPr/>
        </p:nvSpPr>
        <p:spPr>
          <a:xfrm>
            <a:off x="0" y="4839349"/>
            <a:ext cx="8691715" cy="230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Jean‐luc Doumont (2009) </a:t>
            </a:r>
            <a:r>
              <a:rPr lang="en-US" sz="1400" b="0" i="1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Trees, maps, and theorems</a:t>
            </a:r>
            <a:r>
              <a:rPr lang="en-US" sz="1400" b="0" i="0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Principiae, pp.135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16BCC9-E0ED-48F9-BFDF-E97B982E8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01" y="1165895"/>
            <a:ext cx="6580240" cy="281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467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CA17DD-0D41-4454-BBA9-53832519B9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9314" y="4459165"/>
            <a:ext cx="1819265" cy="276999"/>
          </a:xfrm>
        </p:spPr>
        <p:txBody>
          <a:bodyPr/>
          <a:lstStyle/>
          <a:p>
            <a:r>
              <a:rPr lang="en-US" dirty="0"/>
              <a:t>The baseline is 0%.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1A261E-043F-46B6-9BB4-EAA49CC15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" y="73152"/>
            <a:ext cx="8863030" cy="738664"/>
          </a:xfrm>
        </p:spPr>
        <p:txBody>
          <a:bodyPr/>
          <a:lstStyle/>
          <a:p>
            <a:r>
              <a:rPr lang="en-US" dirty="0"/>
              <a:t>Not all bars are bad. This design employs </a:t>
            </a:r>
            <a:br>
              <a:rPr lang="en-US" dirty="0"/>
            </a:br>
            <a:r>
              <a:rPr lang="en-US" dirty="0"/>
              <a:t>both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visual</a:t>
            </a:r>
            <a:r>
              <a:rPr lang="en-US" dirty="0"/>
              <a:t> and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textual</a:t>
            </a:r>
            <a:r>
              <a:rPr lang="en-US" dirty="0"/>
              <a:t> information.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8C83E1-648B-48B1-8348-9CC086653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01" y="1165895"/>
            <a:ext cx="6580240" cy="2811710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7C016BB5-C8F6-417C-943B-FFBB4F0F5339}"/>
              </a:ext>
            </a:extLst>
          </p:cNvPr>
          <p:cNvSpPr txBox="1">
            <a:spLocks/>
          </p:cNvSpPr>
          <p:nvPr/>
        </p:nvSpPr>
        <p:spPr>
          <a:xfrm>
            <a:off x="6632938" y="611897"/>
            <a:ext cx="151200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baseline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dirty="0"/>
              <a:t>The longest bar is 100%.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D7984E-F7C1-4BCB-8D15-87EF4B016E97}"/>
              </a:ext>
            </a:extLst>
          </p:cNvPr>
          <p:cNvCxnSpPr/>
          <p:nvPr/>
        </p:nvCxnSpPr>
        <p:spPr>
          <a:xfrm flipV="1">
            <a:off x="2536722" y="3977605"/>
            <a:ext cx="0" cy="47176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9E569C-5A56-4D24-97C8-8DF617E1D33B}"/>
              </a:ext>
            </a:extLst>
          </p:cNvPr>
          <p:cNvCxnSpPr>
            <a:cxnSpLocks/>
          </p:cNvCxnSpPr>
          <p:nvPr/>
        </p:nvCxnSpPr>
        <p:spPr>
          <a:xfrm>
            <a:off x="6634315" y="1165895"/>
            <a:ext cx="0" cy="47176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hape 226">
            <a:extLst>
              <a:ext uri="{FF2B5EF4-FFF2-40B4-BE49-F238E27FC236}">
                <a16:creationId xmlns:a16="http://schemas.microsoft.com/office/drawing/2014/main" id="{C3653731-CA3C-4B4A-BD02-D6C15DB623DA}"/>
              </a:ext>
            </a:extLst>
          </p:cNvPr>
          <p:cNvSpPr txBox="1"/>
          <p:nvPr/>
        </p:nvSpPr>
        <p:spPr>
          <a:xfrm>
            <a:off x="0" y="4839349"/>
            <a:ext cx="8691715" cy="230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Jean‐luc Doumont (2009) Trees, maps, and theorems, Principiae, pp.135</a:t>
            </a:r>
          </a:p>
        </p:txBody>
      </p:sp>
    </p:spTree>
    <p:extLst>
      <p:ext uri="{BB962C8B-B14F-4D97-AF65-F5344CB8AC3E}">
        <p14:creationId xmlns:p14="http://schemas.microsoft.com/office/powerpoint/2010/main" val="2774103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42B21E-187D-4923-B111-A0711DEEB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" y="73152"/>
            <a:ext cx="3923661" cy="738664"/>
          </a:xfrm>
        </p:spPr>
        <p:txBody>
          <a:bodyPr/>
          <a:lstStyle/>
          <a:p>
            <a:r>
              <a:rPr lang="en-US" dirty="0"/>
              <a:t>The trouble with bars. </a:t>
            </a:r>
            <a:br>
              <a:rPr lang="en-US" dirty="0"/>
            </a:br>
            <a:r>
              <a:rPr lang="en-US" dirty="0"/>
              <a:t>What’s wrong with this graph?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2E33F30-AF7A-42A3-8814-B7C50271C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803" y="134975"/>
            <a:ext cx="4793198" cy="4389120"/>
          </a:xfrm>
          <a:prstGeom prst="rect">
            <a:avLst/>
          </a:prstGeom>
        </p:spPr>
      </p:pic>
      <p:sp>
        <p:nvSpPr>
          <p:cNvPr id="6" name="Shape 226">
            <a:extLst>
              <a:ext uri="{FF2B5EF4-FFF2-40B4-BE49-F238E27FC236}">
                <a16:creationId xmlns:a16="http://schemas.microsoft.com/office/drawing/2014/main" id="{923367D6-9F81-499F-A370-DF3BC1D4D869}"/>
              </a:ext>
            </a:extLst>
          </p:cNvPr>
          <p:cNvSpPr txBox="1"/>
          <p:nvPr/>
        </p:nvSpPr>
        <p:spPr>
          <a:xfrm>
            <a:off x="0" y="4645822"/>
            <a:ext cx="8691715" cy="230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Norman L. Fortenberry, Jacquelyn F. Sullivan, Peter N. Jordan, and Daniel W. Knight (2007)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Engineering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b="0" i="0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education research aids instruction, </a:t>
            </a:r>
            <a:r>
              <a:rPr lang="en-US" sz="1400" b="0" i="1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Science</a:t>
            </a:r>
            <a:r>
              <a:rPr lang="en-US" sz="1400" b="0" i="0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400" b="1" i="0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31</a:t>
            </a:r>
            <a:r>
              <a:rPr lang="en-US" sz="1400" b="0" i="0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:1175–1176.</a:t>
            </a:r>
          </a:p>
        </p:txBody>
      </p:sp>
    </p:spTree>
    <p:extLst>
      <p:ext uri="{BB962C8B-B14F-4D97-AF65-F5344CB8AC3E}">
        <p14:creationId xmlns:p14="http://schemas.microsoft.com/office/powerpoint/2010/main" val="4053573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105FD090-9183-4B0B-84C5-0FD00C201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764" y="175588"/>
            <a:ext cx="4849276" cy="438912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942B21E-187D-4923-B111-A0711DEEB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" y="73152"/>
            <a:ext cx="4336616" cy="73866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visual story </a:t>
            </a:r>
            <a:r>
              <a:rPr lang="en-US" dirty="0"/>
              <a:t>is the increasing significance of the gap over time. </a:t>
            </a:r>
          </a:p>
        </p:txBody>
      </p:sp>
      <p:sp>
        <p:nvSpPr>
          <p:cNvPr id="6" name="Shape 226">
            <a:extLst>
              <a:ext uri="{FF2B5EF4-FFF2-40B4-BE49-F238E27FC236}">
                <a16:creationId xmlns:a16="http://schemas.microsoft.com/office/drawing/2014/main" id="{923367D6-9F81-499F-A370-DF3BC1D4D869}"/>
              </a:ext>
            </a:extLst>
          </p:cNvPr>
          <p:cNvSpPr txBox="1"/>
          <p:nvPr/>
        </p:nvSpPr>
        <p:spPr>
          <a:xfrm>
            <a:off x="0" y="4645822"/>
            <a:ext cx="8691715" cy="230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Norman L. Fortenberry, Jacquelyn F. Sullivan, Peter N. Jordan, and Daniel W. Knight (2007)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Engineering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education research aids instruction, </a:t>
            </a:r>
            <a:r>
              <a:rPr lang="en-US" sz="1200" b="0" i="1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Science</a:t>
            </a:r>
            <a:r>
              <a:rPr lang="en-US" sz="1200" b="0" i="0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b="1" i="0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31</a:t>
            </a:r>
            <a:r>
              <a:rPr lang="en-US" sz="1200" b="0" i="0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:1175–1176.</a:t>
            </a:r>
            <a:endParaRPr lang="en-US" sz="1400" b="0" i="0" u="none" strike="noStrike" cap="none" baseline="0" dirty="0">
              <a:solidFill>
                <a:schemeClr val="bg1">
                  <a:lumMod val="6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2515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105FD090-9183-4B0B-84C5-0FD00C201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764" y="175588"/>
            <a:ext cx="4849276" cy="4389120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F32080-D79F-4E64-B5C9-0C3E5B1A40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8710" y="2015665"/>
            <a:ext cx="2868561" cy="830997"/>
          </a:xfrm>
        </p:spPr>
        <p:txBody>
          <a:bodyPr/>
          <a:lstStyle/>
          <a:p>
            <a:r>
              <a:rPr lang="en-US" dirty="0"/>
              <a:t>A more subtle flaw: </a:t>
            </a:r>
          </a:p>
          <a:p>
            <a:r>
              <a:rPr lang="en-US" dirty="0"/>
              <a:t>Can you identify what information is missing?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42B21E-187D-4923-B111-A0711DEEB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" y="73152"/>
            <a:ext cx="4336616" cy="73866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visual story </a:t>
            </a:r>
            <a:r>
              <a:rPr lang="en-US" dirty="0"/>
              <a:t>is the increasing significance of the gap over time. </a:t>
            </a:r>
          </a:p>
        </p:txBody>
      </p:sp>
      <p:sp>
        <p:nvSpPr>
          <p:cNvPr id="8" name="Shape 226">
            <a:extLst>
              <a:ext uri="{FF2B5EF4-FFF2-40B4-BE49-F238E27FC236}">
                <a16:creationId xmlns:a16="http://schemas.microsoft.com/office/drawing/2014/main" id="{AB14F75D-33E3-4D94-8ABF-0E815A43E0AC}"/>
              </a:ext>
            </a:extLst>
          </p:cNvPr>
          <p:cNvSpPr txBox="1"/>
          <p:nvPr/>
        </p:nvSpPr>
        <p:spPr>
          <a:xfrm>
            <a:off x="0" y="4645822"/>
            <a:ext cx="8691715" cy="230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Norman L. Fortenberry, Jacquelyn F. Sullivan, Peter N. Jordan, and Daniel W. Knight (2007)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Engineering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education research aids instruction, </a:t>
            </a:r>
            <a:r>
              <a:rPr lang="en-US" sz="1200" b="0" i="1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Science</a:t>
            </a:r>
            <a:r>
              <a:rPr lang="en-US" sz="1200" b="0" i="0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b="1" i="0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31</a:t>
            </a:r>
            <a:r>
              <a:rPr lang="en-US" sz="1200" b="0" i="0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:1175–1176.</a:t>
            </a:r>
            <a:endParaRPr lang="en-US" sz="1400" b="0" i="0" u="none" strike="noStrike" cap="none" baseline="0" dirty="0">
              <a:solidFill>
                <a:schemeClr val="bg1">
                  <a:lumMod val="6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8269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diagram&#10;&#10;Description automatically generated">
            <a:extLst>
              <a:ext uri="{FF2B5EF4-FFF2-40B4-BE49-F238E27FC236}">
                <a16:creationId xmlns:a16="http://schemas.microsoft.com/office/drawing/2014/main" id="{4BB99B6D-30C6-4668-8EFC-29E8685E8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912" y="319330"/>
            <a:ext cx="4534980" cy="438912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942B21E-187D-4923-B111-A0711DEEB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3" y="73152"/>
            <a:ext cx="3754054" cy="738664"/>
          </a:xfrm>
        </p:spPr>
        <p:txBody>
          <a:bodyPr/>
          <a:lstStyle/>
          <a:p>
            <a:r>
              <a:rPr lang="en-US" dirty="0"/>
              <a:t>Redesigned, with full scales,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different story </a:t>
            </a:r>
            <a:r>
              <a:rPr lang="en-US" dirty="0"/>
              <a:t>emerges.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2D590C9B-BC05-4757-AB15-FC01962B54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1616" y="2017752"/>
            <a:ext cx="3317603" cy="553998"/>
          </a:xfrm>
        </p:spPr>
        <p:txBody>
          <a:bodyPr/>
          <a:lstStyle/>
          <a:p>
            <a:r>
              <a:rPr lang="en-US" dirty="0"/>
              <a:t>Semester 1 was missing.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429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diagram&#10;&#10;Description automatically generated">
            <a:extLst>
              <a:ext uri="{FF2B5EF4-FFF2-40B4-BE49-F238E27FC236}">
                <a16:creationId xmlns:a16="http://schemas.microsoft.com/office/drawing/2014/main" id="{4BB99B6D-30C6-4668-8EFC-29E8685E8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912" y="319330"/>
            <a:ext cx="4534980" cy="4389120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F32080-D79F-4E64-B5C9-0C3E5B1A40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1616" y="2017752"/>
            <a:ext cx="3317603" cy="553998"/>
          </a:xfrm>
        </p:spPr>
        <p:txBody>
          <a:bodyPr/>
          <a:lstStyle/>
          <a:p>
            <a:r>
              <a:rPr lang="en-US" dirty="0"/>
              <a:t>FYEP impact is in the first year.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42B21E-187D-4923-B111-A0711DEEB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3" y="73152"/>
            <a:ext cx="3754054" cy="738664"/>
          </a:xfrm>
        </p:spPr>
        <p:txBody>
          <a:bodyPr/>
          <a:lstStyle/>
          <a:p>
            <a:r>
              <a:rPr lang="en-US" dirty="0"/>
              <a:t>Redesigned, with full scales,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different story </a:t>
            </a:r>
            <a:r>
              <a:rPr lang="en-US" dirty="0"/>
              <a:t>emerges.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AC1AD9-6B1D-4DDA-B1FF-131D39CC6295}"/>
              </a:ext>
            </a:extLst>
          </p:cNvPr>
          <p:cNvCxnSpPr>
            <a:cxnSpLocks/>
          </p:cNvCxnSpPr>
          <p:nvPr/>
        </p:nvCxnSpPr>
        <p:spPr>
          <a:xfrm flipV="1">
            <a:off x="3274142" y="744794"/>
            <a:ext cx="2654710" cy="133472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ECBA5E60-DBF3-41E3-BB12-54295244C319}"/>
              </a:ext>
            </a:extLst>
          </p:cNvPr>
          <p:cNvSpPr/>
          <p:nvPr/>
        </p:nvSpPr>
        <p:spPr>
          <a:xfrm rot="17814190">
            <a:off x="5855087" y="81719"/>
            <a:ext cx="294968" cy="1189165"/>
          </a:xfrm>
          <a:prstGeom prst="triangle">
            <a:avLst/>
          </a:prstGeom>
          <a:solidFill>
            <a:srgbClr val="E46C0A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05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diagram&#10;&#10;Description automatically generated">
            <a:extLst>
              <a:ext uri="{FF2B5EF4-FFF2-40B4-BE49-F238E27FC236}">
                <a16:creationId xmlns:a16="http://schemas.microsoft.com/office/drawing/2014/main" id="{4BB99B6D-30C6-4668-8EFC-29E8685E8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912" y="319330"/>
            <a:ext cx="4534980" cy="4389120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F32080-D79F-4E64-B5C9-0C3E5B1A40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1616" y="2017752"/>
            <a:ext cx="3317603" cy="1107996"/>
          </a:xfrm>
        </p:spPr>
        <p:txBody>
          <a:bodyPr/>
          <a:lstStyle/>
          <a:p>
            <a:r>
              <a:rPr lang="en-US" dirty="0"/>
              <a:t>FYEP impact is in the first year.</a:t>
            </a:r>
          </a:p>
          <a:p>
            <a:endParaRPr lang="en-US" dirty="0"/>
          </a:p>
          <a:p>
            <a:r>
              <a:rPr lang="en-US" dirty="0"/>
              <a:t>Attrition rate afterwards is about the same for both groups.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42B21E-187D-4923-B111-A0711DEEB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3" y="73152"/>
            <a:ext cx="3754054" cy="738664"/>
          </a:xfrm>
        </p:spPr>
        <p:txBody>
          <a:bodyPr/>
          <a:lstStyle/>
          <a:p>
            <a:r>
              <a:rPr lang="en-US" dirty="0"/>
              <a:t>Redesigned, with full scales,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different story </a:t>
            </a:r>
            <a:r>
              <a:rPr lang="en-US" dirty="0"/>
              <a:t>emerges.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AC1AD9-6B1D-4DDA-B1FF-131D39CC6295}"/>
              </a:ext>
            </a:extLst>
          </p:cNvPr>
          <p:cNvCxnSpPr>
            <a:cxnSpLocks/>
          </p:cNvCxnSpPr>
          <p:nvPr/>
        </p:nvCxnSpPr>
        <p:spPr>
          <a:xfrm flipV="1">
            <a:off x="3506793" y="1290484"/>
            <a:ext cx="3311843" cy="139463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9FA3CCC-97D5-44DE-9A91-807BE732B7EF}"/>
              </a:ext>
            </a:extLst>
          </p:cNvPr>
          <p:cNvSpPr/>
          <p:nvPr/>
        </p:nvSpPr>
        <p:spPr>
          <a:xfrm rot="1415077">
            <a:off x="6454298" y="1014054"/>
            <a:ext cx="1108031" cy="272845"/>
          </a:xfrm>
          <a:prstGeom prst="rect">
            <a:avLst/>
          </a:prstGeom>
          <a:solidFill>
            <a:srgbClr val="E46C0A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1737BB-DD46-4597-AA37-BBF622055DC9}"/>
              </a:ext>
            </a:extLst>
          </p:cNvPr>
          <p:cNvSpPr/>
          <p:nvPr/>
        </p:nvSpPr>
        <p:spPr>
          <a:xfrm rot="796291">
            <a:off x="7476851" y="1356850"/>
            <a:ext cx="1108031" cy="272845"/>
          </a:xfrm>
          <a:prstGeom prst="rect">
            <a:avLst/>
          </a:prstGeom>
          <a:solidFill>
            <a:srgbClr val="E46C0A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444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diagram&#10;&#10;Description automatically generated">
            <a:extLst>
              <a:ext uri="{FF2B5EF4-FFF2-40B4-BE49-F238E27FC236}">
                <a16:creationId xmlns:a16="http://schemas.microsoft.com/office/drawing/2014/main" id="{4BB99B6D-30C6-4668-8EFC-29E8685E8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912" y="319330"/>
            <a:ext cx="4534980" cy="4389120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F32080-D79F-4E64-B5C9-0C3E5B1A40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1616" y="2017752"/>
            <a:ext cx="3317603" cy="1107996"/>
          </a:xfrm>
        </p:spPr>
        <p:txBody>
          <a:bodyPr/>
          <a:lstStyle/>
          <a:p>
            <a:r>
              <a:rPr lang="en-US" dirty="0"/>
              <a:t>FYEP impact is in the first year.</a:t>
            </a:r>
          </a:p>
          <a:p>
            <a:endParaRPr lang="en-US" dirty="0"/>
          </a:p>
          <a:p>
            <a:r>
              <a:rPr lang="en-US" dirty="0"/>
              <a:t>Attrition rate afterwards is about the same for both groups.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42B21E-187D-4923-B111-A0711DEEB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3" y="73152"/>
            <a:ext cx="3754054" cy="738664"/>
          </a:xfrm>
        </p:spPr>
        <p:txBody>
          <a:bodyPr/>
          <a:lstStyle/>
          <a:p>
            <a:r>
              <a:rPr lang="en-US" dirty="0"/>
              <a:t>Redesigned, with full scales,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different story </a:t>
            </a:r>
            <a:r>
              <a:rPr lang="en-US" dirty="0"/>
              <a:t>emerges.</a:t>
            </a:r>
          </a:p>
        </p:txBody>
      </p:sp>
    </p:spTree>
    <p:extLst>
      <p:ext uri="{BB962C8B-B14F-4D97-AF65-F5344CB8AC3E}">
        <p14:creationId xmlns:p14="http://schemas.microsoft.com/office/powerpoint/2010/main" val="30688941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49400A-6820-469F-A91F-5A504BA267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06527" y="636694"/>
            <a:ext cx="4761274" cy="415498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Visually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explore</a:t>
            </a:r>
            <a:r>
              <a:rPr lang="en-US" dirty="0">
                <a:solidFill>
                  <a:schemeClr val="tx1"/>
                </a:solidFill>
              </a:rPr>
              <a:t> the stories in the data.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Revise</a:t>
            </a:r>
            <a:r>
              <a:rPr lang="en-US" dirty="0">
                <a:solidFill>
                  <a:schemeClr val="tx1"/>
                </a:solidFill>
              </a:rPr>
              <a:t> until the story is clear.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Explore </a:t>
            </a:r>
            <a:r>
              <a:rPr lang="en-US" dirty="0">
                <a:solidFill>
                  <a:schemeClr val="tx1"/>
                </a:solidFill>
              </a:rPr>
              <a:t>context and causality; reveal complexity. </a:t>
            </a:r>
          </a:p>
          <a:p>
            <a:r>
              <a:rPr lang="en-US" dirty="0"/>
              <a:t>Consider what information might be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missing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Avoid 3D effects and other distortions.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Commingle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visual</a:t>
            </a:r>
            <a:r>
              <a:rPr lang="en-US" dirty="0"/>
              <a:t> and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textual</a:t>
            </a:r>
            <a:r>
              <a:rPr lang="en-US" dirty="0"/>
              <a:t> elements.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89BEA0-79A2-4493-AD86-7D436ED2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for the designer</a:t>
            </a:r>
          </a:p>
        </p:txBody>
      </p:sp>
      <p:pic>
        <p:nvPicPr>
          <p:cNvPr id="4" name="Picture 3" descr="Chart, bubble chart&#10;&#10;Description automatically generated">
            <a:extLst>
              <a:ext uri="{FF2B5EF4-FFF2-40B4-BE49-F238E27FC236}">
                <a16:creationId xmlns:a16="http://schemas.microsoft.com/office/drawing/2014/main" id="{034C63F7-DD4E-4EDD-A235-CCEA60B3E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243" y="559049"/>
            <a:ext cx="2610463" cy="798028"/>
          </a:xfrm>
          <a:prstGeom prst="rect">
            <a:avLst/>
          </a:prstGeom>
        </p:spPr>
      </p:pic>
      <p:pic>
        <p:nvPicPr>
          <p:cNvPr id="5" name="Picture 4" descr="Chart, diagram&#10;&#10;Description automatically generated">
            <a:extLst>
              <a:ext uri="{FF2B5EF4-FFF2-40B4-BE49-F238E27FC236}">
                <a16:creationId xmlns:a16="http://schemas.microsoft.com/office/drawing/2014/main" id="{A7470D43-6F52-423E-8C70-BEF8119750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387"/>
          <a:stretch/>
        </p:blipFill>
        <p:spPr>
          <a:xfrm>
            <a:off x="2051908" y="1452206"/>
            <a:ext cx="2045798" cy="1615932"/>
          </a:xfrm>
          <a:prstGeom prst="rect">
            <a:avLst/>
          </a:prstGeom>
        </p:spPr>
      </p:pic>
      <p:pic>
        <p:nvPicPr>
          <p:cNvPr id="6" name="Picture 5" descr="Chart, surface chart&#10;&#10;Description automatically generated">
            <a:extLst>
              <a:ext uri="{FF2B5EF4-FFF2-40B4-BE49-F238E27FC236}">
                <a16:creationId xmlns:a16="http://schemas.microsoft.com/office/drawing/2014/main" id="{119B3B9D-534A-49F3-BB68-462ECC61B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3023" y="3163267"/>
            <a:ext cx="2264683" cy="7927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577270-7A80-400D-84E6-4134256918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336" y="4051135"/>
            <a:ext cx="1971370" cy="84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653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152400" y="809469"/>
            <a:ext cx="4472066" cy="4197246"/>
          </a:xfrm>
          <a:prstGeom prst="rect">
            <a:avLst/>
          </a:prstGeom>
          <a:noFill/>
          <a:ln>
            <a:noFill/>
          </a:ln>
        </p:spPr>
        <p:txBody>
          <a:bodyPr lIns="63500" tIns="25400" rIns="63500" bIns="25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chemeClr val="bg1">
                    <a:lumMod val="8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Poll: Which slice is largest?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800" b="0" i="0" u="none" strike="noStrike" cap="none" baseline="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Poll: Which slice is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smallest</a:t>
            </a:r>
            <a:r>
              <a:rPr lang="en-US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8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288925" y="45243"/>
            <a:ext cx="184200" cy="29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76200" y="57150"/>
            <a:ext cx="8997900" cy="3693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Pie charts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support visual tasks of </a:t>
            </a:r>
            <a:r>
              <a:rPr lang="en-US" sz="2400" b="1" i="0" u="none" strike="noStrike" cap="none" baseline="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low-accuracy</a:t>
            </a:r>
            <a:r>
              <a:rPr lang="en-US" sz="2400" b="1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</p:txBody>
      </p:sp>
      <p:pic>
        <p:nvPicPr>
          <p:cNvPr id="3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CD78D3F3-65D0-461E-B9E0-F244A7776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900" y="659567"/>
            <a:ext cx="4735211" cy="4483933"/>
          </a:xfrm>
          <a:prstGeom prst="rect">
            <a:avLst/>
          </a:prstGeom>
        </p:spPr>
      </p:pic>
      <p:sp>
        <p:nvSpPr>
          <p:cNvPr id="6" name="Shape 226">
            <a:extLst>
              <a:ext uri="{FF2B5EF4-FFF2-40B4-BE49-F238E27FC236}">
                <a16:creationId xmlns:a16="http://schemas.microsoft.com/office/drawing/2014/main" id="{6024DCA6-9913-4D5A-ABFD-048C3E500969}"/>
              </a:ext>
            </a:extLst>
          </p:cNvPr>
          <p:cNvSpPr txBox="1"/>
          <p:nvPr/>
        </p:nvSpPr>
        <p:spPr>
          <a:xfrm>
            <a:off x="0" y="4839349"/>
            <a:ext cx="8691715" cy="230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Naomi Robbins (2013) </a:t>
            </a:r>
            <a:r>
              <a:rPr lang="en-US" sz="1400" b="0" i="1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Creating More Effective Graphs</a:t>
            </a:r>
            <a:r>
              <a:rPr lang="en-US" sz="1400" b="0" i="0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Chart House, NJ, Ch. 1. </a:t>
            </a:r>
          </a:p>
        </p:txBody>
      </p:sp>
    </p:spTree>
    <p:extLst>
      <p:ext uri="{BB962C8B-B14F-4D97-AF65-F5344CB8AC3E}">
        <p14:creationId xmlns:p14="http://schemas.microsoft.com/office/powerpoint/2010/main" val="3858175630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152400" y="809469"/>
            <a:ext cx="4472066" cy="4197246"/>
          </a:xfrm>
          <a:prstGeom prst="rect">
            <a:avLst/>
          </a:prstGeom>
          <a:noFill/>
          <a:ln>
            <a:noFill/>
          </a:ln>
        </p:spPr>
        <p:txBody>
          <a:bodyPr lIns="63500" tIns="25400" rIns="63500" bIns="25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chemeClr val="bg1">
                    <a:lumMod val="8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Poll: Which slice is largest?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800" b="0" i="0" u="none" strike="noStrike" cap="none" baseline="0" dirty="0">
              <a:solidFill>
                <a:schemeClr val="bg1">
                  <a:lumMod val="8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Poll: Which slice is smallest?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8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Answer: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(largest)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800" b="0" i="0" u="none" strike="noStrike" cap="none" baseline="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800" b="0" i="0" u="none" strike="noStrike" cap="none" baseline="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(smallest)</a:t>
            </a:r>
            <a:endParaRPr lang="en-US" sz="1800" b="0" i="0" u="none" strike="noStrike" cap="none" baseline="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288925" y="45243"/>
            <a:ext cx="184200" cy="29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76200" y="57150"/>
            <a:ext cx="8997900" cy="3693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Pie charts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support visual tasks of </a:t>
            </a:r>
            <a:r>
              <a:rPr lang="en-US" sz="2400" b="1" i="0" u="none" strike="noStrike" cap="none" baseline="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low-accuracy</a:t>
            </a:r>
            <a:r>
              <a:rPr lang="en-US" sz="2400" b="1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</p:txBody>
      </p:sp>
      <p:pic>
        <p:nvPicPr>
          <p:cNvPr id="6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996435AD-006A-4CC2-BC5D-6C8D2A728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900" y="659567"/>
            <a:ext cx="4735211" cy="4483933"/>
          </a:xfrm>
          <a:prstGeom prst="rect">
            <a:avLst/>
          </a:prstGeom>
        </p:spPr>
      </p:pic>
      <p:sp>
        <p:nvSpPr>
          <p:cNvPr id="7" name="Shape 226">
            <a:extLst>
              <a:ext uri="{FF2B5EF4-FFF2-40B4-BE49-F238E27FC236}">
                <a16:creationId xmlns:a16="http://schemas.microsoft.com/office/drawing/2014/main" id="{1796CE77-63E8-4F3B-9F3E-6A1A3AE4B3B1}"/>
              </a:ext>
            </a:extLst>
          </p:cNvPr>
          <p:cNvSpPr txBox="1"/>
          <p:nvPr/>
        </p:nvSpPr>
        <p:spPr>
          <a:xfrm>
            <a:off x="0" y="4839349"/>
            <a:ext cx="8691715" cy="230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Naomi Robbins (2013) </a:t>
            </a:r>
            <a:r>
              <a:rPr lang="en-US" sz="1400" b="0" i="1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Creating More Effective Graphs</a:t>
            </a:r>
            <a:r>
              <a:rPr lang="en-US" sz="1400" b="0" i="0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Chart House, NJ, Ch. 1. </a:t>
            </a:r>
          </a:p>
        </p:txBody>
      </p:sp>
    </p:spTree>
    <p:extLst>
      <p:ext uri="{BB962C8B-B14F-4D97-AF65-F5344CB8AC3E}">
        <p14:creationId xmlns:p14="http://schemas.microsoft.com/office/powerpoint/2010/main" val="2039102711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C0409D-CD1D-4C99-A3B5-43DD9A845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95" y="1630038"/>
            <a:ext cx="8057322" cy="3038238"/>
          </a:xfrm>
          <a:prstGeom prst="rect">
            <a:avLst/>
          </a:prstGeom>
        </p:spPr>
      </p:pic>
      <p:sp>
        <p:nvSpPr>
          <p:cNvPr id="84" name="Shape 84"/>
          <p:cNvSpPr/>
          <p:nvPr/>
        </p:nvSpPr>
        <p:spPr>
          <a:xfrm>
            <a:off x="773583" y="1219220"/>
            <a:ext cx="7596834" cy="410818"/>
          </a:xfrm>
          <a:prstGeom prst="rect">
            <a:avLst/>
          </a:prstGeom>
          <a:noFill/>
          <a:ln>
            <a:noFill/>
          </a:ln>
        </p:spPr>
        <p:txBody>
          <a:bodyPr lIns="63500" tIns="25400" rIns="63500" bIns="254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US" sz="180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same data plotted along a common horizontal scale.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288925" y="45243"/>
            <a:ext cx="184200" cy="29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76201" y="57150"/>
            <a:ext cx="6464710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Judging position along a common horizontal scale is a visual task of </a:t>
            </a:r>
            <a:r>
              <a:rPr lang="en-US" sz="2400" b="1" i="0" u="none" strike="noStrike" cap="none" baseline="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high-accuracy</a:t>
            </a:r>
            <a:r>
              <a:rPr lang="en-US" sz="2400" b="1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pic>
        <p:nvPicPr>
          <p:cNvPr id="8" name="Picture 7" descr="Chart, pie chart&#10;&#10;Description automatically generated">
            <a:extLst>
              <a:ext uri="{FF2B5EF4-FFF2-40B4-BE49-F238E27FC236}">
                <a16:creationId xmlns:a16="http://schemas.microsoft.com/office/drawing/2014/main" id="{38E09AD0-41F8-471E-9A1F-E51C5E580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4016" y="173293"/>
            <a:ext cx="1314814" cy="124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064307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F32080-D79F-4E64-B5C9-0C3E5B1A40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6122" y="2449587"/>
            <a:ext cx="2619880" cy="553998"/>
          </a:xfrm>
        </p:spPr>
        <p:txBody>
          <a:bodyPr/>
          <a:lstStyle/>
          <a:p>
            <a:r>
              <a:rPr lang="en-US" dirty="0"/>
              <a:t>What patterns do you see?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42B21E-187D-4923-B111-A0711DEEB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Pie charts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support visual tasks of </a:t>
            </a:r>
            <a:r>
              <a:rPr lang="en-US" sz="2400" b="1" i="0" u="none" strike="noStrike" cap="none" baseline="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low-accuracy</a:t>
            </a:r>
            <a:r>
              <a:rPr lang="en-US" sz="2400" b="1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</p:txBody>
      </p:sp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4D29B74F-9977-4BD9-A455-26FFB436E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477" y="527209"/>
            <a:ext cx="5300705" cy="4148129"/>
          </a:xfrm>
          <a:prstGeom prst="rect">
            <a:avLst/>
          </a:prstGeom>
        </p:spPr>
      </p:pic>
      <p:sp>
        <p:nvSpPr>
          <p:cNvPr id="6" name="Shape 226">
            <a:extLst>
              <a:ext uri="{FF2B5EF4-FFF2-40B4-BE49-F238E27FC236}">
                <a16:creationId xmlns:a16="http://schemas.microsoft.com/office/drawing/2014/main" id="{90F19730-DE2A-4407-8433-9BDA3B45CAE6}"/>
              </a:ext>
            </a:extLst>
          </p:cNvPr>
          <p:cNvSpPr txBox="1"/>
          <p:nvPr/>
        </p:nvSpPr>
        <p:spPr>
          <a:xfrm>
            <a:off x="0" y="4839349"/>
            <a:ext cx="8691715" cy="230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Naomi Robbins (2013) </a:t>
            </a:r>
            <a:r>
              <a:rPr lang="en-US" sz="1400" b="0" i="1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Creating More Effective Graphs</a:t>
            </a:r>
            <a:r>
              <a:rPr lang="en-US" sz="1400" b="0" i="0" u="none" strike="noStrike" cap="none" baseline="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Chart House, NJ, Ch. 2. </a:t>
            </a:r>
          </a:p>
        </p:txBody>
      </p:sp>
    </p:spTree>
    <p:extLst>
      <p:ext uri="{BB962C8B-B14F-4D97-AF65-F5344CB8AC3E}">
        <p14:creationId xmlns:p14="http://schemas.microsoft.com/office/powerpoint/2010/main" val="4191672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42B21E-187D-4923-B111-A0711DEEB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position the data along a </a:t>
            </a:r>
            <a:r>
              <a:rPr lang="en-US" sz="2400" b="1" i="0" u="none" strike="noStrike" cap="none" baseline="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common horizontal scale</a:t>
            </a:r>
            <a:r>
              <a:rPr lang="en-US" sz="2400" b="1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pic>
        <p:nvPicPr>
          <p:cNvPr id="6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B53A75D7-6EDE-4DF8-9EBB-10D3139D8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939" y="30407"/>
            <a:ext cx="1671612" cy="1308140"/>
          </a:xfrm>
          <a:prstGeom prst="rect">
            <a:avLst/>
          </a:prstGeom>
        </p:spPr>
      </p:pic>
      <p:pic>
        <p:nvPicPr>
          <p:cNvPr id="7" name="Picture 6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C4DC5830-AAAF-4DFB-B31B-F40F87F67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58" y="1403613"/>
            <a:ext cx="7234084" cy="3529140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956112A9-7C5A-453B-8A83-0B852013C79E}"/>
              </a:ext>
            </a:extLst>
          </p:cNvPr>
          <p:cNvSpPr txBox="1">
            <a:spLocks/>
          </p:cNvSpPr>
          <p:nvPr/>
        </p:nvSpPr>
        <p:spPr>
          <a:xfrm>
            <a:off x="4295467" y="936682"/>
            <a:ext cx="26198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baseline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dirty="0"/>
              <a:t>Any new observations?</a:t>
            </a:r>
          </a:p>
        </p:txBody>
      </p:sp>
    </p:spTree>
    <p:extLst>
      <p:ext uri="{BB962C8B-B14F-4D97-AF65-F5344CB8AC3E}">
        <p14:creationId xmlns:p14="http://schemas.microsoft.com/office/powerpoint/2010/main" val="1992720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4EE5CEF2-4655-4C6B-8AAF-6FFD7C28C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90" y="1403613"/>
            <a:ext cx="7366819" cy="356501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942B21E-187D-4923-B111-A0711DEEB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1" y="73152"/>
            <a:ext cx="7205177" cy="369332"/>
          </a:xfrm>
        </p:spPr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</a:t>
            </a:r>
            <a:r>
              <a:rPr lang="en-US" sz="2400" b="1" i="0" u="none" strike="noStrike" cap="none" baseline="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reorder the rows </a:t>
            </a:r>
            <a:r>
              <a:rPr lang="en-US" sz="2400" b="1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by the data values. </a:t>
            </a:r>
          </a:p>
        </p:txBody>
      </p:sp>
      <p:pic>
        <p:nvPicPr>
          <p:cNvPr id="6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B53A75D7-6EDE-4DF8-9EBB-10D3139D8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7939" y="30407"/>
            <a:ext cx="1671612" cy="1308140"/>
          </a:xfrm>
          <a:prstGeom prst="rect">
            <a:avLst/>
          </a:prstGeom>
        </p:spPr>
      </p:pic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64EDD25B-6A58-4D13-AA14-362948B51CD6}"/>
              </a:ext>
            </a:extLst>
          </p:cNvPr>
          <p:cNvSpPr txBox="1">
            <a:spLocks/>
          </p:cNvSpPr>
          <p:nvPr/>
        </p:nvSpPr>
        <p:spPr>
          <a:xfrm>
            <a:off x="4295467" y="936682"/>
            <a:ext cx="26198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baseline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dirty="0"/>
              <a:t>Any new observations?</a:t>
            </a:r>
          </a:p>
        </p:txBody>
      </p:sp>
    </p:spTree>
    <p:extLst>
      <p:ext uri="{BB962C8B-B14F-4D97-AF65-F5344CB8AC3E}">
        <p14:creationId xmlns:p14="http://schemas.microsoft.com/office/powerpoint/2010/main" val="2838137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6FA4F82D-C8C2-4CD2-9135-E57710A33F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52"/>
          <a:stretch/>
        </p:blipFill>
        <p:spPr>
          <a:xfrm>
            <a:off x="1076632" y="1403218"/>
            <a:ext cx="6437671" cy="356353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942B21E-187D-4923-B111-A0711DEEB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1" y="73152"/>
            <a:ext cx="7374787" cy="738664"/>
          </a:xfrm>
        </p:spPr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The item numbers are also data. </a:t>
            </a:r>
            <a:br>
              <a:rPr lang="en-US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Suppose we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label the symbols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. </a:t>
            </a:r>
            <a:endParaRPr lang="en-US" sz="2400" b="1" i="0" u="none" strike="noStrike" cap="none" baseline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B53A75D7-6EDE-4DF8-9EBB-10D3139D8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7939" y="30407"/>
            <a:ext cx="1671612" cy="1308140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3C61C7C3-7037-42C7-95DC-FE954E272FD4}"/>
              </a:ext>
            </a:extLst>
          </p:cNvPr>
          <p:cNvSpPr txBox="1">
            <a:spLocks/>
          </p:cNvSpPr>
          <p:nvPr/>
        </p:nvSpPr>
        <p:spPr>
          <a:xfrm>
            <a:off x="4295467" y="936682"/>
            <a:ext cx="26198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baseline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dirty="0"/>
              <a:t>Any new observations?</a:t>
            </a:r>
          </a:p>
        </p:txBody>
      </p:sp>
    </p:spTree>
    <p:extLst>
      <p:ext uri="{BB962C8B-B14F-4D97-AF65-F5344CB8AC3E}">
        <p14:creationId xmlns:p14="http://schemas.microsoft.com/office/powerpoint/2010/main" val="2794112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000" b="1" dirty="0">
            <a:latin typeface="Calibri" panose="020F050202020403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1010</Words>
  <Application>Microsoft Office PowerPoint</Application>
  <PresentationFormat>On-screen Show (16:9)</PresentationFormat>
  <Paragraphs>140</Paragraphs>
  <Slides>29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Pie charts support visual tasks of low-accuracy. </vt:lpstr>
      <vt:lpstr>We position the data along a common horizontal scale.</vt:lpstr>
      <vt:lpstr>We reorder the rows by the data values. </vt:lpstr>
      <vt:lpstr>The item numbers are also data.  Suppose we label the symbols. </vt:lpstr>
      <vt:lpstr>The evenly-spaced odd-even pairs are now obvious.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Bars align along a common horizontal scale, but the scales with bars must include zero. </vt:lpstr>
      <vt:lpstr>If you mark the endpoints, you can omit the bar.</vt:lpstr>
      <vt:lpstr>Producing a dot plot with rows ordered per the data</vt:lpstr>
      <vt:lpstr>Not all bars are bad. This design employs  both visual and textual information. </vt:lpstr>
      <vt:lpstr>Not all bars are bad. This design employs  both visual and textual information. </vt:lpstr>
      <vt:lpstr>The trouble with bars.  What’s wrong with this graph?</vt:lpstr>
      <vt:lpstr>The visual story is the increasing significance of the gap over time. </vt:lpstr>
      <vt:lpstr>The visual story is the increasing significance of the gap over time. </vt:lpstr>
      <vt:lpstr>Redesigned, with full scales, a different story emerges.</vt:lpstr>
      <vt:lpstr>Redesigned, with full scales, a different story emerges.</vt:lpstr>
      <vt:lpstr>Redesigned, with full scales, a different story emerges.</vt:lpstr>
      <vt:lpstr>Redesigned, with full scales, a different story emerges.</vt:lpstr>
      <vt:lpstr>Implications for the designer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2021-07-18T15:20:07Z</dcterms:modified>
</cp:coreProperties>
</file>