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71" r:id="rId7"/>
    <p:sldId id="282" r:id="rId8"/>
    <p:sldId id="283" r:id="rId9"/>
    <p:sldId id="273" r:id="rId10"/>
    <p:sldId id="285" r:id="rId11"/>
    <p:sldId id="274" r:id="rId12"/>
    <p:sldId id="276" r:id="rId13"/>
    <p:sldId id="278" r:id="rId14"/>
    <p:sldId id="287" r:id="rId15"/>
    <p:sldId id="288" r:id="rId16"/>
    <p:sldId id="280" r:id="rId17"/>
    <p:sldId id="26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al Venkatesh" initials="VV" lastIdx="1" clrIdx="0">
    <p:extLst>
      <p:ext uri="{19B8F6BF-5375-455C-9EA6-DF929625EA0E}">
        <p15:presenceInfo xmlns:p15="http://schemas.microsoft.com/office/powerpoint/2012/main" userId="ea6ab0a8ac029c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>
        <p:scale>
          <a:sx n="93" d="100"/>
          <a:sy n="93" d="100"/>
        </p:scale>
        <p:origin x="92" y="3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06:54:34.803" idx="1">
    <p:pos x="5353" y="299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25C8D00E-7E96-4A36-A375-D219ADDEF7E1}" type="presOf" srcId="{90119837-5B71-4D44-BB01-DB0B084933C8}" destId="{E16D65B4-494C-45C0-82F5-A63E581063C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3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11/25/2019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1752600"/>
          </a:xfrm>
        </p:spPr>
        <p:txBody>
          <a:bodyPr/>
          <a:lstStyle/>
          <a:p>
            <a:pPr algn="ctr"/>
            <a:r>
              <a:rPr lang="en-US" sz="4800" dirty="0"/>
              <a:t>YouTube Comment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594006"/>
            <a:ext cx="7162799" cy="1600200"/>
          </a:xfrm>
        </p:spPr>
        <p:txBody>
          <a:bodyPr>
            <a:normAutofit/>
          </a:bodyPr>
          <a:lstStyle/>
          <a:p>
            <a:pPr algn="ctr"/>
            <a:r>
              <a:rPr lang="en-US" strike="sngStrike" dirty="0">
                <a:solidFill>
                  <a:srgbClr val="96B86B"/>
                </a:solidFill>
              </a:rPr>
              <a:t>3</a:t>
            </a:r>
            <a:r>
              <a:rPr lang="en-US" strike="sngStrike" baseline="30000" dirty="0">
                <a:solidFill>
                  <a:srgbClr val="96B86B"/>
                </a:solidFill>
              </a:rPr>
              <a:t>rd</a:t>
            </a:r>
            <a:r>
              <a:rPr lang="en-US" strike="sngStrike" dirty="0">
                <a:solidFill>
                  <a:srgbClr val="96B86B"/>
                </a:solidFill>
              </a:rPr>
              <a:t> December 2019</a:t>
            </a:r>
          </a:p>
          <a:p>
            <a:pPr algn="ctr"/>
            <a:endParaRPr lang="en-US" dirty="0">
              <a:solidFill>
                <a:srgbClr val="96B86B"/>
              </a:solidFill>
            </a:endParaRPr>
          </a:p>
          <a:p>
            <a:pPr algn="ctr"/>
            <a:r>
              <a:rPr lang="en-US" b="1" dirty="0">
                <a:solidFill>
                  <a:srgbClr val="96B86B"/>
                </a:solidFill>
              </a:rPr>
              <a:t>26</a:t>
            </a:r>
            <a:r>
              <a:rPr lang="en-US" b="1" baseline="30000" dirty="0">
                <a:solidFill>
                  <a:srgbClr val="96B86B"/>
                </a:solidFill>
              </a:rPr>
              <a:t>th</a:t>
            </a:r>
            <a:r>
              <a:rPr lang="en-US" b="1" dirty="0">
                <a:solidFill>
                  <a:srgbClr val="96B86B"/>
                </a:solidFill>
              </a:rPr>
              <a:t> November 2019</a:t>
            </a:r>
          </a:p>
          <a:p>
            <a:pPr algn="ctr"/>
            <a:endParaRPr lang="en-US" sz="2400" b="1" dirty="0">
              <a:solidFill>
                <a:srgbClr val="96B86B"/>
              </a:solidFill>
            </a:endParaRPr>
          </a:p>
          <a:p>
            <a:pPr algn="ctr"/>
            <a:r>
              <a:rPr lang="en-US" sz="2400" b="1" dirty="0">
                <a:solidFill>
                  <a:srgbClr val="96B86B"/>
                </a:solidFill>
              </a:rPr>
              <a:t>Vishaal Venkatesh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0F2AD-5EF6-4E89-AE35-1326FED9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68" y="788738"/>
            <a:ext cx="1538288" cy="115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88410-8D21-46D4-9B9A-8CABC8E1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8278">
            <a:off x="654719" y="3916028"/>
            <a:ext cx="3039008" cy="190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6E004-CAB0-462A-8D74-E08650D2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73440">
            <a:off x="8550376" y="4108078"/>
            <a:ext cx="3248025" cy="18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Model…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170596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17205-A002-465D-8D26-9A261F07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2" y="1828801"/>
            <a:ext cx="9677402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/>
              <a:t>ln(L/D + 1) ~ views + likes + dislikes + comment_total + </a:t>
            </a:r>
            <a:r>
              <a:rPr lang="en-IN" sz="2000" dirty="0" err="1"/>
              <a:t>compound_score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DA412-500D-4D0C-95C2-BE2D34392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13" y="2305445"/>
            <a:ext cx="7086600" cy="3104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282824-6811-4D98-B018-32AE27EDCFD0}"/>
              </a:ext>
            </a:extLst>
          </p:cNvPr>
          <p:cNvSpPr/>
          <p:nvPr/>
        </p:nvSpPr>
        <p:spPr>
          <a:xfrm>
            <a:off x="8456612" y="2762967"/>
            <a:ext cx="457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7039B-F269-488F-A17E-27467D3A2CD0}"/>
              </a:ext>
            </a:extLst>
          </p:cNvPr>
          <p:cNvSpPr/>
          <p:nvPr/>
        </p:nvSpPr>
        <p:spPr>
          <a:xfrm rot="5400000">
            <a:off x="6132513" y="1866901"/>
            <a:ext cx="304799" cy="426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876A0-F0E3-43CE-A7EE-D8EEA8EBE91B}"/>
              </a:ext>
            </a:extLst>
          </p:cNvPr>
          <p:cNvSpPr/>
          <p:nvPr/>
        </p:nvSpPr>
        <p:spPr>
          <a:xfrm rot="5400000">
            <a:off x="7395116" y="3516070"/>
            <a:ext cx="25034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EDB1B-72B7-4239-8034-1165C75AF937}"/>
              </a:ext>
            </a:extLst>
          </p:cNvPr>
          <p:cNvSpPr txBox="1"/>
          <p:nvPr/>
        </p:nvSpPr>
        <p:spPr>
          <a:xfrm>
            <a:off x="1979612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 increase of 0.01 to the compound score resulted in an increase of 0.04 in the L/D of ratio.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635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6C12FC-ED09-4FB8-AF1A-FE41BB06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585787"/>
            <a:ext cx="7619999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BAE-4F54-4161-BBE4-5DF5D3CE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56" y="247719"/>
            <a:ext cx="9601200" cy="1143000"/>
          </a:xfrm>
        </p:spPr>
        <p:txBody>
          <a:bodyPr/>
          <a:lstStyle/>
          <a:p>
            <a:r>
              <a:rPr lang="en-US" dirty="0"/>
              <a:t>Diagnostics…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BD6F1-AF96-4CCD-B507-9A47ED6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3954460"/>
            <a:ext cx="3497952" cy="265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73A5-1864-4239-8D6B-372886F4FEEF}"/>
              </a:ext>
            </a:extLst>
          </p:cNvPr>
          <p:cNvSpPr txBox="1"/>
          <p:nvPr/>
        </p:nvSpPr>
        <p:spPr>
          <a:xfrm>
            <a:off x="379412" y="258037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obvious pattern…  linearity assumption met.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3BB9-E2C6-4476-8495-336036BB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98" y="1676400"/>
            <a:ext cx="3650352" cy="2842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0106D-851A-4391-8B78-B69C4A02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3744685"/>
            <a:ext cx="3738959" cy="2865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9051E-93A7-40EF-87DD-AD10BE15F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964" y="2580374"/>
            <a:ext cx="3938357" cy="493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DC25FB-C833-496A-9024-664F60E02998}"/>
              </a:ext>
            </a:extLst>
          </p:cNvPr>
          <p:cNvSpPr txBox="1"/>
          <p:nvPr/>
        </p:nvSpPr>
        <p:spPr>
          <a:xfrm>
            <a:off x="3960812" y="4953000"/>
            <a:ext cx="365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Homoscedastic, but hard to say if it’s entirely random… so may not be independent?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Work…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688251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Potentially use a hierarchical model.</a:t>
            </a:r>
          </a:p>
          <a:p>
            <a:endParaRPr lang="en-US" dirty="0"/>
          </a:p>
          <a:p>
            <a:r>
              <a:rPr lang="en-US" dirty="0"/>
              <a:t>Study controversial channels  - (Logan Paul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my own sentiment analysis tool and compare performance with VADER – time permitting. </a:t>
            </a:r>
          </a:p>
        </p:txBody>
      </p:sp>
    </p:spTree>
    <p:extLst>
      <p:ext uri="{BB962C8B-B14F-4D97-AF65-F5344CB8AC3E}">
        <p14:creationId xmlns:p14="http://schemas.microsoft.com/office/powerpoint/2010/main" val="30876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44F22E33-F448-4DE4-88DA-FCE4230CD282}"/>
              </a:ext>
            </a:extLst>
          </p:cNvPr>
          <p:cNvSpPr txBox="1">
            <a:spLocks/>
          </p:cNvSpPr>
          <p:nvPr/>
        </p:nvSpPr>
        <p:spPr>
          <a:xfrm>
            <a:off x="7085012" y="304800"/>
            <a:ext cx="3124201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1669-3733-4DC9-9320-F41997D0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general sentiment of comments under videos indicative of the L/D ratio a video has? Is this a good/strong predictive metric?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Specific analysis on controversial channels (e.g. Logan Paul).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Build my own sentiment analysis tool and compare performance with VADER – time permitting.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Datasets – Video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two datasets – one on videos and other on comments.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Videos are from 13</a:t>
            </a:r>
            <a:r>
              <a:rPr lang="en-US" baseline="30000" dirty="0"/>
              <a:t>th</a:t>
            </a:r>
            <a:r>
              <a:rPr lang="en-US" dirty="0"/>
              <a:t> Sep to 22</a:t>
            </a:r>
            <a:r>
              <a:rPr lang="en-US" baseline="30000" dirty="0"/>
              <a:t>nd</a:t>
            </a:r>
            <a:r>
              <a:rPr lang="en-US" dirty="0"/>
              <a:t> Oct of 2017. In all, ~8000 video titles.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~2/3 of them were duplicates… (copyright and/or violations of YouTube’s policies.)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16D-3134-4FE6-A43B-E71F4ADF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Dataset – Duplicates</a:t>
            </a:r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C08DFE9-026D-49BC-9925-AA0B84FEC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64509"/>
              </p:ext>
            </p:extLst>
          </p:nvPr>
        </p:nvGraphicFramePr>
        <p:xfrm>
          <a:off x="1979612" y="2214015"/>
          <a:ext cx="8077200" cy="121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3" imgW="6934093" imgH="742921" progId="Excel.Sheet.12">
                  <p:embed/>
                </p:oleObj>
              </mc:Choice>
              <mc:Fallback>
                <p:oleObj name="Worksheet" r:id="rId3" imgW="6934093" imgH="742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2" y="2214015"/>
                        <a:ext cx="8077200" cy="121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AF4A562-5049-465D-89E0-0E77D58D9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59169"/>
              </p:ext>
            </p:extLst>
          </p:nvPr>
        </p:nvGraphicFramePr>
        <p:xfrm>
          <a:off x="2817812" y="3962400"/>
          <a:ext cx="6400800" cy="94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5" imgW="4635463" imgH="742921" progId="Excel.Sheet.12">
                  <p:embed/>
                </p:oleObj>
              </mc:Choice>
              <mc:Fallback>
                <p:oleObj name="Worksheet" r:id="rId5" imgW="4635463" imgH="742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812" y="3962400"/>
                        <a:ext cx="6400800" cy="94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05857C-B8B7-4A29-B710-127F978DC5D0}"/>
              </a:ext>
            </a:extLst>
          </p:cNvPr>
          <p:cNvSpPr txBox="1"/>
          <p:nvPr/>
        </p:nvSpPr>
        <p:spPr>
          <a:xfrm>
            <a:off x="1293812" y="57150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took the final upload and removed other duplicates… we now have ~2300 video titles.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70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B025-A9F1-43BC-B79D-284477E1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CBA5-A3D7-4C2F-AE93-B2EE3A4B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~700,000 comments – complete with expletives and emoticons!</a:t>
            </a:r>
          </a:p>
          <a:p>
            <a:endParaRPr lang="en-US" dirty="0"/>
          </a:p>
          <a:p>
            <a:r>
              <a:rPr lang="en-US" dirty="0"/>
              <a:t>Here’s a carefully sampled assortment: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DD34D0-CFD7-48C9-B317-1D1E63225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82878"/>
              </p:ext>
            </p:extLst>
          </p:nvPr>
        </p:nvGraphicFramePr>
        <p:xfrm>
          <a:off x="1446212" y="4000500"/>
          <a:ext cx="9112214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3" imgW="7816751" imgH="1111365" progId="Excel.Sheet.12">
                  <p:embed/>
                </p:oleObj>
              </mc:Choice>
              <mc:Fallback>
                <p:oleObj name="Worksheet" r:id="rId3" imgW="7816751" imgH="11113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212" y="4000500"/>
                        <a:ext cx="9112214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7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– An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846E0-1475-468A-BFDF-B09ADB5CD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29799" cy="4572000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b="1" u="sng" dirty="0"/>
              <a:t>Valence Aware Dictionary for sEntiment Reasoning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Sensitive to both polarity and strength of emotion</a:t>
            </a:r>
          </a:p>
          <a:p>
            <a:endParaRPr lang="en-US" dirty="0"/>
          </a:p>
          <a:p>
            <a:r>
              <a:rPr lang="en-US" dirty="0"/>
              <a:t>Gives you four scores – Positive, Neutral, Negative and Compound.</a:t>
            </a:r>
          </a:p>
          <a:p>
            <a:endParaRPr lang="en-US" dirty="0"/>
          </a:p>
          <a:p>
            <a:r>
              <a:rPr lang="en-US" dirty="0"/>
              <a:t>Accounts for punctuations and emojis!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C7B6-9EDE-4F7A-9865-595F022C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r>
              <a:rPr lang="en-US" dirty="0"/>
              <a:t>VADER  - Examples…. Oh yeahhh!!</a:t>
            </a:r>
            <a:endParaRPr lang="en-I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62D4B7-0132-4C4F-8468-263CA4CCB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2" y="1600200"/>
            <a:ext cx="9829800" cy="4724400"/>
          </a:xfrm>
        </p:spPr>
        <p:txBody>
          <a:bodyPr>
            <a:normAutofit/>
          </a:bodyPr>
          <a:lstStyle/>
          <a:p>
            <a:r>
              <a:rPr lang="en-US" dirty="0"/>
              <a:t>The most positive comments with a score of 1.0 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Comments with score -1.0! I simply cannot show you those…</a:t>
            </a:r>
          </a:p>
          <a:p>
            <a:endParaRPr lang="en-US" dirty="0"/>
          </a:p>
          <a:p>
            <a:r>
              <a:rPr lang="en-US" dirty="0"/>
              <a:t>Comments with -0.9!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132EE73-5DEE-48F4-ADD6-2CBA8CAD1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573412"/>
              </p:ext>
            </p:extLst>
          </p:nvPr>
        </p:nvGraphicFramePr>
        <p:xfrm>
          <a:off x="531812" y="2514600"/>
          <a:ext cx="1112519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3" imgW="10610997" imgH="558950" progId="Excel.Sheet.12">
                  <p:embed/>
                </p:oleObj>
              </mc:Choice>
              <mc:Fallback>
                <p:oleObj name="Worksheet" r:id="rId3" imgW="10610997" imgH="558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2" y="2514600"/>
                        <a:ext cx="1112519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3599CFD-E4D0-4DAD-922C-5D73C783F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661451"/>
              </p:ext>
            </p:extLst>
          </p:nvPr>
        </p:nvGraphicFramePr>
        <p:xfrm>
          <a:off x="74611" y="5410200"/>
          <a:ext cx="12114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r:id="rId5" imgW="14306499" imgH="558950" progId="Excel.Sheet.12">
                  <p:embed/>
                </p:oleObj>
              </mc:Choice>
              <mc:Fallback>
                <p:oleObj name="Worksheet" r:id="rId5" imgW="14306499" imgH="558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11" y="5410200"/>
                        <a:ext cx="121142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7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Adventures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E2722-929C-4423-AFDC-CDE80188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828800"/>
            <a:ext cx="4627554" cy="2519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BCA6E-74DA-44F4-A4EB-23139994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3" y="1828800"/>
            <a:ext cx="4627554" cy="251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A0B1A-DDBF-410A-854C-B938CB1F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02" y="2362200"/>
            <a:ext cx="743557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88D8-9D9E-492F-AEDE-60EF9CC7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E7B35-5FA9-4718-8512-7A58BACB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00" y="1486869"/>
            <a:ext cx="6562224" cy="49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1509</TotalTime>
  <Words>358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</vt:lpstr>
      <vt:lpstr>Woodgrain 16x9</vt:lpstr>
      <vt:lpstr>Worksheet</vt:lpstr>
      <vt:lpstr>Microsoft Excel Worksheet</vt:lpstr>
      <vt:lpstr>YouTube Comment Sentiment Analysis</vt:lpstr>
      <vt:lpstr>Goals…</vt:lpstr>
      <vt:lpstr>About the Datasets – Video Dataset</vt:lpstr>
      <vt:lpstr>Video Dataset – Duplicates</vt:lpstr>
      <vt:lpstr>Comments Dataset</vt:lpstr>
      <vt:lpstr>VADER – An Introduction</vt:lpstr>
      <vt:lpstr>VADER  - Examples…. Oh yeahhh!!</vt:lpstr>
      <vt:lpstr>Normality Adventures</vt:lpstr>
      <vt:lpstr>EDA…</vt:lpstr>
      <vt:lpstr>Model…</vt:lpstr>
      <vt:lpstr>PowerPoint Presentation</vt:lpstr>
      <vt:lpstr>Diagnostics…</vt:lpstr>
      <vt:lpstr>Future Work…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Sentiment Analysis</dc:title>
  <dc:creator>Vishaal Venkatesh</dc:creator>
  <cp:lastModifiedBy>Vishaal Venkatesh</cp:lastModifiedBy>
  <cp:revision>37</cp:revision>
  <dcterms:created xsi:type="dcterms:W3CDTF">2019-11-23T23:27:36Z</dcterms:created>
  <dcterms:modified xsi:type="dcterms:W3CDTF">2019-11-26T11:55:57Z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