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77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118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779880"/>
            <a:ext cx="9143640" cy="9108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040" cy="900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Line 4"/>
          <p:cNvSpPr/>
          <p:nvPr/>
        </p:nvSpPr>
        <p:spPr>
          <a:xfrm>
            <a:off x="685800" y="2819160"/>
            <a:ext cx="777240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779880"/>
            <a:ext cx="9143640" cy="9108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4"/>
          <p:cNvSpPr/>
          <p:nvPr/>
        </p:nvSpPr>
        <p:spPr>
          <a:xfrm>
            <a:off x="457200" y="1293840"/>
            <a:ext cx="822960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052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30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30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30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779880"/>
            <a:ext cx="9143640" cy="9108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4"/>
          <p:cNvSpPr/>
          <p:nvPr/>
        </p:nvSpPr>
        <p:spPr>
          <a:xfrm>
            <a:off x="457200" y="1293840"/>
            <a:ext cx="822960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6779880"/>
            <a:ext cx="9143640" cy="9108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5800" y="1828800"/>
            <a:ext cx="7772040" cy="900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 Processing
Unit (GPU)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85800" y="28954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Power DL Engines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510560"/>
            <a:ext cx="82292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Explosive growth</a:t>
            </a:r>
          </a:p>
        </p:txBody>
      </p:sp>
      <p:pic>
        <p:nvPicPr>
          <p:cNvPr id="200" name="Picture 14"/>
          <p:cNvPicPr/>
          <p:nvPr/>
        </p:nvPicPr>
        <p:blipFill>
          <a:blip r:embed="rId2"/>
          <a:srcRect l="10071" t="3158" r="7179" b="7190"/>
          <a:stretch/>
        </p:blipFill>
        <p:spPr>
          <a:xfrm>
            <a:off x="3086280" y="3001680"/>
            <a:ext cx="1670040" cy="1511640"/>
          </a:xfrm>
          <a:prstGeom prst="rect">
            <a:avLst/>
          </a:prstGeom>
          <a:ln>
            <a:noFill/>
          </a:ln>
        </p:spPr>
      </p:pic>
      <p:pic>
        <p:nvPicPr>
          <p:cNvPr id="201" name="Picture 15"/>
          <p:cNvPicPr/>
          <p:nvPr/>
        </p:nvPicPr>
        <p:blipFill>
          <a:blip r:embed="rId3"/>
          <a:stretch/>
        </p:blipFill>
        <p:spPr>
          <a:xfrm>
            <a:off x="609480" y="3225960"/>
            <a:ext cx="1670040" cy="104940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752760" y="2680200"/>
            <a:ext cx="138348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5000"/>
              </a:lnSpc>
              <a:buClr>
                <a:srgbClr val="000000"/>
              </a:buClr>
              <a:buFont typeface="Arial"/>
              <a:buChar char="​"/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Jetson TX2 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124080" y="2680200"/>
            <a:ext cx="152064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5000"/>
              </a:lnSpc>
              <a:buClr>
                <a:srgbClr val="000000"/>
              </a:buClr>
              <a:buFont typeface="Arial"/>
              <a:buChar char="​"/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Jetson Xavier 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3233160" y="4379760"/>
            <a:ext cx="167004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 core Volta GPU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core ARM v8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GB LPDDR4x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32GB eMMC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56320" y="4379760"/>
            <a:ext cx="28677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 core Pascal GPU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core ARM v8 + 2 Denver cores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GB LPDDR4x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16GB eMMC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2918160" y="5738400"/>
            <a:ext cx="2034720" cy="7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20x performance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 energy efficiency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2"/>
          <p:cNvPicPr/>
          <p:nvPr/>
        </p:nvPicPr>
        <p:blipFill>
          <a:blip r:embed="rId4"/>
          <a:stretch/>
        </p:blipFill>
        <p:spPr>
          <a:xfrm>
            <a:off x="6318360" y="2461680"/>
            <a:ext cx="2237040" cy="1423080"/>
          </a:xfrm>
          <a:prstGeom prst="rect">
            <a:avLst/>
          </a:prstGeom>
          <a:ln>
            <a:noFill/>
          </a:ln>
        </p:spPr>
      </p:pic>
      <p:pic>
        <p:nvPicPr>
          <p:cNvPr id="208" name="Picture 23"/>
          <p:cNvPicPr/>
          <p:nvPr/>
        </p:nvPicPr>
        <p:blipFill>
          <a:blip r:embed="rId5"/>
          <a:srcRect l="6825" r="4264"/>
          <a:stretch/>
        </p:blipFill>
        <p:spPr>
          <a:xfrm>
            <a:off x="6297120" y="3750840"/>
            <a:ext cx="2389320" cy="1709640"/>
          </a:xfrm>
          <a:prstGeom prst="rect">
            <a:avLst/>
          </a:prstGeom>
          <a:ln>
            <a:noFill/>
          </a:ln>
        </p:spPr>
      </p:pic>
      <p:sp>
        <p:nvSpPr>
          <p:cNvPr id="209" name="CustomShape 8"/>
          <p:cNvSpPr/>
          <p:nvPr/>
        </p:nvSpPr>
        <p:spPr>
          <a:xfrm>
            <a:off x="6297120" y="5569560"/>
            <a:ext cx="238932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Coming in fall 2018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457200" y="2057400"/>
            <a:ext cx="4039920" cy="4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5000"/>
              </a:lnSpc>
              <a:buClr>
                <a:srgbClr val="000000"/>
              </a:buClr>
              <a:buFont typeface="Arial"/>
              <a:buChar char="​"/>
            </a:pP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GPUs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463440" y="1995480"/>
            <a:ext cx="2057040" cy="4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TPUs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11"/>
          <p:cNvSpPr/>
          <p:nvPr/>
        </p:nvSpPr>
        <p:spPr>
          <a:xfrm>
            <a:off x="5743800" y="2286000"/>
            <a:ext cx="0" cy="3415680"/>
          </a:xfrm>
          <a:prstGeom prst="line">
            <a:avLst/>
          </a:prstGeom>
          <a:ln w="12600">
            <a:solidFill>
              <a:srgbClr val="10324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CPUs for DL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2133720"/>
            <a:ext cx="4052520" cy="2819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very tempting to use existing CPU infrastructure (e.g., Big DL)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the latest Intel MKL-DNN libraries and Intel-optimized frameworks (e.g., TensorFlow)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on a cluster may
also work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But, consider just inserting GPUs into existing machines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57200" y="1600200"/>
            <a:ext cx="82292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342000" indent="-341640">
              <a:lnSpc>
                <a:spcPct val="100000"/>
              </a:lnSpc>
            </a:pP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Yes, you can use CPUs, but mainly for inference</a:t>
            </a:r>
            <a:endParaRPr lang="en-I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25"/>
          <p:cNvPicPr/>
          <p:nvPr/>
        </p:nvPicPr>
        <p:blipFill>
          <a:blip r:embed="rId2"/>
          <a:stretch/>
        </p:blipFill>
        <p:spPr>
          <a:xfrm>
            <a:off x="915120" y="5002200"/>
            <a:ext cx="3123720" cy="1499400"/>
          </a:xfrm>
          <a:prstGeom prst="rect">
            <a:avLst/>
          </a:prstGeom>
          <a:ln>
            <a:noFill/>
          </a:ln>
        </p:spPr>
      </p:pic>
      <p:pic>
        <p:nvPicPr>
          <p:cNvPr id="217" name="Picture 26"/>
          <p:cNvPicPr/>
          <p:nvPr/>
        </p:nvPicPr>
        <p:blipFill>
          <a:blip r:embed="rId3"/>
          <a:srcRect r="2673"/>
          <a:stretch/>
        </p:blipFill>
        <p:spPr>
          <a:xfrm>
            <a:off x="5056560" y="2133720"/>
            <a:ext cx="3629880" cy="30477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5183280" y="5429160"/>
            <a:ext cx="35031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5000"/>
              </a:lnSpc>
              <a:buClr>
                <a:srgbClr val="000000"/>
              </a:buClr>
              <a:buFont typeface="Arial"/>
              <a:buChar char="​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CPUs are benchmarked 
for 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20AE-69FA-384D-954A-1D4E58D3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8E88-5267-8142-8BC0-FE6C2757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199" cy="4877865"/>
          </a:xfrm>
        </p:spPr>
        <p:txBody>
          <a:bodyPr/>
          <a:lstStyle/>
          <a:p>
            <a:r>
              <a:rPr lang="en-US" sz="2000" dirty="0"/>
              <a:t>Integrated circuit designed to be configured by a customer or a designer after manufacturing—hence </a:t>
            </a:r>
            <a:br>
              <a:rPr lang="en-US" sz="2000" dirty="0"/>
            </a:br>
            <a:r>
              <a:rPr lang="en-US" sz="2000" dirty="0"/>
              <a:t>“field-programmable”</a:t>
            </a:r>
          </a:p>
          <a:p>
            <a:r>
              <a:rPr lang="en-US" sz="2000" dirty="0"/>
              <a:t>Contain an array of programmable logic blocks, and a hierarchy of reconfigurable interconnects</a:t>
            </a:r>
          </a:p>
          <a:p>
            <a:pPr lvl="1"/>
            <a:r>
              <a:rPr lang="en-US" sz="1800" dirty="0"/>
              <a:t>Allow the blocks to be “wired together,” like many logic gates that can be inter-wired in different configurations</a:t>
            </a:r>
          </a:p>
          <a:p>
            <a:r>
              <a:rPr lang="en-US" sz="2000" dirty="0"/>
              <a:t>Logic blocks can be configured to perform complex combinational functions, or merely simple logic gates like AND and XOR</a:t>
            </a:r>
          </a:p>
          <a:p>
            <a:r>
              <a:rPr lang="en-US" sz="2000" dirty="0"/>
              <a:t>Low power consumption, “performance per watt” is very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8C4FB-6B1D-A94F-8EF0-59988A1D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600200"/>
            <a:ext cx="2667000" cy="1782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D6A05-F3A9-DD4C-B073-EF3A7D8E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3604978"/>
            <a:ext cx="2667000" cy="28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7AE-6491-4848-AD02-E0F4AE9B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a Chip (SoC)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BD58-541D-0640-AC75-4B77495F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microchip to perform a specific function</a:t>
            </a:r>
          </a:p>
          <a:p>
            <a:r>
              <a:rPr lang="en-US" dirty="0"/>
              <a:t>Approximately 10 times better performance than FPGA system on the same technology node, and more in some specific architectures</a:t>
            </a:r>
          </a:p>
          <a:p>
            <a:r>
              <a:rPr lang="en-US" dirty="0"/>
              <a:t>Single purpose only</a:t>
            </a:r>
          </a:p>
        </p:txBody>
      </p:sp>
    </p:spTree>
    <p:extLst>
      <p:ext uri="{BB962C8B-B14F-4D97-AF65-F5344CB8AC3E}">
        <p14:creationId xmlns:p14="http://schemas.microsoft.com/office/powerpoint/2010/main" val="19709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2004-BB15-0A4C-93BC-44A5573B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 (TPU)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17D1-99A5-3148-9F55-F3C0B185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5943600" cy="5105400"/>
          </a:xfrm>
        </p:spPr>
        <p:txBody>
          <a:bodyPr/>
          <a:lstStyle/>
          <a:p>
            <a:r>
              <a:rPr lang="en-US" sz="2000" dirty="0"/>
              <a:t>AI accelerator application-specific integrated circuit (ASIC) developed by Google specifically for neural network machine learning</a:t>
            </a:r>
          </a:p>
          <a:p>
            <a:r>
              <a:rPr lang="en-US" sz="2000" dirty="0"/>
              <a:t>Used in Google data centers for a year before public announcement in 2016</a:t>
            </a:r>
          </a:p>
          <a:p>
            <a:r>
              <a:rPr lang="en-US" sz="2000" dirty="0"/>
              <a:t>Specifically designed for Google's TensorFlow framework</a:t>
            </a:r>
          </a:p>
          <a:p>
            <a:r>
              <a:rPr lang="en-US" sz="2000" dirty="0"/>
              <a:t>Proprietary; not commercially available</a:t>
            </a:r>
          </a:p>
          <a:p>
            <a:pPr lvl="1"/>
            <a:r>
              <a:rPr lang="en-US" sz="1800" dirty="0"/>
              <a:t>Available to use through Google Cloud</a:t>
            </a:r>
          </a:p>
          <a:p>
            <a:r>
              <a:rPr lang="en-US" sz="2000" dirty="0"/>
              <a:t>Deliver 15–30 times higher performance and </a:t>
            </a:r>
            <a:br>
              <a:rPr lang="en-US" sz="2000" dirty="0"/>
            </a:br>
            <a:r>
              <a:rPr lang="en-US" sz="2000" dirty="0"/>
              <a:t>30–80 times higher performance-per-watt than contemporary CPUs and GPUs</a:t>
            </a:r>
          </a:p>
          <a:p>
            <a:r>
              <a:rPr lang="en-US" sz="2000" dirty="0"/>
              <a:t>Designed to be flexible enough to accelerate the computations needed to run many different kinds of neural network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9244-723D-B648-ABA5-7C7742AF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24000"/>
            <a:ext cx="2209800" cy="1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4819-91BB-A843-91BC-955D7D31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Processor (DSP)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51A9-6578-454E-9F43-35D23B0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used in telecom systems</a:t>
            </a:r>
          </a:p>
          <a:p>
            <a:r>
              <a:rPr lang="en-US" dirty="0"/>
              <a:t>Previous-gen chip that can be repurposed for deep learning</a:t>
            </a:r>
          </a:p>
          <a:p>
            <a:r>
              <a:rPr lang="en-US" dirty="0"/>
              <a:t>Performance not on par with other hardware</a:t>
            </a:r>
          </a:p>
        </p:txBody>
      </p:sp>
    </p:spTree>
    <p:extLst>
      <p:ext uri="{BB962C8B-B14F-4D97-AF65-F5344CB8AC3E}">
        <p14:creationId xmlns:p14="http://schemas.microsoft.com/office/powerpoint/2010/main" val="300535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7680-5542-9743-8340-B6A9108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F34D-2CA7-904C-8ECB-A0F6C5A1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Different hardware to solve different problems</a:t>
            </a:r>
          </a:p>
          <a:p>
            <a:r>
              <a:rPr lang="en-US" dirty="0"/>
              <a:t>Consider power and performance requirements</a:t>
            </a:r>
          </a:p>
          <a:p>
            <a:pPr lvl="1"/>
            <a:r>
              <a:rPr lang="en-US" dirty="0"/>
              <a:t>Learning/evaluating at the edge has power limitations</a:t>
            </a:r>
          </a:p>
          <a:p>
            <a:pPr lvl="1"/>
            <a:r>
              <a:rPr lang="en-US" dirty="0"/>
              <a:t>Learning/evaluating in the cloud can use more wattage</a:t>
            </a:r>
          </a:p>
          <a:p>
            <a:r>
              <a:rPr lang="en-US" dirty="0"/>
              <a:t>Is custom hardware an option? Or does off-the-shelf make more sense?</a:t>
            </a:r>
          </a:p>
        </p:txBody>
      </p:sp>
    </p:spTree>
    <p:extLst>
      <p:ext uri="{BB962C8B-B14F-4D97-AF65-F5344CB8AC3E}">
        <p14:creationId xmlns:p14="http://schemas.microsoft.com/office/powerpoint/2010/main" val="30762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4114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 processing unit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Initially, graphics cards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Now, may or may not contain video outputs!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use a specialized library (CUDA) to program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 many thousands of cores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 hungry
(200–300 W)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 interface, just
plug in!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2"/>
          <a:srcRect t="8110" b="17762"/>
          <a:stretch/>
        </p:blipFill>
        <p:spPr>
          <a:xfrm>
            <a:off x="4745160" y="1600200"/>
            <a:ext cx="3941280" cy="16448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5119560" y="3309840"/>
            <a:ext cx="319248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V-100 GPU naked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Laptop GPUs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Lightweight and powerful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1129680" y="2414880"/>
            <a:ext cx="2603880" cy="1648440"/>
          </a:xfrm>
          <a:prstGeom prst="rect">
            <a:avLst/>
          </a:prstGeom>
          <a:ln>
            <a:noFill/>
          </a:ln>
        </p:spPr>
      </p:pic>
      <p:pic>
        <p:nvPicPr>
          <p:cNvPr id="164" name="Picture 4"/>
          <p:cNvPicPr/>
          <p:nvPr/>
        </p:nvPicPr>
        <p:blipFill>
          <a:blip r:embed="rId3"/>
          <a:stretch/>
        </p:blipFill>
        <p:spPr>
          <a:xfrm>
            <a:off x="5110920" y="2509920"/>
            <a:ext cx="2870640" cy="17899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1123920" y="4345200"/>
            <a:ext cx="2603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Quadro P5200 mobile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16G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heavier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029200" y="4345200"/>
            <a:ext cx="30186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GTX 1080 with MAX-Q design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8G 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thinner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5611680"/>
            <a:ext cx="82292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value with consumer grade cards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Desktop GPUs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power on your desk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5334120"/>
            <a:ext cx="8229240" cy="4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value with consumer grade cards 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103400" y="5802840"/>
            <a:ext cx="1258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Consumer</a:t>
            </a:r>
          </a:p>
        </p:txBody>
      </p:sp>
      <p:sp>
        <p:nvSpPr>
          <p:cNvPr id="172" name="CustomShape 5"/>
          <p:cNvSpPr/>
          <p:nvPr/>
        </p:nvSpPr>
        <p:spPr>
          <a:xfrm>
            <a:off x="6870600" y="5802840"/>
            <a:ext cx="1258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Enterprise</a:t>
            </a:r>
          </a:p>
        </p:txBody>
      </p:sp>
      <p:sp>
        <p:nvSpPr>
          <p:cNvPr id="173" name="CustomShape 6"/>
          <p:cNvSpPr/>
          <p:nvPr/>
        </p:nvSpPr>
        <p:spPr>
          <a:xfrm>
            <a:off x="457200" y="3809880"/>
            <a:ext cx="2777760" cy="60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Pascal architecture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11G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12"/>
          <p:cNvPicPr/>
          <p:nvPr/>
        </p:nvPicPr>
        <p:blipFill>
          <a:blip r:embed="rId2"/>
          <a:stretch/>
        </p:blipFill>
        <p:spPr>
          <a:xfrm>
            <a:off x="477720" y="2362320"/>
            <a:ext cx="2757600" cy="1427040"/>
          </a:xfrm>
          <a:prstGeom prst="rect">
            <a:avLst/>
          </a:prstGeom>
          <a:ln>
            <a:noFill/>
          </a:ln>
        </p:spPr>
      </p:pic>
      <p:pic>
        <p:nvPicPr>
          <p:cNvPr id="175" name="Picture 13"/>
          <p:cNvPicPr/>
          <p:nvPr/>
        </p:nvPicPr>
        <p:blipFill>
          <a:blip r:embed="rId3"/>
          <a:stretch/>
        </p:blipFill>
        <p:spPr>
          <a:xfrm>
            <a:off x="3581280" y="2380320"/>
            <a:ext cx="2356920" cy="1427040"/>
          </a:xfrm>
          <a:prstGeom prst="rect">
            <a:avLst/>
          </a:prstGeom>
          <a:ln>
            <a:noFill/>
          </a:ln>
        </p:spPr>
      </p:pic>
      <p:sp>
        <p:nvSpPr>
          <p:cNvPr id="176" name="CustomShape 7"/>
          <p:cNvSpPr/>
          <p:nvPr/>
        </p:nvSpPr>
        <p:spPr>
          <a:xfrm>
            <a:off x="3581280" y="3809880"/>
            <a:ext cx="2356920" cy="60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 architecture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12G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15"/>
          <p:cNvPicPr/>
          <p:nvPr/>
        </p:nvPicPr>
        <p:blipFill>
          <a:blip r:embed="rId4"/>
          <a:stretch/>
        </p:blipFill>
        <p:spPr>
          <a:xfrm>
            <a:off x="6136920" y="2367720"/>
            <a:ext cx="2577960" cy="1416240"/>
          </a:xfrm>
          <a:prstGeom prst="rect">
            <a:avLst/>
          </a:prstGeom>
          <a:ln>
            <a:noFill/>
          </a:ln>
        </p:spPr>
      </p:pic>
      <p:sp>
        <p:nvSpPr>
          <p:cNvPr id="178" name="CustomShape 8"/>
          <p:cNvSpPr/>
          <p:nvPr/>
        </p:nvSpPr>
        <p:spPr>
          <a:xfrm>
            <a:off x="6136920" y="3784320"/>
            <a:ext cx="2625840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Quadro GV 1000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 architecture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24G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$8,999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 flipH="1">
            <a:off x="1790640" y="5791320"/>
            <a:ext cx="5790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 cap="rnd">
            <a:solidFill>
              <a:schemeClr val="bg1">
                <a:lumMod val="50000"/>
              </a:schemeClr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NVIDIA DGX Station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44193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most powerful DL desktop money can buy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 V-100 GPUs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 GB RAM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 Xeon E5-2698 v4 2.2 GHz (20-core)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NVLink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3"/>
          <p:cNvPicPr/>
          <p:nvPr/>
        </p:nvPicPr>
        <p:blipFill>
          <a:blip r:embed="rId2"/>
          <a:stretch/>
        </p:blipFill>
        <p:spPr>
          <a:xfrm>
            <a:off x="5273640" y="1600200"/>
            <a:ext cx="3412800" cy="34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 GPUs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available performance, but it comes at a cost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248480" y="4724280"/>
            <a:ext cx="22093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NVLink 2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 GB/s interconnect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906080" y="4726080"/>
            <a:ext cx="30186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 GB/s interconnect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4906080" y="5540040"/>
            <a:ext cx="298944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 plug into existing “legacy” servers</a:t>
            </a:r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8"/>
          <p:cNvPicPr/>
          <p:nvPr/>
        </p:nvPicPr>
        <p:blipFill>
          <a:blip r:embed="rId2"/>
          <a:srcRect l="25373" t="15339" r="27669" b="11052"/>
          <a:stretch/>
        </p:blipFill>
        <p:spPr>
          <a:xfrm>
            <a:off x="1248480" y="2526120"/>
            <a:ext cx="2209320" cy="1828440"/>
          </a:xfrm>
          <a:prstGeom prst="rect">
            <a:avLst/>
          </a:prstGeom>
          <a:ln>
            <a:noFill/>
          </a:ln>
        </p:spPr>
      </p:pic>
      <p:pic>
        <p:nvPicPr>
          <p:cNvPr id="189" name="Picture 10"/>
          <p:cNvPicPr/>
          <p:nvPr/>
        </p:nvPicPr>
        <p:blipFill>
          <a:blip r:embed="rId3"/>
          <a:srcRect l="13911" r="18502"/>
          <a:stretch/>
        </p:blipFill>
        <p:spPr>
          <a:xfrm>
            <a:off x="4906080" y="2286000"/>
            <a:ext cx="2990520" cy="233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NVLink and DGX-1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3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GPUs are connected via a hybrid cube mesh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Picture 4"/>
          <p:cNvPicPr/>
          <p:nvPr/>
        </p:nvPicPr>
        <p:blipFill>
          <a:blip r:embed="rId2"/>
          <a:stretch/>
        </p:blipFill>
        <p:spPr>
          <a:xfrm>
            <a:off x="1809720" y="2093400"/>
            <a:ext cx="5524200" cy="45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NVSwitch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for DGX-2, which connects 16 GPUs at a cumulative 300 GB/s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4"/>
          <p:cNvPicPr/>
          <p:nvPr/>
        </p:nvPicPr>
        <p:blipFill>
          <a:blip r:embed="rId2"/>
          <a:stretch/>
        </p:blipFill>
        <p:spPr>
          <a:xfrm>
            <a:off x="1638360" y="2361960"/>
            <a:ext cx="5866920" cy="432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1828800"/>
            <a:ext cx="7772040" cy="900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Low-Power GPUs and TPUs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85800" y="28954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</TotalTime>
  <Words>482</Words>
  <Application>Microsoft Macintosh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FPGA</vt:lpstr>
      <vt:lpstr>System on a Chip (SoC)</vt:lpstr>
      <vt:lpstr>Tensor Processing Unit (TPU)</vt:lpstr>
      <vt:lpstr>Digital Signal Processor (DSP)</vt:lpstr>
      <vt:lpstr>How to Choose?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subject/>
  <dc:creator>Administrator</dc:creator>
  <dc:description/>
  <cp:lastModifiedBy>Brad DesAulniers</cp:lastModifiedBy>
  <cp:revision>422</cp:revision>
  <dcterms:created xsi:type="dcterms:W3CDTF">2016-03-21T14:12:59Z</dcterms:created>
  <dcterms:modified xsi:type="dcterms:W3CDTF">2019-06-11T20:48:08Z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103</vt:i4>
  </property>
</Properties>
</file>