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639" r:id="rId3"/>
    <p:sldId id="270" r:id="rId4"/>
    <p:sldId id="269" r:id="rId5"/>
    <p:sldId id="638" r:id="rId6"/>
    <p:sldId id="640" r:id="rId7"/>
    <p:sldId id="280" r:id="rId8"/>
    <p:sldId id="343" r:id="rId9"/>
    <p:sldId id="363" r:id="rId10"/>
    <p:sldId id="257" r:id="rId11"/>
    <p:sldId id="641" r:id="rId12"/>
    <p:sldId id="259" r:id="rId13"/>
    <p:sldId id="264" r:id="rId14"/>
    <p:sldId id="265" r:id="rId15"/>
    <p:sldId id="266" r:id="rId16"/>
    <p:sldId id="267" r:id="rId17"/>
    <p:sldId id="258" r:id="rId18"/>
    <p:sldId id="260" r:id="rId19"/>
    <p:sldId id="634" r:id="rId20"/>
    <p:sldId id="636" r:id="rId21"/>
    <p:sldId id="261" r:id="rId22"/>
    <p:sldId id="262" r:id="rId23"/>
    <p:sldId id="263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75840"/>
  </p:normalViewPr>
  <p:slideViewPr>
    <p:cSldViewPr snapToGrid="0" snapToObjects="1">
      <p:cViewPr varScale="1">
        <p:scale>
          <a:sx n="134" d="100"/>
          <a:sy n="13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-6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DB2B0-60F6-FD4A-BDB4-6955365648E5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99651-17F0-C043-9E0D-548E081B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a user moves to the right, the responsibilities decrease as dos time to market, however the flexibility decreases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is construction and study of systems that can learn from </a:t>
            </a:r>
            <a:r>
              <a:rPr lang="en-US" b="1" dirty="0"/>
              <a:t>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 not explicitly program</a:t>
            </a:r>
          </a:p>
          <a:p>
            <a:pPr lvl="1"/>
            <a:r>
              <a:rPr lang="en-US" dirty="0"/>
              <a:t>Examples are used to train computers to perform tasks that would be difficult to program</a:t>
            </a:r>
          </a:p>
          <a:p>
            <a:pPr lvl="0"/>
            <a:endParaRPr lang="en-US" dirty="0"/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Machine Learning relies on large quantities of data to train computers (OCR and detecting objects in images)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Computers can learn complex tasks that would require immense effort to program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Machine Learning is limited by the availability of examples and computational resources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With sufficient examples and computational power, computers can learn nearly any task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Models are the core component Machine Learning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 model is a method for using known examples to predict or produce inferences on new data.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Robots are exposed to noisy and dynamic environments, so programming a robot to handle all situations is infeasible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Therefore, engineers often use Machine Learning to teach robots to perform tasks, much like the way human children learn.</a:t>
            </a:r>
          </a:p>
          <a:p>
            <a:endParaRPr lang="en-US" dirty="0"/>
          </a:p>
          <a:p>
            <a:pPr marL="321469" indent="-321469">
              <a:buFont typeface="Arial" panose="020B0604020202020204" pitchFamily="34" charset="0"/>
              <a:buChar char="•"/>
            </a:pPr>
            <a:r>
              <a:rPr lang="en-US" sz="1200" dirty="0"/>
              <a:t>Deep Learning (DL) is a brain-inspired branch of Machine Learning (ML) based on networks comprised of layers of “artificial neurons”</a:t>
            </a:r>
          </a:p>
          <a:p>
            <a:pPr marL="321469" indent="-321469">
              <a:buFont typeface="Arial" panose="020B0604020202020204" pitchFamily="34" charset="0"/>
              <a:buChar char="•"/>
            </a:pPr>
            <a:r>
              <a:rPr lang="en-US" sz="1200" dirty="0"/>
              <a:t>It gained popularity in 2012, when </a:t>
            </a:r>
            <a:r>
              <a:rPr lang="en-US" sz="1200" dirty="0" err="1"/>
              <a:t>AlexNet</a:t>
            </a:r>
            <a:r>
              <a:rPr lang="en-US" sz="1200" dirty="0"/>
              <a:t> won the ILSVC image classification challenge by a wide margin over traditional Computer Vision (CV) algorithms</a:t>
            </a:r>
          </a:p>
          <a:p>
            <a:pPr marL="321469" indent="-321469">
              <a:buFont typeface="Arial" panose="020B0604020202020204" pitchFamily="34" charset="0"/>
              <a:buChar char="•"/>
            </a:pPr>
            <a:r>
              <a:rPr lang="en-US" sz="1200" dirty="0"/>
              <a:t>Today, DL powers many (most) breakthrough AI systems and applications, outperforming humans on a growing range of tasks from image classification to automatic speech recognition</a:t>
            </a:r>
          </a:p>
          <a:p>
            <a:pPr marL="321469" indent="-321469">
              <a:buFont typeface="Arial" panose="020B0604020202020204" pitchFamily="34" charset="0"/>
              <a:buChar char="•"/>
            </a:pPr>
            <a:r>
              <a:rPr lang="en-US" sz="1200" dirty="0"/>
              <a:t>Leading DL models require hundreds of thousands / millions of artificial neurons and often take days and months to train on the latest hardware</a:t>
            </a:r>
          </a:p>
          <a:p>
            <a:pPr marL="321469" indent="-321469">
              <a:buFont typeface="Arial" panose="020B0604020202020204" pitchFamily="34" charset="0"/>
              <a:buChar char="•"/>
            </a:pPr>
            <a:r>
              <a:rPr lang="en-US" sz="1200" dirty="0"/>
              <a:t>Nvidia Graphics Processing Units (GPUs) are the leading DL HW accelerators, Google is developing their own TPU technology for Google Cloud, Intel and others are playing catchup</a:t>
            </a:r>
          </a:p>
          <a:p>
            <a:pPr marL="321469" indent="-321469">
              <a:buFont typeface="Arial" panose="020B0604020202020204" pitchFamily="34" charset="0"/>
              <a:buChar char="•"/>
            </a:pPr>
            <a:r>
              <a:rPr lang="en-US" sz="1200" dirty="0"/>
              <a:t>DL technologies are complex and exist at the unique intersection of Machine Learning, Big Data, Cloud, and High Performance Computing</a:t>
            </a:r>
          </a:p>
          <a:p>
            <a:endParaRPr lang="en-US" sz="120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9651-17F0-C043-9E0D-548E081BCA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Weak AI: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Machines can be made to act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as 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they were intelligent.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philosophical position that machines can demonstrate intelligence, but do not necessarily have a mind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Strong AI: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Machines that act intelligently have real, conscious minds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 important topic for science fiction writers and futurists.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9651-17F0-C043-9E0D-548E081BCA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65F2-81D8-444E-BFE1-FDA491F07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3491-9E39-8040-8923-E149D1B14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FAD5-7924-8A40-845D-844FE84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D1B3-A536-B04A-98CB-46FCD7CA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150D-CA72-A94D-ADE5-BB3D1F97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239C-E005-7B41-8C37-6438524E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B8E3-7C84-034A-B128-EE6C491B5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7C68-5BB6-DA49-B2AA-5B557836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2268-5AD2-024E-8459-172C7FB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815F-0F3F-C046-B913-F104A5E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DE781-5390-9D45-98AE-729EE563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DBBC9-04E9-5548-A573-FF7CEFBC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012A-A854-7740-8E63-DCE169D6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89C-EF87-4142-AEEF-8B1C2CC9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FE2C-8174-484D-8DF7-BE3A388D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0EFC-C264-B749-8DC4-681E6CE2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96E-E1EA-8C4C-B088-3C17571E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FBAB-2C24-B74B-A327-14DECB4B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25B9-D312-0E4D-89EF-8F4BE9B3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DE5B-191D-6F47-8991-AE6C1B43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C82F-5338-5D45-A292-4AA27D46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CB43-F9C8-214D-BC22-875D5F24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55D9-BE10-2042-BF5F-D3E10F4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ACEC-7F6F-1040-9CB8-883D024A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82A8-5C00-0844-9587-AB25DD0A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6D34-C5AE-1D4B-B31A-0ADBCA9D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56D2-3098-5C46-962E-7E1C30B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2970-6423-864E-8BFA-618A0EC4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B89A7-CC46-8E4E-9686-AD999E06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1ABD-12BF-DF45-BD42-D104E2C7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D3B7-8237-EE42-955D-10446839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CEE3-0631-E348-8791-1602D18B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43AA-E35E-B248-BE6E-3CC05D76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CA023-4994-AD4A-BD0B-FB579C7C7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AF183-8A97-7C4D-8907-40B0E6D8D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0BB3D-ECBA-0447-BBB8-6FA8E812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4E25A-E66C-D542-9134-FEA80AA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8918-23D3-3E4A-98D1-9EAE630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E3213-84C5-E042-8B1D-4D91D0EF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2148-95AD-0D4F-B68C-04BFD697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CD67A-D689-D44D-BCB2-89420274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003DB-B492-6E4E-B8A1-44F0FDCC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F5D26-2F44-D84E-9671-DCA16E9B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3BD43-69E5-FB48-947E-6A50CA35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1BD49-06D8-DF41-A9CE-0159869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9999-2AF1-0B44-AF33-2BBF4033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76A8-B4D3-0442-A03B-9DF80E21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F05-C7A4-CE49-A734-17D3F259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D0AA-EEEE-9945-80D1-121A96CA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E90BE-D70D-8D45-A89A-B75F7E4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401F-7ABB-B245-95F1-4777265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CE30-6573-AD41-A92F-20B7A84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135C-D59E-CF47-98DA-D035EB81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446F7-10C3-254C-A606-8DAE3746C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A9AD-309D-CA4C-9587-B0FA3208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2D55-9917-3941-87D5-9351562B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20C9C-FCE6-7F46-B066-366E7AA2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B34FA-F941-9843-92F6-B4F8A6B5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B1514-7654-D14E-AA9B-4D7F06B1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D5AF-AF33-3B42-AAA0-B5E68AA5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AA4F-F414-E840-817F-AF02B4C2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B815-B077-3141-9E58-75379ECC77A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4F70-FE77-B242-8D24-C2D974657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2A5D-70DB-0D47-A894-88396836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1331-2D35-4B42-9CFB-FFDC409D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E0AB-2EE3-D54B-94C7-D5525FE22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W251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10A6B-4DA0-AB4D-8A89-E60D9DCA8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Deep Learning in the Cloud and at the Edge</a:t>
            </a:r>
          </a:p>
          <a:p>
            <a:r>
              <a:rPr lang="en-US" dirty="0"/>
              <a:t>Dima </a:t>
            </a:r>
            <a:r>
              <a:rPr lang="en-US" dirty="0" err="1"/>
              <a:t>Rekesh</a:t>
            </a:r>
            <a:endParaRPr lang="en-US" dirty="0"/>
          </a:p>
          <a:p>
            <a:r>
              <a:rPr lang="en-US" dirty="0"/>
              <a:t>Esteban Arias</a:t>
            </a:r>
          </a:p>
          <a:p>
            <a:r>
              <a:rPr lang="en-US" dirty="0"/>
              <a:t>Ryan </a:t>
            </a:r>
            <a:r>
              <a:rPr lang="en-US" dirty="0" err="1"/>
              <a:t>DeJana</a:t>
            </a:r>
            <a:endParaRPr lang="en-US" dirty="0"/>
          </a:p>
          <a:p>
            <a:r>
              <a:rPr lang="en-US" dirty="0"/>
              <a:t>Brad </a:t>
            </a:r>
            <a:r>
              <a:rPr lang="en-US" dirty="0" err="1"/>
              <a:t>DesAulniers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F50B-FE99-5540-9385-E0EF699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DL? What is ML? What is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B1DA-9F67-5848-B313-FCDC98CD08A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Deep Learning (DL) is a brain-inspired branch of Machine Learning (ML) based on networks comprised of layers of “artificial neurons”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“Machine learning is about predicting the future based on the past.”</a:t>
            </a:r>
          </a:p>
          <a:p>
            <a:pPr marL="457200" lvl="1" indent="0">
              <a:buNone/>
            </a:pPr>
            <a:r>
              <a:rPr lang="tr-TR" dirty="0">
                <a:solidFill>
                  <a:schemeClr val="tx2"/>
                </a:solidFill>
              </a:rPr>
              <a:t>-- Hal </a:t>
            </a:r>
            <a:r>
              <a:rPr lang="tr-TR" dirty="0" err="1">
                <a:solidFill>
                  <a:schemeClr val="tx2"/>
                </a:solidFill>
              </a:rPr>
              <a:t>Daume</a:t>
            </a:r>
            <a:r>
              <a:rPr lang="tr-TR" dirty="0">
                <a:solidFill>
                  <a:schemeClr val="tx2"/>
                </a:solidFill>
              </a:rPr>
              <a:t> III</a:t>
            </a: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1467A-8BE5-0645-8AF2-382123AA7DA0}"/>
              </a:ext>
            </a:extLst>
          </p:cNvPr>
          <p:cNvSpPr txBox="1"/>
          <p:nvPr/>
        </p:nvSpPr>
        <p:spPr>
          <a:xfrm>
            <a:off x="1773905" y="4063010"/>
            <a:ext cx="94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8D2B0-D0DB-AB4A-9C93-2314E81414E9}"/>
              </a:ext>
            </a:extLst>
          </p:cNvPr>
          <p:cNvCxnSpPr>
            <a:cxnSpLocks/>
          </p:cNvCxnSpPr>
          <p:nvPr/>
        </p:nvCxnSpPr>
        <p:spPr>
          <a:xfrm>
            <a:off x="5761431" y="4176128"/>
            <a:ext cx="0" cy="185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40B3-85D9-6C44-A22F-F17B01F2576B}"/>
              </a:ext>
            </a:extLst>
          </p:cNvPr>
          <p:cNvSpPr txBox="1"/>
          <p:nvPr/>
        </p:nvSpPr>
        <p:spPr>
          <a:xfrm>
            <a:off x="6044445" y="3991769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9A28E-89A6-0A4D-9E13-10DB9457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81" y="4508932"/>
            <a:ext cx="3700607" cy="151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DEFDF-73D2-054B-88A5-176D300EF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56" y="4385701"/>
            <a:ext cx="4270539" cy="16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5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DB11-73FA-D34D-8F63-44243CF9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Fiction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CC13E71-6A14-2A4F-A640-7C2FE252D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73" y="1583000"/>
            <a:ext cx="1619250" cy="19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374FB019-D6CF-5145-9E50-F7EAF0FDA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62" y="1567760"/>
            <a:ext cx="1749874" cy="197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8F789-6982-0146-A993-71E5CC533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73" y="4556924"/>
            <a:ext cx="2236635" cy="167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315D3-9117-FE4B-9623-13AF36C93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273" y="4295674"/>
            <a:ext cx="1610623" cy="219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352E5-AE07-7F4E-891F-6DD156CB6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67" y="2555453"/>
            <a:ext cx="2241550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12EC-89CD-534C-B0A7-5BDD475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8E21-2ABA-974E-B981-DB1BA9DA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 – Generative adversarial network</a:t>
            </a:r>
          </a:p>
          <a:p>
            <a:r>
              <a:rPr lang="en-US" dirty="0"/>
              <a:t>CNN – Convolutional neural network</a:t>
            </a:r>
          </a:p>
          <a:p>
            <a:r>
              <a:rPr lang="en-US" dirty="0"/>
              <a:t>RNN – Recurrent neural network</a:t>
            </a:r>
          </a:p>
          <a:p>
            <a:r>
              <a:rPr lang="en-US" dirty="0"/>
              <a:t>DRL –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6501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D0B1-BB7B-304B-AD9F-A7350C6B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AE5F-0F5F-AC4A-97C5-6D5B03F7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neural networks contesting with each other </a:t>
            </a:r>
          </a:p>
          <a:p>
            <a:r>
              <a:rPr lang="en-US" dirty="0"/>
              <a:t>Can generate realistic images</a:t>
            </a:r>
          </a:p>
          <a:p>
            <a:pPr lvl="1"/>
            <a:r>
              <a:rPr lang="en-US" dirty="0"/>
              <a:t>Recent publicity for NVIDIA generating photographs of imaginary people</a:t>
            </a:r>
          </a:p>
        </p:txBody>
      </p:sp>
    </p:spTree>
    <p:extLst>
      <p:ext uri="{BB962C8B-B14F-4D97-AF65-F5344CB8AC3E}">
        <p14:creationId xmlns:p14="http://schemas.microsoft.com/office/powerpoint/2010/main" val="192686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13B0-C7D6-9748-B3F2-FB85099A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A645-8354-0144-8B3D-8899D07B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225366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9BCB-3361-D646-A923-C3060AC9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18A2-6D26-B048-B630-7A624D26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speech/text recognition</a:t>
            </a:r>
          </a:p>
        </p:txBody>
      </p:sp>
    </p:spTree>
    <p:extLst>
      <p:ext uri="{BB962C8B-B14F-4D97-AF65-F5344CB8AC3E}">
        <p14:creationId xmlns:p14="http://schemas.microsoft.com/office/powerpoint/2010/main" val="109575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1C2-F8C8-844F-8190-46BE4FFA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64C3-916C-A54F-8B82-E773192D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robotics</a:t>
            </a:r>
          </a:p>
        </p:txBody>
      </p:sp>
    </p:spTree>
    <p:extLst>
      <p:ext uri="{BB962C8B-B14F-4D97-AF65-F5344CB8AC3E}">
        <p14:creationId xmlns:p14="http://schemas.microsoft.com/office/powerpoint/2010/main" val="324623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EF3F-8E68-DF4F-9D7E-14967CAD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Art in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FA16-7D1F-924D-A6A2-4CFE4CD1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DA9F-0271-F24B-886D-E8BEC5F6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in Your Daily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55E0-31EA-144A-8014-DDFEE563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Vehicles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Chatbots</a:t>
            </a:r>
          </a:p>
          <a:p>
            <a:r>
              <a:rPr lang="en-US" dirty="0"/>
              <a:t>Google Translate using Video</a:t>
            </a:r>
          </a:p>
          <a:p>
            <a:r>
              <a:rPr lang="en-US" dirty="0"/>
              <a:t>Subtitles on YouTube</a:t>
            </a:r>
          </a:p>
          <a:p>
            <a:r>
              <a:rPr lang="en-US" dirty="0"/>
              <a:t>Apple Face ID</a:t>
            </a:r>
          </a:p>
        </p:txBody>
      </p:sp>
    </p:spTree>
    <p:extLst>
      <p:ext uri="{BB962C8B-B14F-4D97-AF65-F5344CB8AC3E}">
        <p14:creationId xmlns:p14="http://schemas.microsoft.com/office/powerpoint/2010/main" val="87832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IoT: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Internet of “Things”</a:t>
            </a:r>
          </a:p>
          <a:p>
            <a:r>
              <a:rPr lang="en-US" dirty="0"/>
              <a:t>“Things” were originally meant to be low-power, dumb</a:t>
            </a:r>
          </a:p>
          <a:p>
            <a:pPr lvl="1"/>
            <a:r>
              <a:rPr lang="en-US" dirty="0"/>
              <a:t>Aka “Sensors”</a:t>
            </a:r>
          </a:p>
          <a:p>
            <a:r>
              <a:rPr lang="en-US" dirty="0"/>
              <a:t>Embedded OSes</a:t>
            </a:r>
          </a:p>
          <a:p>
            <a:r>
              <a:rPr lang="en-US" dirty="0"/>
              <a:t>Arcane protocols</a:t>
            </a:r>
          </a:p>
          <a:p>
            <a:r>
              <a:rPr lang="en-US" dirty="0"/>
              <a:t>“Things” mostly read-only</a:t>
            </a:r>
          </a:p>
          <a:p>
            <a:r>
              <a:rPr lang="en-US" dirty="0"/>
              <a:t>“Things” send to “gateways”</a:t>
            </a:r>
          </a:p>
        </p:txBody>
      </p:sp>
    </p:spTree>
    <p:extLst>
      <p:ext uri="{BB962C8B-B14F-4D97-AF65-F5344CB8AC3E}">
        <p14:creationId xmlns:p14="http://schemas.microsoft.com/office/powerpoint/2010/main" val="183794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C577-A138-934D-A3DB-3BAF1707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494E-6075-624D-932B-5227CC79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Homework: 4 * 10% = 40% (10% off per each week that the homework is late; homework later than 3 weeks not accepted w/o approval from professors)</a:t>
            </a:r>
          </a:p>
          <a:p>
            <a:pPr fontAlgn="base"/>
            <a:r>
              <a:rPr lang="en-US" dirty="0"/>
              <a:t>Final Class Project: 40%</a:t>
            </a:r>
          </a:p>
          <a:p>
            <a:pPr fontAlgn="base"/>
            <a:r>
              <a:rPr lang="en-US" dirty="0"/>
              <a:t>Class Participation 20%</a:t>
            </a:r>
          </a:p>
          <a:p>
            <a:pPr fontAlgn="base"/>
            <a:r>
              <a:rPr lang="en-US" dirty="0"/>
              <a:t>Credit / no credit </a:t>
            </a:r>
            <a:r>
              <a:rPr lang="en-US" dirty="0" err="1"/>
              <a:t>homeworks</a:t>
            </a:r>
            <a:r>
              <a:rPr lang="en-US" dirty="0"/>
              <a:t> are part of class participation (~half)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IoT: 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The data that “Things” / “Devices” generate is not just big, it’s HUGE</a:t>
            </a:r>
          </a:p>
          <a:p>
            <a:r>
              <a:rPr lang="en-US" dirty="0"/>
              <a:t>Much of it dies today before it can be processed</a:t>
            </a:r>
          </a:p>
          <a:p>
            <a:r>
              <a:rPr lang="en-US" dirty="0"/>
              <a:t>The value is is enormous</a:t>
            </a:r>
          </a:p>
        </p:txBody>
      </p:sp>
    </p:spTree>
    <p:extLst>
      <p:ext uri="{BB962C8B-B14F-4D97-AF65-F5344CB8AC3E}">
        <p14:creationId xmlns:p14="http://schemas.microsoft.com/office/powerpoint/2010/main" val="419374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8414-A93B-3E44-B613-0DC50C6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Jetson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C9C7-1FC6-F34D-A05A-F5311863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TX1</a:t>
            </a:r>
          </a:p>
          <a:p>
            <a:r>
              <a:rPr lang="en-US" dirty="0"/>
              <a:t>TX2</a:t>
            </a:r>
          </a:p>
          <a:p>
            <a:r>
              <a:rPr lang="en-US" dirty="0"/>
              <a:t>Xavier</a:t>
            </a:r>
          </a:p>
        </p:txBody>
      </p:sp>
    </p:spTree>
    <p:extLst>
      <p:ext uri="{BB962C8B-B14F-4D97-AF65-F5344CB8AC3E}">
        <p14:creationId xmlns:p14="http://schemas.microsoft.com/office/powerpoint/2010/main" val="60465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5C84-E146-3945-A0D5-B89C979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Jetson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6880-D93A-A247-A843-2F7E8602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Jetson Development Pack (</a:t>
            </a:r>
            <a:r>
              <a:rPr lang="en-US" dirty="0" err="1"/>
              <a:t>JetPack</a:t>
            </a:r>
            <a:r>
              <a:rPr lang="en-US" dirty="0"/>
              <a:t>) is an on-demand, all-in-one package that bundles and installs all software tools required to develop for the NVIDIA Jetson embedded platform.</a:t>
            </a:r>
          </a:p>
          <a:p>
            <a:r>
              <a:rPr lang="en-US" dirty="0" err="1"/>
              <a:t>JetPack</a:t>
            </a:r>
            <a:r>
              <a:rPr lang="en-US" dirty="0"/>
              <a:t> includes tools for:</a:t>
            </a:r>
          </a:p>
          <a:p>
            <a:pPr lvl="1"/>
            <a:r>
              <a:rPr lang="en-US" dirty="0"/>
              <a:t>Deep Learning: </a:t>
            </a:r>
            <a:r>
              <a:rPr lang="en-US" dirty="0" err="1"/>
              <a:t>TensorRT</a:t>
            </a:r>
            <a:r>
              <a:rPr lang="en-US" dirty="0"/>
              <a:t>, </a:t>
            </a:r>
            <a:r>
              <a:rPr lang="en-US" dirty="0" err="1"/>
              <a:t>cuDNN</a:t>
            </a:r>
            <a:r>
              <a:rPr lang="en-US" dirty="0"/>
              <a:t>, NVIDIA DIGITS™ Workflow</a:t>
            </a:r>
          </a:p>
          <a:p>
            <a:pPr lvl="1"/>
            <a:r>
              <a:rPr lang="en-US" dirty="0"/>
              <a:t>Computer Vision: NVIDIA </a:t>
            </a:r>
            <a:r>
              <a:rPr lang="en-US" dirty="0" err="1"/>
              <a:t>VisionWorks</a:t>
            </a:r>
            <a:r>
              <a:rPr lang="en-US" dirty="0"/>
              <a:t>, OpenCV</a:t>
            </a:r>
          </a:p>
          <a:p>
            <a:pPr lvl="1"/>
            <a:r>
              <a:rPr lang="en-US" dirty="0"/>
              <a:t>GPU Compute: NVIDIA CUDA, CUDA Libraries</a:t>
            </a:r>
          </a:p>
          <a:p>
            <a:pPr lvl="1"/>
            <a:r>
              <a:rPr lang="en-US" dirty="0"/>
              <a:t>Multimedia: ISP Support, Camera imaging, Video CODEC</a:t>
            </a:r>
          </a:p>
          <a:p>
            <a:r>
              <a:rPr lang="en-US" dirty="0"/>
              <a:t>It also includes ROS compatibility, OpenGL, advanced developer tools,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68861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951-425D-E748-AF77-11FD0CBC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Isaac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7F77-2C52-DD4C-825C-41E113F1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deploy AI-powered robotics</a:t>
            </a:r>
          </a:p>
          <a:p>
            <a:r>
              <a:rPr lang="en-US" dirty="0"/>
              <a:t>A comprehensive set of frameworks, tools, APIs, and libraries to accelerate development of robotics algorithms and software.</a:t>
            </a:r>
          </a:p>
          <a:p>
            <a:r>
              <a:rPr lang="en-US" dirty="0"/>
              <a:t>Enables hardware-in-the-loop testing with NVIDIA Jetson AGX Xavier.</a:t>
            </a:r>
          </a:p>
        </p:txBody>
      </p:sp>
    </p:spTree>
    <p:extLst>
      <p:ext uri="{BB962C8B-B14F-4D97-AF65-F5344CB8AC3E}">
        <p14:creationId xmlns:p14="http://schemas.microsoft.com/office/powerpoint/2010/main" val="361204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2853-F028-6A40-9BA4-7497ED67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06E1-A020-0445-B6FB-BC2BB9D0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“Cloud”?</a:t>
            </a:r>
          </a:p>
          <a:p>
            <a:r>
              <a:rPr lang="en-US" dirty="0"/>
              <a:t>How do I use my IBM Cloud account?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ADE-D7B6-2944-9BB3-F24835A8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and Cloud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ACC4-8046-7449-97B6-6F8F7543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participation grade</a:t>
            </a:r>
          </a:p>
          <a:p>
            <a:pPr lvl="1"/>
            <a:r>
              <a:rPr lang="en-US" dirty="0"/>
              <a:t>Every student presents once</a:t>
            </a:r>
          </a:p>
          <a:p>
            <a:r>
              <a:rPr lang="en-US" dirty="0"/>
              <a:t>Present something current in the area of Deep Learning and/or Cloud.</a:t>
            </a:r>
          </a:p>
          <a:p>
            <a:pPr lvl="1"/>
            <a:r>
              <a:rPr lang="en-US" dirty="0"/>
              <a:t>Can do a short write up or just talk to the the article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AWS makes Arm processors available (https://</a:t>
            </a:r>
            <a:r>
              <a:rPr lang="en-US" dirty="0" err="1"/>
              <a:t>www.zdnet.com</a:t>
            </a:r>
            <a:r>
              <a:rPr lang="en-US" dirty="0"/>
              <a:t>/article/aws-makes-arm-processors-available-in-the-cloud-with-new-graviton-processor/).</a:t>
            </a:r>
          </a:p>
        </p:txBody>
      </p:sp>
    </p:spTree>
    <p:extLst>
      <p:ext uri="{BB962C8B-B14F-4D97-AF65-F5344CB8AC3E}">
        <p14:creationId xmlns:p14="http://schemas.microsoft.com/office/powerpoint/2010/main" val="36329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E12A-62D5-454D-BC39-B47A95A5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65DB-1142-3C4A-B38C-8622C2E7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part of grade</a:t>
            </a:r>
          </a:p>
          <a:p>
            <a:r>
              <a:rPr lang="en-US" dirty="0"/>
              <a:t>Form teams of 3 to 4 people</a:t>
            </a:r>
          </a:p>
          <a:p>
            <a:r>
              <a:rPr lang="en-US" dirty="0"/>
              <a:t>Leverage Big Data, Cloud, DL, and the edge device</a:t>
            </a:r>
          </a:p>
          <a:p>
            <a:pPr lvl="1"/>
            <a:r>
              <a:rPr lang="en-US" dirty="0"/>
              <a:t>Should be more than you can do just on a workstation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6F69-14B5-A647-A05B-77AFDB40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7EB-C183-4F4A-A403-FC1C79F2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a dataset of a missing persons</a:t>
            </a:r>
          </a:p>
          <a:p>
            <a:r>
              <a:rPr lang="en-US" dirty="0"/>
              <a:t>Train a model in the cloud to recognize the missing persons</a:t>
            </a:r>
          </a:p>
          <a:p>
            <a:r>
              <a:rPr lang="en-US" dirty="0"/>
              <a:t>Deploy the model to your edge device</a:t>
            </a:r>
          </a:p>
          <a:p>
            <a:r>
              <a:rPr lang="en-US" dirty="0"/>
              <a:t>If a person is recognized, send the image and location back to the cloud for further actions</a:t>
            </a:r>
          </a:p>
        </p:txBody>
      </p:sp>
    </p:spTree>
    <p:extLst>
      <p:ext uri="{BB962C8B-B14F-4D97-AF65-F5344CB8AC3E}">
        <p14:creationId xmlns:p14="http://schemas.microsoft.com/office/powerpoint/2010/main" val="16523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6D4C-A5BC-2040-85CE-44CE6770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D4B7-E38D-8546-B351-4FCAECBA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 5- to 10-page white paper which is due on the day of the last live session, discussing the following:</a:t>
            </a:r>
          </a:p>
          <a:p>
            <a:pPr lvl="1" fontAlgn="base"/>
            <a:r>
              <a:rPr lang="en-US" dirty="0"/>
              <a:t>What does the project do? What problem does it solve?</a:t>
            </a:r>
          </a:p>
          <a:p>
            <a:pPr lvl="1" fontAlgn="base"/>
            <a:r>
              <a:rPr lang="en-US" dirty="0"/>
              <a:t>What tools are used to accomplish this?</a:t>
            </a:r>
          </a:p>
          <a:p>
            <a:pPr lvl="1" fontAlgn="base"/>
            <a:r>
              <a:rPr lang="en-US" dirty="0"/>
              <a:t>How was it built? Please provide complete directions so that it can be replicated.</a:t>
            </a:r>
          </a:p>
          <a:p>
            <a:pPr lvl="1" fontAlgn="base"/>
            <a:r>
              <a:rPr lang="en-US" dirty="0"/>
              <a:t>Provide sample data or pointers to</a:t>
            </a:r>
          </a:p>
          <a:p>
            <a:pPr lvl="1" fontAlgn="base"/>
            <a:r>
              <a:rPr lang="en-US" dirty="0"/>
              <a:t>Discuss the challenges and the alternative ways that this problem could be solved</a:t>
            </a:r>
          </a:p>
          <a:p>
            <a:pPr lvl="1" fontAlgn="base"/>
            <a:r>
              <a:rPr lang="en-US" dirty="0"/>
              <a:t>Final presentation of roughly 15 minutes and 5 minutes follow up questions from the audience. The final presentation is during the last live session. </a:t>
            </a:r>
          </a:p>
          <a:p>
            <a:pPr lvl="1" fontAlgn="base"/>
            <a:r>
              <a:rPr lang="en-US" dirty="0"/>
              <a:t>Start thinking about teams 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631-49BA-F243-9DB4-ECD40925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8A46-672A-0F49-9D60-7AACCC9F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has changed how IT resources are provisioned and consumed</a:t>
            </a:r>
          </a:p>
          <a:p>
            <a:r>
              <a:rPr lang="en-US" dirty="0"/>
              <a:t>At its core, Cloud Computing can be thought as an ATM for IT </a:t>
            </a:r>
          </a:p>
          <a:p>
            <a:pPr lvl="1"/>
            <a:r>
              <a:rPr lang="en-US" dirty="0"/>
              <a:t>Users provision via an API, CLI, or portal</a:t>
            </a:r>
          </a:p>
          <a:p>
            <a:pPr lvl="1"/>
            <a:r>
              <a:rPr lang="en-US" dirty="0"/>
              <a:t>No human interaction required</a:t>
            </a:r>
          </a:p>
          <a:p>
            <a:pPr lvl="1"/>
            <a:r>
              <a:rPr lang="en-US" dirty="0"/>
              <a:t>Typically available in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6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9F17-3CF8-3441-9D5F-E04FD1C4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in the Cloud</a:t>
            </a:r>
          </a:p>
        </p:txBody>
      </p:sp>
      <p:pic>
        <p:nvPicPr>
          <p:cNvPr id="4" name="Picture 3" descr="Screen Shot 2013-05-16 at 2.36.36 AM.png">
            <a:extLst>
              <a:ext uri="{FF2B5EF4-FFF2-40B4-BE49-F238E27FC236}">
                <a16:creationId xmlns:a16="http://schemas.microsoft.com/office/drawing/2014/main" id="{5FAF9D7D-472D-8B46-A911-2E77CB941E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/>
          <a:stretch/>
        </p:blipFill>
        <p:spPr>
          <a:xfrm>
            <a:off x="1524000" y="1905000"/>
            <a:ext cx="9144000" cy="41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EC78-B355-F344-9B75-EBB229D2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7CD4-6B08-A94C-8F63-6C858BE8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1469" indent="-321469"/>
            <a:r>
              <a:rPr lang="en-US" sz="1800" dirty="0"/>
              <a:t>Deep Learning (DL) is a brain-inspired branch of Machine Learning (ML) based on networks comprised of layers of “artificial neurons”</a:t>
            </a:r>
          </a:p>
          <a:p>
            <a:pPr marL="321469" indent="-321469"/>
            <a:r>
              <a:rPr lang="en-US" sz="1800" dirty="0"/>
              <a:t>It gained popularity in 2012, when </a:t>
            </a:r>
            <a:r>
              <a:rPr lang="en-US" sz="1800" dirty="0" err="1"/>
              <a:t>AlexNet</a:t>
            </a:r>
            <a:r>
              <a:rPr lang="en-US" sz="1800" dirty="0"/>
              <a:t> won the ILSVC image classification challenge by a wide margin over traditional Computer Vision (CV) algorithms</a:t>
            </a:r>
          </a:p>
          <a:p>
            <a:pPr marL="321469" indent="-321469"/>
            <a:r>
              <a:rPr lang="en-US" sz="1800" dirty="0"/>
              <a:t>Today, DL powers many (most) breakthrough AI systems and applications, outperforming humans on a growing range of tasks from image classification to automatic speech recognition</a:t>
            </a:r>
          </a:p>
          <a:p>
            <a:pPr marL="321469" indent="-321469"/>
            <a:r>
              <a:rPr lang="en-US" sz="1800" dirty="0"/>
              <a:t>Leading DL models require hundreds of thousands / millions of artificial neurons and often take days and months to train on the latest hardware</a:t>
            </a:r>
          </a:p>
          <a:p>
            <a:pPr marL="321469" indent="-321469"/>
            <a:r>
              <a:rPr lang="en-US" sz="1800" dirty="0"/>
              <a:t>Nvidia Graphics Processing Units (GPUs) are the leading DL HW accelerators, Google is developing their own TPU technology for Google Cloud, Intel and others are playing catchup</a:t>
            </a:r>
          </a:p>
          <a:p>
            <a:pPr marL="321469" indent="-321469"/>
            <a:r>
              <a:rPr lang="en-US" sz="1800" dirty="0"/>
              <a:t>DL technologies are complex and exist at the unique intersection of Machine Learning, Big Data, Cloud, and High Performance Computing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04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1321</Words>
  <Application>Microsoft Macintosh PowerPoint</Application>
  <PresentationFormat>Widescreen</PresentationFormat>
  <Paragraphs>144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 to W251</vt:lpstr>
      <vt:lpstr>Grading</vt:lpstr>
      <vt:lpstr>DL and Cloud News</vt:lpstr>
      <vt:lpstr>Final Project</vt:lpstr>
      <vt:lpstr>Sample idea</vt:lpstr>
      <vt:lpstr>Final Project Details</vt:lpstr>
      <vt:lpstr>Cloud Computing</vt:lpstr>
      <vt:lpstr>Responsibilities in the Cloud</vt:lpstr>
      <vt:lpstr>Deep Learning: summary</vt:lpstr>
      <vt:lpstr>What is DL? What is ML? What is AI?</vt:lpstr>
      <vt:lpstr>AI in Fiction</vt:lpstr>
      <vt:lpstr>Types of DL</vt:lpstr>
      <vt:lpstr>GAN</vt:lpstr>
      <vt:lpstr>CNN</vt:lpstr>
      <vt:lpstr>RNN</vt:lpstr>
      <vt:lpstr>DRL</vt:lpstr>
      <vt:lpstr>Current State of the Art in DL</vt:lpstr>
      <vt:lpstr>DL in Your Daily Life</vt:lpstr>
      <vt:lpstr>IoT: what is it?</vt:lpstr>
      <vt:lpstr>IoT: why do we care?</vt:lpstr>
      <vt:lpstr>NVIDIA Jetson Systems</vt:lpstr>
      <vt:lpstr>NVIDIA Jetson SDK</vt:lpstr>
      <vt:lpstr>NVIDIA Isaac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W251</dc:title>
  <dc:creator>Brad DesAulniers</dc:creator>
  <cp:lastModifiedBy>Brad DesAulniers</cp:lastModifiedBy>
  <cp:revision>12</cp:revision>
  <dcterms:created xsi:type="dcterms:W3CDTF">2019-01-07T13:53:20Z</dcterms:created>
  <dcterms:modified xsi:type="dcterms:W3CDTF">2019-01-07T20:55:15Z</dcterms:modified>
</cp:coreProperties>
</file>